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7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0.xml" ContentType="application/vnd.openxmlformats-officedocument.drawingml.diagramData+xml"/>
  <Override PartName="/ppt/diagrams/data7.xml" ContentType="application/vnd.openxmlformats-officedocument.drawingml.diagramData+xml"/>
  <Override PartName="/ppt/diagrams/data9.xml" ContentType="application/vnd.openxmlformats-officedocument.drawingml.diagramData+xml"/>
  <Override PartName="/ppt/diagrams/data11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16" r:id="rId2"/>
  </p:sldMasterIdLst>
  <p:notesMasterIdLst>
    <p:notesMasterId r:id="rId34"/>
  </p:notesMasterIdLst>
  <p:sldIdLst>
    <p:sldId id="258" r:id="rId3"/>
    <p:sldId id="412" r:id="rId4"/>
    <p:sldId id="413" r:id="rId5"/>
    <p:sldId id="387" r:id="rId6"/>
    <p:sldId id="305" r:id="rId7"/>
    <p:sldId id="307" r:id="rId8"/>
    <p:sldId id="358" r:id="rId9"/>
    <p:sldId id="414" r:id="rId10"/>
    <p:sldId id="415" r:id="rId11"/>
    <p:sldId id="416" r:id="rId12"/>
    <p:sldId id="418" r:id="rId13"/>
    <p:sldId id="420" r:id="rId14"/>
    <p:sldId id="422" r:id="rId15"/>
    <p:sldId id="423" r:id="rId16"/>
    <p:sldId id="424" r:id="rId17"/>
    <p:sldId id="426" r:id="rId18"/>
    <p:sldId id="428" r:id="rId19"/>
    <p:sldId id="429" r:id="rId20"/>
    <p:sldId id="330" r:id="rId21"/>
    <p:sldId id="331" r:id="rId22"/>
    <p:sldId id="332" r:id="rId23"/>
    <p:sldId id="333" r:id="rId24"/>
    <p:sldId id="427" r:id="rId25"/>
    <p:sldId id="340" r:id="rId26"/>
    <p:sldId id="341" r:id="rId27"/>
    <p:sldId id="342" r:id="rId28"/>
    <p:sldId id="334" r:id="rId29"/>
    <p:sldId id="335" r:id="rId30"/>
    <p:sldId id="384" r:id="rId31"/>
    <p:sldId id="385" r:id="rId32"/>
    <p:sldId id="367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DE"/>
    <a:srgbClr val="FFFFCC"/>
    <a:srgbClr val="FFFFE8"/>
    <a:srgbClr val="006600"/>
    <a:srgbClr val="FF6600"/>
    <a:srgbClr val="840DFE"/>
    <a:srgbClr val="7F00FF"/>
    <a:srgbClr val="118711"/>
    <a:srgbClr val="3A5E8B"/>
    <a:srgbClr val="01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71" autoAdjust="0"/>
  </p:normalViewPr>
  <p:slideViewPr>
    <p:cSldViewPr>
      <p:cViewPr varScale="1">
        <p:scale>
          <a:sx n="63" d="100"/>
          <a:sy n="63" d="100"/>
        </p:scale>
        <p:origin x="72" y="222"/>
      </p:cViewPr>
      <p:guideLst>
        <p:guide orient="horz" pos="17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iagrams/_rels/data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9F58E-BDAC-45EC-8ED8-93185C88232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7CDF18AB-82FC-4154-9DE7-75DA32FD3408}">
      <dgm:prSet phldrT="[文本]"/>
      <dgm:spPr/>
      <dgm:t>
        <a:bodyPr/>
        <a:lstStyle/>
        <a:p>
          <a:r>
            <a:rPr lang="en-US" altLang="zh-CN" b="1" dirty="0"/>
            <a:t>6.1  </a:t>
          </a:r>
          <a:r>
            <a:rPr lang="zh-CN" altLang="en-US" b="1" dirty="0"/>
            <a:t>磁路及其分析方法</a:t>
          </a:r>
          <a:endParaRPr lang="zh-CN" altLang="en-US" dirty="0"/>
        </a:p>
      </dgm:t>
    </dgm:pt>
    <dgm:pt modelId="{0FB27766-B0AF-4DAF-9971-CBFAE1E25B7D}" type="parTrans" cxnId="{F19F7814-3BF5-4B1F-AFE2-DE310A1B7632}">
      <dgm:prSet/>
      <dgm:spPr/>
      <dgm:t>
        <a:bodyPr/>
        <a:lstStyle/>
        <a:p>
          <a:endParaRPr lang="zh-CN" altLang="en-US"/>
        </a:p>
      </dgm:t>
    </dgm:pt>
    <dgm:pt modelId="{068F9F77-4D9E-403D-A76C-1A83B1F60C53}" type="sibTrans" cxnId="{F19F7814-3BF5-4B1F-AFE2-DE310A1B7632}">
      <dgm:prSet/>
      <dgm:spPr/>
      <dgm:t>
        <a:bodyPr/>
        <a:lstStyle/>
        <a:p>
          <a:endParaRPr lang="zh-CN" altLang="en-US"/>
        </a:p>
      </dgm:t>
    </dgm:pt>
    <dgm:pt modelId="{8E064E62-50F2-40A9-98E7-FE2302D495B3}">
      <dgm:prSet/>
      <dgm:spPr/>
      <dgm:t>
        <a:bodyPr/>
        <a:lstStyle/>
        <a:p>
          <a:r>
            <a:rPr lang="en-US" altLang="en-US" b="1" dirty="0"/>
            <a:t>6.2*  </a:t>
          </a:r>
          <a:r>
            <a:rPr lang="zh-CN" altLang="en-US" b="1" dirty="0"/>
            <a:t>交流铁心线圈电路</a:t>
          </a:r>
        </a:p>
      </dgm:t>
    </dgm:pt>
    <dgm:pt modelId="{E1AF7772-C221-49DA-B6E2-CC20FB68B483}" type="parTrans" cxnId="{E1390837-2E24-44BE-B666-F4EB9232F87F}">
      <dgm:prSet/>
      <dgm:spPr/>
      <dgm:t>
        <a:bodyPr/>
        <a:lstStyle/>
        <a:p>
          <a:endParaRPr lang="zh-CN" altLang="en-US"/>
        </a:p>
      </dgm:t>
    </dgm:pt>
    <dgm:pt modelId="{5116CBFB-6F17-4CC3-81D0-DDFBBF2B2060}" type="sibTrans" cxnId="{E1390837-2E24-44BE-B666-F4EB9232F87F}">
      <dgm:prSet/>
      <dgm:spPr/>
      <dgm:t>
        <a:bodyPr/>
        <a:lstStyle/>
        <a:p>
          <a:endParaRPr lang="zh-CN" altLang="en-US"/>
        </a:p>
      </dgm:t>
    </dgm:pt>
    <dgm:pt modelId="{42BC9A0E-BC4B-4379-B2EF-3FB985172C01}">
      <dgm:prSet/>
      <dgm:spPr/>
      <dgm:t>
        <a:bodyPr/>
        <a:lstStyle/>
        <a:p>
          <a:r>
            <a:rPr lang="en-US" altLang="en-US" b="1" dirty="0"/>
            <a:t>6.3  </a:t>
          </a:r>
          <a:r>
            <a:rPr lang="zh-CN" altLang="en-US" b="1" dirty="0"/>
            <a:t>变压器</a:t>
          </a:r>
        </a:p>
      </dgm:t>
    </dgm:pt>
    <dgm:pt modelId="{47ECB579-9FCC-4EFC-BCA4-E2166475A1CA}" type="parTrans" cxnId="{9855150B-C74A-449D-94C4-2B8949C4876E}">
      <dgm:prSet/>
      <dgm:spPr/>
      <dgm:t>
        <a:bodyPr/>
        <a:lstStyle/>
        <a:p>
          <a:endParaRPr lang="zh-CN" altLang="en-US"/>
        </a:p>
      </dgm:t>
    </dgm:pt>
    <dgm:pt modelId="{404DA3C5-D86D-4C6A-997D-5B721DF272E5}" type="sibTrans" cxnId="{9855150B-C74A-449D-94C4-2B8949C4876E}">
      <dgm:prSet/>
      <dgm:spPr/>
      <dgm:t>
        <a:bodyPr/>
        <a:lstStyle/>
        <a:p>
          <a:endParaRPr lang="zh-CN" altLang="en-US"/>
        </a:p>
      </dgm:t>
    </dgm:pt>
    <dgm:pt modelId="{887EF273-7731-40FF-8C29-8DF6E4F644E5}">
      <dgm:prSet/>
      <dgm:spPr/>
      <dgm:t>
        <a:bodyPr/>
        <a:lstStyle/>
        <a:p>
          <a:r>
            <a:rPr lang="en-US" altLang="en-US" b="1" dirty="0"/>
            <a:t>6.4  </a:t>
          </a:r>
          <a:r>
            <a:rPr lang="zh-CN" altLang="en-US" b="1" dirty="0"/>
            <a:t>电磁铁 </a:t>
          </a:r>
        </a:p>
      </dgm:t>
    </dgm:pt>
    <dgm:pt modelId="{13096709-46F8-4C0B-AC93-61E1FE2BB6FF}" type="parTrans" cxnId="{D6D22A84-D387-4163-90A7-11BB6E29CD34}">
      <dgm:prSet/>
      <dgm:spPr/>
      <dgm:t>
        <a:bodyPr/>
        <a:lstStyle/>
        <a:p>
          <a:endParaRPr lang="zh-CN" altLang="en-US"/>
        </a:p>
      </dgm:t>
    </dgm:pt>
    <dgm:pt modelId="{2C8056B3-17E0-4997-8B2B-70E053E99C58}" type="sibTrans" cxnId="{D6D22A84-D387-4163-90A7-11BB6E29CD34}">
      <dgm:prSet/>
      <dgm:spPr/>
      <dgm:t>
        <a:bodyPr/>
        <a:lstStyle/>
        <a:p>
          <a:endParaRPr lang="zh-CN" altLang="en-US"/>
        </a:p>
      </dgm:t>
    </dgm:pt>
    <dgm:pt modelId="{87A096E6-5B99-4C2D-9E19-2E4771A27944}" type="pres">
      <dgm:prSet presAssocID="{1FC9F58E-BDAC-45EC-8ED8-93185C88232E}" presName="linear" presStyleCnt="0">
        <dgm:presLayoutVars>
          <dgm:animLvl val="lvl"/>
          <dgm:resizeHandles val="exact"/>
        </dgm:presLayoutVars>
      </dgm:prSet>
      <dgm:spPr/>
    </dgm:pt>
    <dgm:pt modelId="{E0455288-3D5E-419F-A777-46750B18E9D7}" type="pres">
      <dgm:prSet presAssocID="{7CDF18AB-82FC-4154-9DE7-75DA32FD340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C6CBB8-0D26-4A91-A87F-1BF3FA49B62F}" type="pres">
      <dgm:prSet presAssocID="{068F9F77-4D9E-403D-A76C-1A83B1F60C53}" presName="spacer" presStyleCnt="0"/>
      <dgm:spPr/>
    </dgm:pt>
    <dgm:pt modelId="{486DBE03-B569-48F7-823A-364B05E5A207}" type="pres">
      <dgm:prSet presAssocID="{8E064E62-50F2-40A9-98E7-FE2302D495B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4C9B74-F675-466B-88EC-C79312D1C829}" type="pres">
      <dgm:prSet presAssocID="{5116CBFB-6F17-4CC3-81D0-DDFBBF2B2060}" presName="spacer" presStyleCnt="0"/>
      <dgm:spPr/>
    </dgm:pt>
    <dgm:pt modelId="{CC9C087C-C547-4DB3-9850-E502C05C10C3}" type="pres">
      <dgm:prSet presAssocID="{42BC9A0E-BC4B-4379-B2EF-3FB985172C0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27A626-B52D-429F-B391-3DAFB3DBBF0C}" type="pres">
      <dgm:prSet presAssocID="{404DA3C5-D86D-4C6A-997D-5B721DF272E5}" presName="spacer" presStyleCnt="0"/>
      <dgm:spPr/>
    </dgm:pt>
    <dgm:pt modelId="{01572671-26FA-492F-8125-E6DD4EA822BF}" type="pres">
      <dgm:prSet presAssocID="{887EF273-7731-40FF-8C29-8DF6E4F644E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55150B-C74A-449D-94C4-2B8949C4876E}" srcId="{1FC9F58E-BDAC-45EC-8ED8-93185C88232E}" destId="{42BC9A0E-BC4B-4379-B2EF-3FB985172C01}" srcOrd="2" destOrd="0" parTransId="{47ECB579-9FCC-4EFC-BCA4-E2166475A1CA}" sibTransId="{404DA3C5-D86D-4C6A-997D-5B721DF272E5}"/>
    <dgm:cxn modelId="{F19F7814-3BF5-4B1F-AFE2-DE310A1B7632}" srcId="{1FC9F58E-BDAC-45EC-8ED8-93185C88232E}" destId="{7CDF18AB-82FC-4154-9DE7-75DA32FD3408}" srcOrd="0" destOrd="0" parTransId="{0FB27766-B0AF-4DAF-9971-CBFAE1E25B7D}" sibTransId="{068F9F77-4D9E-403D-A76C-1A83B1F60C53}"/>
    <dgm:cxn modelId="{E1390837-2E24-44BE-B666-F4EB9232F87F}" srcId="{1FC9F58E-BDAC-45EC-8ED8-93185C88232E}" destId="{8E064E62-50F2-40A9-98E7-FE2302D495B3}" srcOrd="1" destOrd="0" parTransId="{E1AF7772-C221-49DA-B6E2-CC20FB68B483}" sibTransId="{5116CBFB-6F17-4CC3-81D0-DDFBBF2B2060}"/>
    <dgm:cxn modelId="{E6F21648-BF5E-484C-8D03-8B0AD48636B0}" type="presOf" srcId="{7CDF18AB-82FC-4154-9DE7-75DA32FD3408}" destId="{E0455288-3D5E-419F-A777-46750B18E9D7}" srcOrd="0" destOrd="0" presId="urn:microsoft.com/office/officeart/2005/8/layout/vList2"/>
    <dgm:cxn modelId="{185C2249-183B-4241-93B7-C612C6BC0CA0}" type="presOf" srcId="{8E064E62-50F2-40A9-98E7-FE2302D495B3}" destId="{486DBE03-B569-48F7-823A-364B05E5A207}" srcOrd="0" destOrd="0" presId="urn:microsoft.com/office/officeart/2005/8/layout/vList2"/>
    <dgm:cxn modelId="{99B1EA81-7C74-4F47-BAB6-21310E5858EA}" type="presOf" srcId="{1FC9F58E-BDAC-45EC-8ED8-93185C88232E}" destId="{87A096E6-5B99-4C2D-9E19-2E4771A27944}" srcOrd="0" destOrd="0" presId="urn:microsoft.com/office/officeart/2005/8/layout/vList2"/>
    <dgm:cxn modelId="{D6D22A84-D387-4163-90A7-11BB6E29CD34}" srcId="{1FC9F58E-BDAC-45EC-8ED8-93185C88232E}" destId="{887EF273-7731-40FF-8C29-8DF6E4F644E5}" srcOrd="3" destOrd="0" parTransId="{13096709-46F8-4C0B-AC93-61E1FE2BB6FF}" sibTransId="{2C8056B3-17E0-4997-8B2B-70E053E99C58}"/>
    <dgm:cxn modelId="{3E8A5B9E-9F67-4222-964D-642621151735}" type="presOf" srcId="{42BC9A0E-BC4B-4379-B2EF-3FB985172C01}" destId="{CC9C087C-C547-4DB3-9850-E502C05C10C3}" srcOrd="0" destOrd="0" presId="urn:microsoft.com/office/officeart/2005/8/layout/vList2"/>
    <dgm:cxn modelId="{EE5DCBEA-ED9D-492E-A204-65430ECAE68F}" type="presOf" srcId="{887EF273-7731-40FF-8C29-8DF6E4F644E5}" destId="{01572671-26FA-492F-8125-E6DD4EA822BF}" srcOrd="0" destOrd="0" presId="urn:microsoft.com/office/officeart/2005/8/layout/vList2"/>
    <dgm:cxn modelId="{0E19F725-9475-420E-BC32-20A7B47A11BD}" type="presParOf" srcId="{87A096E6-5B99-4C2D-9E19-2E4771A27944}" destId="{E0455288-3D5E-419F-A777-46750B18E9D7}" srcOrd="0" destOrd="0" presId="urn:microsoft.com/office/officeart/2005/8/layout/vList2"/>
    <dgm:cxn modelId="{CD758501-66EB-41CF-9C38-CC2DD6604CEA}" type="presParOf" srcId="{87A096E6-5B99-4C2D-9E19-2E4771A27944}" destId="{C5C6CBB8-0D26-4A91-A87F-1BF3FA49B62F}" srcOrd="1" destOrd="0" presId="urn:microsoft.com/office/officeart/2005/8/layout/vList2"/>
    <dgm:cxn modelId="{B3EF1CB5-6164-47A6-B8A2-240E261C3582}" type="presParOf" srcId="{87A096E6-5B99-4C2D-9E19-2E4771A27944}" destId="{486DBE03-B569-48F7-823A-364B05E5A207}" srcOrd="2" destOrd="0" presId="urn:microsoft.com/office/officeart/2005/8/layout/vList2"/>
    <dgm:cxn modelId="{2C6279CA-A755-404A-B747-38A16386EE22}" type="presParOf" srcId="{87A096E6-5B99-4C2D-9E19-2E4771A27944}" destId="{C64C9B74-F675-466B-88EC-C79312D1C829}" srcOrd="3" destOrd="0" presId="urn:microsoft.com/office/officeart/2005/8/layout/vList2"/>
    <dgm:cxn modelId="{D3750259-8C5C-41E6-BAF0-0C26E3C53499}" type="presParOf" srcId="{87A096E6-5B99-4C2D-9E19-2E4771A27944}" destId="{CC9C087C-C547-4DB3-9850-E502C05C10C3}" srcOrd="4" destOrd="0" presId="urn:microsoft.com/office/officeart/2005/8/layout/vList2"/>
    <dgm:cxn modelId="{C2626A91-4555-4C77-95A7-E7BD3D343379}" type="presParOf" srcId="{87A096E6-5B99-4C2D-9E19-2E4771A27944}" destId="{5E27A626-B52D-429F-B391-3DAFB3DBBF0C}" srcOrd="5" destOrd="0" presId="urn:microsoft.com/office/officeart/2005/8/layout/vList2"/>
    <dgm:cxn modelId="{6CC536DA-C264-4337-9C77-06842E065896}" type="presParOf" srcId="{87A096E6-5B99-4C2D-9E19-2E4771A27944}" destId="{01572671-26FA-492F-8125-E6DD4EA822B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7CD33A5-EFC9-442A-8D04-843BA93B890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5752E2C-935C-4F2A-B02C-FE94F3205BCD}">
      <dgm:prSet phldrT="[文本]" custT="1"/>
      <dgm:spPr/>
      <dgm:t>
        <a:bodyPr/>
        <a:lstStyle/>
        <a:p>
          <a:r>
            <a:rPr lang="zh-CN" altLang="en-US" sz="2800" dirty="0">
              <a:latin typeface="+mj-ea"/>
              <a:ea typeface="+mj-ea"/>
            </a:rPr>
            <a:t>变压器损耗</a:t>
          </a:r>
        </a:p>
      </dgm:t>
    </dgm:pt>
    <dgm:pt modelId="{4C33C7D1-DE40-4120-986F-3B7BF9C1D786}" type="parTrans" cxnId="{BCA5EFE1-2E6C-42E5-B20F-68371A5DF22D}">
      <dgm:prSet/>
      <dgm:spPr/>
      <dgm:t>
        <a:bodyPr/>
        <a:lstStyle/>
        <a:p>
          <a:endParaRPr lang="zh-CN" altLang="en-US"/>
        </a:p>
      </dgm:t>
    </dgm:pt>
    <dgm:pt modelId="{8C61C1BE-2E1E-42CA-B031-9C9BDD1C316B}" type="sibTrans" cxnId="{BCA5EFE1-2E6C-42E5-B20F-68371A5DF22D}">
      <dgm:prSet/>
      <dgm:spPr/>
      <dgm:t>
        <a:bodyPr/>
        <a:lstStyle/>
        <a:p>
          <a:endParaRPr lang="zh-CN" altLang="en-US"/>
        </a:p>
      </dgm:t>
    </dgm:pt>
    <dgm:pt modelId="{292E865D-6C5A-4DA5-848C-AC7C8F04E380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b="1" dirty="0">
              <a:solidFill>
                <a:schemeClr val="bg1"/>
              </a:solidFill>
              <a:ea typeface="宋体" panose="02010600030101010101" pitchFamily="2" charset="-122"/>
            </a:rPr>
            <a:t>铜损 </a:t>
          </a:r>
          <a:r>
            <a:rPr lang="en-US" altLang="zh-CN" b="1" dirty="0">
              <a:solidFill>
                <a:schemeClr val="bg1"/>
              </a:solidFill>
              <a:ea typeface="宋体" panose="02010600030101010101" pitchFamily="2" charset="-122"/>
            </a:rPr>
            <a:t>(</a:t>
          </a:r>
          <a:r>
            <a:rPr lang="en-US" altLang="zh-CN" b="1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</a:t>
          </a:r>
          <a:r>
            <a:rPr lang="en-US" altLang="zh-CN" b="1" i="1" dirty="0" err="1">
              <a:solidFill>
                <a:schemeClr val="bg1"/>
              </a:solidFill>
              <a:ea typeface="宋体" panose="02010600030101010101" pitchFamily="2" charset="-122"/>
            </a:rPr>
            <a:t>P</a:t>
          </a:r>
          <a:r>
            <a:rPr lang="en-US" altLang="zh-CN" b="1" baseline="-25000" dirty="0" err="1">
              <a:solidFill>
                <a:schemeClr val="bg1"/>
              </a:solidFill>
              <a:ea typeface="宋体" panose="02010600030101010101" pitchFamily="2" charset="-122"/>
            </a:rPr>
            <a:t>Cu</a:t>
          </a:r>
          <a:r>
            <a:rPr lang="en-US" altLang="zh-CN" b="1" dirty="0">
              <a:solidFill>
                <a:schemeClr val="bg1"/>
              </a:solidFill>
              <a:ea typeface="宋体" panose="02010600030101010101" pitchFamily="2" charset="-122"/>
            </a:rPr>
            <a:t>)</a:t>
          </a:r>
          <a:endParaRPr lang="zh-CN" altLang="en-US" b="1" dirty="0">
            <a:solidFill>
              <a:schemeClr val="bg1"/>
            </a:solidFill>
          </a:endParaRPr>
        </a:p>
      </dgm:t>
    </dgm:pt>
    <dgm:pt modelId="{227C27F1-5AE7-451B-B183-74EFF500BE1D}" type="parTrans" cxnId="{8F32C297-DAE1-4944-AE42-607DC2D7D493}">
      <dgm:prSet/>
      <dgm:spPr/>
      <dgm:t>
        <a:bodyPr/>
        <a:lstStyle/>
        <a:p>
          <a:endParaRPr lang="zh-CN" altLang="en-US"/>
        </a:p>
      </dgm:t>
    </dgm:pt>
    <dgm:pt modelId="{682EF8AD-A40B-45B6-BA70-B7E9315A23F4}" type="sibTrans" cxnId="{8F32C297-DAE1-4944-AE42-607DC2D7D493}">
      <dgm:prSet/>
      <dgm:spPr/>
      <dgm:t>
        <a:bodyPr/>
        <a:lstStyle/>
        <a:p>
          <a:endParaRPr lang="zh-CN" altLang="en-US"/>
        </a:p>
      </dgm:t>
    </dgm:pt>
    <dgm:pt modelId="{2F5FB947-B2A1-463C-9171-C5814304A2BD}">
      <dgm:prSet phldrT="[文本]"/>
      <dgm:spPr/>
      <dgm:t>
        <a:bodyPr/>
        <a:lstStyle/>
        <a:p>
          <a:r>
            <a:rPr lang="zh-CN" altLang="en-US" b="1">
              <a:solidFill>
                <a:schemeClr val="bg1"/>
              </a:solidFill>
              <a:ea typeface="宋体" panose="02010600030101010101" pitchFamily="2" charset="-122"/>
            </a:rPr>
            <a:t>铁损</a:t>
          </a:r>
          <a:r>
            <a:rPr lang="en-US" altLang="zh-CN" b="1">
              <a:solidFill>
                <a:schemeClr val="bg1"/>
              </a:solidFill>
              <a:ea typeface="宋体" panose="02010600030101010101" pitchFamily="2" charset="-122"/>
            </a:rPr>
            <a:t>(</a:t>
          </a:r>
          <a:r>
            <a:rPr lang="en-US" altLang="zh-CN" b="1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</a:t>
          </a:r>
          <a:r>
            <a:rPr lang="en-US" altLang="zh-CN" b="1" i="1">
              <a:solidFill>
                <a:schemeClr val="bg1"/>
              </a:solidFill>
              <a:ea typeface="宋体" panose="02010600030101010101" pitchFamily="2" charset="-122"/>
            </a:rPr>
            <a:t>P</a:t>
          </a:r>
          <a:r>
            <a:rPr lang="en-US" altLang="zh-CN" b="1" baseline="-25000">
              <a:solidFill>
                <a:schemeClr val="bg1"/>
              </a:solidFill>
              <a:ea typeface="宋体" panose="02010600030101010101" pitchFamily="2" charset="-122"/>
            </a:rPr>
            <a:t>Fe</a:t>
          </a:r>
          <a:r>
            <a:rPr lang="en-US" altLang="zh-CN" b="1">
              <a:solidFill>
                <a:schemeClr val="bg1"/>
              </a:solidFill>
              <a:ea typeface="宋体" panose="02010600030101010101" pitchFamily="2" charset="-122"/>
            </a:rPr>
            <a:t> )</a:t>
          </a:r>
          <a:endParaRPr lang="zh-CN" altLang="en-US" b="1" dirty="0">
            <a:solidFill>
              <a:schemeClr val="bg1"/>
            </a:solidFill>
          </a:endParaRPr>
        </a:p>
      </dgm:t>
    </dgm:pt>
    <dgm:pt modelId="{386C1794-3420-4C21-A68E-F6DEBA21722D}" type="parTrans" cxnId="{489208DE-A616-4724-9735-221556DBFCFC}">
      <dgm:prSet/>
      <dgm:spPr/>
      <dgm:t>
        <a:bodyPr/>
        <a:lstStyle/>
        <a:p>
          <a:endParaRPr lang="zh-CN" altLang="en-US"/>
        </a:p>
      </dgm:t>
    </dgm:pt>
    <dgm:pt modelId="{9BFF67BD-360C-4C9B-AB11-67937399CEC9}" type="sibTrans" cxnId="{489208DE-A616-4724-9735-221556DBFCFC}">
      <dgm:prSet/>
      <dgm:spPr/>
      <dgm:t>
        <a:bodyPr/>
        <a:lstStyle/>
        <a:p>
          <a:endParaRPr lang="zh-CN" altLang="en-US"/>
        </a:p>
      </dgm:t>
    </dgm:pt>
    <dgm:pt modelId="{10713F84-6B39-40C3-8A30-03F2731985E2}">
      <dgm:prSet phldrT="[文本]"/>
      <dgm:spPr/>
      <dgm:t>
        <a:bodyPr/>
        <a:lstStyle/>
        <a:p>
          <a:r>
            <a:rPr lang="zh-CN" altLang="en-US" dirty="0">
              <a:ea typeface="宋体" panose="02010600030101010101" pitchFamily="2" charset="-122"/>
            </a:rPr>
            <a:t>磁滞损耗</a:t>
          </a:r>
          <a:endParaRPr lang="zh-CN" altLang="en-US" dirty="0"/>
        </a:p>
      </dgm:t>
    </dgm:pt>
    <dgm:pt modelId="{BEEED858-BC93-4610-BAFB-814CC9F21BB4}" type="parTrans" cxnId="{EE63FFDC-731F-4338-893A-F24185902AAE}">
      <dgm:prSet/>
      <dgm:spPr/>
      <dgm:t>
        <a:bodyPr/>
        <a:lstStyle/>
        <a:p>
          <a:endParaRPr lang="zh-CN" altLang="en-US"/>
        </a:p>
      </dgm:t>
    </dgm:pt>
    <dgm:pt modelId="{A1FE168B-C2E0-49D6-8EBD-5680550C9ADF}" type="sibTrans" cxnId="{EE63FFDC-731F-4338-893A-F24185902AAE}">
      <dgm:prSet/>
      <dgm:spPr/>
      <dgm:t>
        <a:bodyPr/>
        <a:lstStyle/>
        <a:p>
          <a:endParaRPr lang="zh-CN" altLang="en-US"/>
        </a:p>
      </dgm:t>
    </dgm:pt>
    <dgm:pt modelId="{AA1F95E8-A2FD-4C03-A390-DC7609BDFDBF}">
      <dgm:prSet phldrT="[文本]"/>
      <dgm:spPr/>
      <dgm:t>
        <a:bodyPr/>
        <a:lstStyle/>
        <a:p>
          <a:r>
            <a:rPr lang="zh-CN" altLang="en-US" dirty="0">
              <a:ea typeface="宋体" panose="02010600030101010101" pitchFamily="2" charset="-122"/>
            </a:rPr>
            <a:t>涡流损耗</a:t>
          </a:r>
          <a:endParaRPr lang="zh-CN" altLang="en-US" dirty="0"/>
        </a:p>
      </dgm:t>
    </dgm:pt>
    <dgm:pt modelId="{AFBE58B8-D76C-4ADA-8713-7B5A6A716608}" type="parTrans" cxnId="{22EE758B-FB15-4018-B87C-2271F840D262}">
      <dgm:prSet/>
      <dgm:spPr/>
      <dgm:t>
        <a:bodyPr/>
        <a:lstStyle/>
        <a:p>
          <a:endParaRPr lang="zh-CN" altLang="en-US"/>
        </a:p>
      </dgm:t>
    </dgm:pt>
    <dgm:pt modelId="{91275F44-409A-496D-826C-2F31E5980D00}" type="sibTrans" cxnId="{22EE758B-FB15-4018-B87C-2271F840D262}">
      <dgm:prSet/>
      <dgm:spPr/>
      <dgm:t>
        <a:bodyPr/>
        <a:lstStyle/>
        <a:p>
          <a:endParaRPr lang="zh-CN" altLang="en-US"/>
        </a:p>
      </dgm:t>
    </dgm:pt>
    <dgm:pt modelId="{2FB902DE-9F68-4166-9BFC-6633C0163B02}" type="pres">
      <dgm:prSet presAssocID="{97CD33A5-EFC9-442A-8D04-843BA93B89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6297047-D8B5-49A8-9A78-E5754796702B}" type="pres">
      <dgm:prSet presAssocID="{E5752E2C-935C-4F2A-B02C-FE94F3205BCD}" presName="root1" presStyleCnt="0"/>
      <dgm:spPr/>
    </dgm:pt>
    <dgm:pt modelId="{752745DB-43C6-4EAC-AF86-8D8956CDA668}" type="pres">
      <dgm:prSet presAssocID="{E5752E2C-935C-4F2A-B02C-FE94F3205BCD}" presName="LevelOneTextNode" presStyleLbl="node0" presStyleIdx="0" presStyleCnt="1" custScaleX="121935" custScaleY="147243" custLinFactNeighborX="7639" custLinFactNeighborY="66759">
        <dgm:presLayoutVars>
          <dgm:chPref val="3"/>
        </dgm:presLayoutVars>
      </dgm:prSet>
      <dgm:spPr/>
    </dgm:pt>
    <dgm:pt modelId="{22390F95-5A59-435D-837A-B0391726E267}" type="pres">
      <dgm:prSet presAssocID="{E5752E2C-935C-4F2A-B02C-FE94F3205BCD}" presName="level2hierChild" presStyleCnt="0"/>
      <dgm:spPr/>
    </dgm:pt>
    <dgm:pt modelId="{C6B7F955-F812-43F9-9E56-5F9C224162FD}" type="pres">
      <dgm:prSet presAssocID="{227C27F1-5AE7-451B-B183-74EFF500BE1D}" presName="conn2-1" presStyleLbl="parChTrans1D2" presStyleIdx="0" presStyleCnt="2"/>
      <dgm:spPr/>
    </dgm:pt>
    <dgm:pt modelId="{74A12873-C66D-45C2-80E4-0F84E0DB935F}" type="pres">
      <dgm:prSet presAssocID="{227C27F1-5AE7-451B-B183-74EFF500BE1D}" presName="connTx" presStyleLbl="parChTrans1D2" presStyleIdx="0" presStyleCnt="2"/>
      <dgm:spPr/>
    </dgm:pt>
    <dgm:pt modelId="{AF98BD81-D440-453D-8BE9-E7603CF3E2D5}" type="pres">
      <dgm:prSet presAssocID="{292E865D-6C5A-4DA5-848C-AC7C8F04E380}" presName="root2" presStyleCnt="0"/>
      <dgm:spPr/>
    </dgm:pt>
    <dgm:pt modelId="{5B2C1A18-8196-4862-8B73-2087258FB3F3}" type="pres">
      <dgm:prSet presAssocID="{292E865D-6C5A-4DA5-848C-AC7C8F04E380}" presName="LevelTwoTextNode" presStyleLbl="node2" presStyleIdx="0" presStyleCnt="2" custLinFactNeighborX="-2253" custLinFactNeighborY="19224">
        <dgm:presLayoutVars>
          <dgm:chPref val="3"/>
        </dgm:presLayoutVars>
      </dgm:prSet>
      <dgm:spPr/>
    </dgm:pt>
    <dgm:pt modelId="{A4FA2E5A-144A-4455-ACAA-C52704A9F04D}" type="pres">
      <dgm:prSet presAssocID="{292E865D-6C5A-4DA5-848C-AC7C8F04E380}" presName="level3hierChild" presStyleCnt="0"/>
      <dgm:spPr/>
    </dgm:pt>
    <dgm:pt modelId="{F1D03B30-28C6-41A5-B456-DE9FD5EE8034}" type="pres">
      <dgm:prSet presAssocID="{386C1794-3420-4C21-A68E-F6DEBA21722D}" presName="conn2-1" presStyleLbl="parChTrans1D2" presStyleIdx="1" presStyleCnt="2"/>
      <dgm:spPr/>
    </dgm:pt>
    <dgm:pt modelId="{DBCB363E-BC2D-4770-93B2-2988382EF5A0}" type="pres">
      <dgm:prSet presAssocID="{386C1794-3420-4C21-A68E-F6DEBA21722D}" presName="connTx" presStyleLbl="parChTrans1D2" presStyleIdx="1" presStyleCnt="2"/>
      <dgm:spPr/>
    </dgm:pt>
    <dgm:pt modelId="{C836C110-D7D5-46E4-8030-746C6BF2093B}" type="pres">
      <dgm:prSet presAssocID="{2F5FB947-B2A1-463C-9171-C5814304A2BD}" presName="root2" presStyleCnt="0"/>
      <dgm:spPr/>
    </dgm:pt>
    <dgm:pt modelId="{E104C8AA-7833-41E6-9AFE-EBAFF2BE90DF}" type="pres">
      <dgm:prSet presAssocID="{2F5FB947-B2A1-463C-9171-C5814304A2BD}" presName="LevelTwoTextNode" presStyleLbl="node2" presStyleIdx="1" presStyleCnt="2" custLinFactY="11583" custLinFactNeighborX="-2253" custLinFactNeighborY="100000">
        <dgm:presLayoutVars>
          <dgm:chPref val="3"/>
        </dgm:presLayoutVars>
      </dgm:prSet>
      <dgm:spPr/>
    </dgm:pt>
    <dgm:pt modelId="{98DD7224-9788-49B4-9230-DED2C696CB35}" type="pres">
      <dgm:prSet presAssocID="{2F5FB947-B2A1-463C-9171-C5814304A2BD}" presName="level3hierChild" presStyleCnt="0"/>
      <dgm:spPr/>
    </dgm:pt>
    <dgm:pt modelId="{DD7B6DBC-5DFF-4AD2-AEE3-0FDA7FA5217D}" type="pres">
      <dgm:prSet presAssocID="{BEEED858-BC93-4610-BAFB-814CC9F21BB4}" presName="conn2-1" presStyleLbl="parChTrans1D3" presStyleIdx="0" presStyleCnt="2"/>
      <dgm:spPr/>
    </dgm:pt>
    <dgm:pt modelId="{177DEB1D-3F1B-4AC4-85F4-CE5A7F4129EF}" type="pres">
      <dgm:prSet presAssocID="{BEEED858-BC93-4610-BAFB-814CC9F21BB4}" presName="connTx" presStyleLbl="parChTrans1D3" presStyleIdx="0" presStyleCnt="2"/>
      <dgm:spPr/>
    </dgm:pt>
    <dgm:pt modelId="{CE65408B-83FC-4528-AE3F-B7CCABE280B5}" type="pres">
      <dgm:prSet presAssocID="{10713F84-6B39-40C3-8A30-03F2731985E2}" presName="root2" presStyleCnt="0"/>
      <dgm:spPr/>
    </dgm:pt>
    <dgm:pt modelId="{3A6BE10A-3BDB-4F8C-AD7B-BEE407C0EFA7}" type="pres">
      <dgm:prSet presAssocID="{10713F84-6B39-40C3-8A30-03F2731985E2}" presName="LevelTwoTextNode" presStyleLbl="node3" presStyleIdx="0" presStyleCnt="2" custLinFactY="1695" custLinFactNeighborX="-1494" custLinFactNeighborY="100000">
        <dgm:presLayoutVars>
          <dgm:chPref val="3"/>
        </dgm:presLayoutVars>
      </dgm:prSet>
      <dgm:spPr/>
    </dgm:pt>
    <dgm:pt modelId="{2F942DC7-DA5B-4B0C-9B65-BD66737F2F29}" type="pres">
      <dgm:prSet presAssocID="{10713F84-6B39-40C3-8A30-03F2731985E2}" presName="level3hierChild" presStyleCnt="0"/>
      <dgm:spPr/>
    </dgm:pt>
    <dgm:pt modelId="{50E6D4BB-E644-4047-BFEA-970E6EEA25F5}" type="pres">
      <dgm:prSet presAssocID="{AFBE58B8-D76C-4ADA-8713-7B5A6A716608}" presName="conn2-1" presStyleLbl="parChTrans1D3" presStyleIdx="1" presStyleCnt="2"/>
      <dgm:spPr/>
    </dgm:pt>
    <dgm:pt modelId="{5818D973-58A1-4A0A-BB46-EF1A158A071D}" type="pres">
      <dgm:prSet presAssocID="{AFBE58B8-D76C-4ADA-8713-7B5A6A716608}" presName="connTx" presStyleLbl="parChTrans1D3" presStyleIdx="1" presStyleCnt="2"/>
      <dgm:spPr/>
    </dgm:pt>
    <dgm:pt modelId="{09D1B7F5-C0D9-4852-9D88-3F4369C12F48}" type="pres">
      <dgm:prSet presAssocID="{AA1F95E8-A2FD-4C03-A390-DC7609BDFDBF}" presName="root2" presStyleCnt="0"/>
      <dgm:spPr/>
    </dgm:pt>
    <dgm:pt modelId="{7EAE97B9-620D-43FE-A225-FEE71C149B58}" type="pres">
      <dgm:prSet presAssocID="{AA1F95E8-A2FD-4C03-A390-DC7609BDFDBF}" presName="LevelTwoTextNode" presStyleLbl="node3" presStyleIdx="1" presStyleCnt="2" custLinFactY="42398" custLinFactNeighborX="276" custLinFactNeighborY="100000">
        <dgm:presLayoutVars>
          <dgm:chPref val="3"/>
        </dgm:presLayoutVars>
      </dgm:prSet>
      <dgm:spPr/>
    </dgm:pt>
    <dgm:pt modelId="{D926C32F-1B55-4E33-A4A6-AE502163E1C6}" type="pres">
      <dgm:prSet presAssocID="{AA1F95E8-A2FD-4C03-A390-DC7609BDFDBF}" presName="level3hierChild" presStyleCnt="0"/>
      <dgm:spPr/>
    </dgm:pt>
  </dgm:ptLst>
  <dgm:cxnLst>
    <dgm:cxn modelId="{9CDE6738-AB40-4F3B-9C5F-721C2E602340}" type="presOf" srcId="{BEEED858-BC93-4610-BAFB-814CC9F21BB4}" destId="{DD7B6DBC-5DFF-4AD2-AEE3-0FDA7FA5217D}" srcOrd="0" destOrd="0" presId="urn:microsoft.com/office/officeart/2005/8/layout/hierarchy2"/>
    <dgm:cxn modelId="{9A8A8E39-B710-447A-92BC-A1B761C1C5D7}" type="presOf" srcId="{2F5FB947-B2A1-463C-9171-C5814304A2BD}" destId="{E104C8AA-7833-41E6-9AFE-EBAFF2BE90DF}" srcOrd="0" destOrd="0" presId="urn:microsoft.com/office/officeart/2005/8/layout/hierarchy2"/>
    <dgm:cxn modelId="{06FFC95E-05E2-4538-8B39-687DD10406D1}" type="presOf" srcId="{AFBE58B8-D76C-4ADA-8713-7B5A6A716608}" destId="{50E6D4BB-E644-4047-BFEA-970E6EEA25F5}" srcOrd="0" destOrd="0" presId="urn:microsoft.com/office/officeart/2005/8/layout/hierarchy2"/>
    <dgm:cxn modelId="{E5370B59-44EA-431C-A1A6-E214D0D09E35}" type="presOf" srcId="{227C27F1-5AE7-451B-B183-74EFF500BE1D}" destId="{74A12873-C66D-45C2-80E4-0F84E0DB935F}" srcOrd="1" destOrd="0" presId="urn:microsoft.com/office/officeart/2005/8/layout/hierarchy2"/>
    <dgm:cxn modelId="{266A0D89-A8DF-4C1A-95D6-B543FC3E29DA}" type="presOf" srcId="{386C1794-3420-4C21-A68E-F6DEBA21722D}" destId="{F1D03B30-28C6-41A5-B456-DE9FD5EE8034}" srcOrd="0" destOrd="0" presId="urn:microsoft.com/office/officeart/2005/8/layout/hierarchy2"/>
    <dgm:cxn modelId="{D35ED98A-CFE2-42D3-951E-76F4928C5C09}" type="presOf" srcId="{BEEED858-BC93-4610-BAFB-814CC9F21BB4}" destId="{177DEB1D-3F1B-4AC4-85F4-CE5A7F4129EF}" srcOrd="1" destOrd="0" presId="urn:microsoft.com/office/officeart/2005/8/layout/hierarchy2"/>
    <dgm:cxn modelId="{22EE758B-FB15-4018-B87C-2271F840D262}" srcId="{2F5FB947-B2A1-463C-9171-C5814304A2BD}" destId="{AA1F95E8-A2FD-4C03-A390-DC7609BDFDBF}" srcOrd="1" destOrd="0" parTransId="{AFBE58B8-D76C-4ADA-8713-7B5A6A716608}" sibTransId="{91275F44-409A-496D-826C-2F31E5980D00}"/>
    <dgm:cxn modelId="{8F32C297-DAE1-4944-AE42-607DC2D7D493}" srcId="{E5752E2C-935C-4F2A-B02C-FE94F3205BCD}" destId="{292E865D-6C5A-4DA5-848C-AC7C8F04E380}" srcOrd="0" destOrd="0" parTransId="{227C27F1-5AE7-451B-B183-74EFF500BE1D}" sibTransId="{682EF8AD-A40B-45B6-BA70-B7E9315A23F4}"/>
    <dgm:cxn modelId="{10760A9A-A607-408F-A6D3-24D3D05972F1}" type="presOf" srcId="{227C27F1-5AE7-451B-B183-74EFF500BE1D}" destId="{C6B7F955-F812-43F9-9E56-5F9C224162FD}" srcOrd="0" destOrd="0" presId="urn:microsoft.com/office/officeart/2005/8/layout/hierarchy2"/>
    <dgm:cxn modelId="{3B9553A6-05DF-4772-BDDE-A2DE2DB27FDF}" type="presOf" srcId="{10713F84-6B39-40C3-8A30-03F2731985E2}" destId="{3A6BE10A-3BDB-4F8C-AD7B-BEE407C0EFA7}" srcOrd="0" destOrd="0" presId="urn:microsoft.com/office/officeart/2005/8/layout/hierarchy2"/>
    <dgm:cxn modelId="{7845D8AE-4842-483B-8F8C-00FA73BE2356}" type="presOf" srcId="{97CD33A5-EFC9-442A-8D04-843BA93B890B}" destId="{2FB902DE-9F68-4166-9BFC-6633C0163B02}" srcOrd="0" destOrd="0" presId="urn:microsoft.com/office/officeart/2005/8/layout/hierarchy2"/>
    <dgm:cxn modelId="{9DD274AF-832C-45DF-8426-E383ACBB5272}" type="presOf" srcId="{292E865D-6C5A-4DA5-848C-AC7C8F04E380}" destId="{5B2C1A18-8196-4862-8B73-2087258FB3F3}" srcOrd="0" destOrd="0" presId="urn:microsoft.com/office/officeart/2005/8/layout/hierarchy2"/>
    <dgm:cxn modelId="{D5C610C0-AE1D-4182-8BE9-C164E9EBCCEB}" type="presOf" srcId="{AFBE58B8-D76C-4ADA-8713-7B5A6A716608}" destId="{5818D973-58A1-4A0A-BB46-EF1A158A071D}" srcOrd="1" destOrd="0" presId="urn:microsoft.com/office/officeart/2005/8/layout/hierarchy2"/>
    <dgm:cxn modelId="{FCF06BC9-0E80-4793-A8B1-25ED50A57B9F}" type="presOf" srcId="{AA1F95E8-A2FD-4C03-A390-DC7609BDFDBF}" destId="{7EAE97B9-620D-43FE-A225-FEE71C149B58}" srcOrd="0" destOrd="0" presId="urn:microsoft.com/office/officeart/2005/8/layout/hierarchy2"/>
    <dgm:cxn modelId="{EE63FFDC-731F-4338-893A-F24185902AAE}" srcId="{2F5FB947-B2A1-463C-9171-C5814304A2BD}" destId="{10713F84-6B39-40C3-8A30-03F2731985E2}" srcOrd="0" destOrd="0" parTransId="{BEEED858-BC93-4610-BAFB-814CC9F21BB4}" sibTransId="{A1FE168B-C2E0-49D6-8EBD-5680550C9ADF}"/>
    <dgm:cxn modelId="{489208DE-A616-4724-9735-221556DBFCFC}" srcId="{E5752E2C-935C-4F2A-B02C-FE94F3205BCD}" destId="{2F5FB947-B2A1-463C-9171-C5814304A2BD}" srcOrd="1" destOrd="0" parTransId="{386C1794-3420-4C21-A68E-F6DEBA21722D}" sibTransId="{9BFF67BD-360C-4C9B-AB11-67937399CEC9}"/>
    <dgm:cxn modelId="{BCA5EFE1-2E6C-42E5-B20F-68371A5DF22D}" srcId="{97CD33A5-EFC9-442A-8D04-843BA93B890B}" destId="{E5752E2C-935C-4F2A-B02C-FE94F3205BCD}" srcOrd="0" destOrd="0" parTransId="{4C33C7D1-DE40-4120-986F-3B7BF9C1D786}" sibTransId="{8C61C1BE-2E1E-42CA-B031-9C9BDD1C316B}"/>
    <dgm:cxn modelId="{333EC9E5-F12A-4595-B97A-B6423EF6D523}" type="presOf" srcId="{386C1794-3420-4C21-A68E-F6DEBA21722D}" destId="{DBCB363E-BC2D-4770-93B2-2988382EF5A0}" srcOrd="1" destOrd="0" presId="urn:microsoft.com/office/officeart/2005/8/layout/hierarchy2"/>
    <dgm:cxn modelId="{7AF00CF7-9723-4BF4-8455-472650A151AD}" type="presOf" srcId="{E5752E2C-935C-4F2A-B02C-FE94F3205BCD}" destId="{752745DB-43C6-4EAC-AF86-8D8956CDA668}" srcOrd="0" destOrd="0" presId="urn:microsoft.com/office/officeart/2005/8/layout/hierarchy2"/>
    <dgm:cxn modelId="{FE715480-B747-4367-8FDA-4CE3F180D2B9}" type="presParOf" srcId="{2FB902DE-9F68-4166-9BFC-6633C0163B02}" destId="{16297047-D8B5-49A8-9A78-E5754796702B}" srcOrd="0" destOrd="0" presId="urn:microsoft.com/office/officeart/2005/8/layout/hierarchy2"/>
    <dgm:cxn modelId="{10452CDE-9104-4203-A975-C3E9D96D1779}" type="presParOf" srcId="{16297047-D8B5-49A8-9A78-E5754796702B}" destId="{752745DB-43C6-4EAC-AF86-8D8956CDA668}" srcOrd="0" destOrd="0" presId="urn:microsoft.com/office/officeart/2005/8/layout/hierarchy2"/>
    <dgm:cxn modelId="{2717B374-618F-472A-AAEA-4DCA11126233}" type="presParOf" srcId="{16297047-D8B5-49A8-9A78-E5754796702B}" destId="{22390F95-5A59-435D-837A-B0391726E267}" srcOrd="1" destOrd="0" presId="urn:microsoft.com/office/officeart/2005/8/layout/hierarchy2"/>
    <dgm:cxn modelId="{5A6D4751-D2B7-4A97-AAA6-4DB99229FE11}" type="presParOf" srcId="{22390F95-5A59-435D-837A-B0391726E267}" destId="{C6B7F955-F812-43F9-9E56-5F9C224162FD}" srcOrd="0" destOrd="0" presId="urn:microsoft.com/office/officeart/2005/8/layout/hierarchy2"/>
    <dgm:cxn modelId="{71C6AF92-5BAF-4644-BDE6-6E16A39FCA45}" type="presParOf" srcId="{C6B7F955-F812-43F9-9E56-5F9C224162FD}" destId="{74A12873-C66D-45C2-80E4-0F84E0DB935F}" srcOrd="0" destOrd="0" presId="urn:microsoft.com/office/officeart/2005/8/layout/hierarchy2"/>
    <dgm:cxn modelId="{1456CC10-4CA0-4009-96E0-F1F74C331184}" type="presParOf" srcId="{22390F95-5A59-435D-837A-B0391726E267}" destId="{AF98BD81-D440-453D-8BE9-E7603CF3E2D5}" srcOrd="1" destOrd="0" presId="urn:microsoft.com/office/officeart/2005/8/layout/hierarchy2"/>
    <dgm:cxn modelId="{B4FAF03F-9780-4F81-A8C0-36D4C597A037}" type="presParOf" srcId="{AF98BD81-D440-453D-8BE9-E7603CF3E2D5}" destId="{5B2C1A18-8196-4862-8B73-2087258FB3F3}" srcOrd="0" destOrd="0" presId="urn:microsoft.com/office/officeart/2005/8/layout/hierarchy2"/>
    <dgm:cxn modelId="{1631B91F-24BC-4952-9475-015DCD22262D}" type="presParOf" srcId="{AF98BD81-D440-453D-8BE9-E7603CF3E2D5}" destId="{A4FA2E5A-144A-4455-ACAA-C52704A9F04D}" srcOrd="1" destOrd="0" presId="urn:microsoft.com/office/officeart/2005/8/layout/hierarchy2"/>
    <dgm:cxn modelId="{C3288C9A-CC58-4372-B096-1D3A9DCE986D}" type="presParOf" srcId="{22390F95-5A59-435D-837A-B0391726E267}" destId="{F1D03B30-28C6-41A5-B456-DE9FD5EE8034}" srcOrd="2" destOrd="0" presId="urn:microsoft.com/office/officeart/2005/8/layout/hierarchy2"/>
    <dgm:cxn modelId="{01EEFE5F-37AD-451D-B516-340F66A82798}" type="presParOf" srcId="{F1D03B30-28C6-41A5-B456-DE9FD5EE8034}" destId="{DBCB363E-BC2D-4770-93B2-2988382EF5A0}" srcOrd="0" destOrd="0" presId="urn:microsoft.com/office/officeart/2005/8/layout/hierarchy2"/>
    <dgm:cxn modelId="{680DEC9F-CD43-4E6D-AD1D-BCC5401EF514}" type="presParOf" srcId="{22390F95-5A59-435D-837A-B0391726E267}" destId="{C836C110-D7D5-46E4-8030-746C6BF2093B}" srcOrd="3" destOrd="0" presId="urn:microsoft.com/office/officeart/2005/8/layout/hierarchy2"/>
    <dgm:cxn modelId="{AF309E97-4568-4379-9EAC-AF18CC44E97B}" type="presParOf" srcId="{C836C110-D7D5-46E4-8030-746C6BF2093B}" destId="{E104C8AA-7833-41E6-9AFE-EBAFF2BE90DF}" srcOrd="0" destOrd="0" presId="urn:microsoft.com/office/officeart/2005/8/layout/hierarchy2"/>
    <dgm:cxn modelId="{D7CEB4A2-F629-4F27-87FC-F28D9C288BE8}" type="presParOf" srcId="{C836C110-D7D5-46E4-8030-746C6BF2093B}" destId="{98DD7224-9788-49B4-9230-DED2C696CB35}" srcOrd="1" destOrd="0" presId="urn:microsoft.com/office/officeart/2005/8/layout/hierarchy2"/>
    <dgm:cxn modelId="{083E8CD5-F598-465E-BD90-1058124BA461}" type="presParOf" srcId="{98DD7224-9788-49B4-9230-DED2C696CB35}" destId="{DD7B6DBC-5DFF-4AD2-AEE3-0FDA7FA5217D}" srcOrd="0" destOrd="0" presId="urn:microsoft.com/office/officeart/2005/8/layout/hierarchy2"/>
    <dgm:cxn modelId="{79544AE9-8C02-4801-9C5B-E2AC36A83DC3}" type="presParOf" srcId="{DD7B6DBC-5DFF-4AD2-AEE3-0FDA7FA5217D}" destId="{177DEB1D-3F1B-4AC4-85F4-CE5A7F4129EF}" srcOrd="0" destOrd="0" presId="urn:microsoft.com/office/officeart/2005/8/layout/hierarchy2"/>
    <dgm:cxn modelId="{267C1F39-DE59-4057-9CC4-0E118F5391CB}" type="presParOf" srcId="{98DD7224-9788-49B4-9230-DED2C696CB35}" destId="{CE65408B-83FC-4528-AE3F-B7CCABE280B5}" srcOrd="1" destOrd="0" presId="urn:microsoft.com/office/officeart/2005/8/layout/hierarchy2"/>
    <dgm:cxn modelId="{75C4E601-F7A9-408F-8C4C-E458A5DA19BC}" type="presParOf" srcId="{CE65408B-83FC-4528-AE3F-B7CCABE280B5}" destId="{3A6BE10A-3BDB-4F8C-AD7B-BEE407C0EFA7}" srcOrd="0" destOrd="0" presId="urn:microsoft.com/office/officeart/2005/8/layout/hierarchy2"/>
    <dgm:cxn modelId="{589579CD-31BC-4EBF-B894-A015299190FD}" type="presParOf" srcId="{CE65408B-83FC-4528-AE3F-B7CCABE280B5}" destId="{2F942DC7-DA5B-4B0C-9B65-BD66737F2F29}" srcOrd="1" destOrd="0" presId="urn:microsoft.com/office/officeart/2005/8/layout/hierarchy2"/>
    <dgm:cxn modelId="{4C6A9C1B-4FF1-4AFF-8221-0BEDF6CB3A17}" type="presParOf" srcId="{98DD7224-9788-49B4-9230-DED2C696CB35}" destId="{50E6D4BB-E644-4047-BFEA-970E6EEA25F5}" srcOrd="2" destOrd="0" presId="urn:microsoft.com/office/officeart/2005/8/layout/hierarchy2"/>
    <dgm:cxn modelId="{7A3054C8-92E0-4F13-86EC-9221E0905469}" type="presParOf" srcId="{50E6D4BB-E644-4047-BFEA-970E6EEA25F5}" destId="{5818D973-58A1-4A0A-BB46-EF1A158A071D}" srcOrd="0" destOrd="0" presId="urn:microsoft.com/office/officeart/2005/8/layout/hierarchy2"/>
    <dgm:cxn modelId="{10FC93AD-A81F-46F2-AD52-A67ED8E17FFB}" type="presParOf" srcId="{98DD7224-9788-49B4-9230-DED2C696CB35}" destId="{09D1B7F5-C0D9-4852-9D88-3F4369C12F48}" srcOrd="3" destOrd="0" presId="urn:microsoft.com/office/officeart/2005/8/layout/hierarchy2"/>
    <dgm:cxn modelId="{D0527839-CDC9-4C2B-ADEE-8B39049133E1}" type="presParOf" srcId="{09D1B7F5-C0D9-4852-9D88-3F4369C12F48}" destId="{7EAE97B9-620D-43FE-A225-FEE71C149B58}" srcOrd="0" destOrd="0" presId="urn:microsoft.com/office/officeart/2005/8/layout/hierarchy2"/>
    <dgm:cxn modelId="{46C7023E-22CB-48B1-95D3-C8BEF5C164A0}" type="presParOf" srcId="{09D1B7F5-C0D9-4852-9D88-3F4369C12F48}" destId="{D926C32F-1B55-4E33-A4A6-AE502163E1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AC93CD1-B7D9-4182-B9DB-3137EE61DB90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2D1098F4-5478-424A-944C-3363C83D59E6}">
      <dgm:prSet phldrT="[文本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AD6BAEA-3407-4E4B-96D2-27EABEB16502}" type="parTrans" cxnId="{60C24B72-FBBD-4C41-BD43-52C72C28F8AD}">
      <dgm:prSet/>
      <dgm:spPr/>
      <dgm:t>
        <a:bodyPr/>
        <a:lstStyle/>
        <a:p>
          <a:endParaRPr lang="zh-CN" altLang="en-US" sz="2800">
            <a:solidFill>
              <a:schemeClr val="bg1"/>
            </a:solidFill>
          </a:endParaRPr>
        </a:p>
      </dgm:t>
    </dgm:pt>
    <dgm:pt modelId="{5112E632-719B-4BB8-988F-4E494D1B8438}" type="sibTrans" cxnId="{60C24B72-FBBD-4C41-BD43-52C72C28F8A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zh-CN" altLang="en-US" sz="2800">
            <a:solidFill>
              <a:schemeClr val="bg1"/>
            </a:solidFill>
          </a:endParaRPr>
        </a:p>
      </dgm:t>
    </dgm:pt>
    <dgm:pt modelId="{70786B21-20F2-4BF9-8C0B-CC54A33EF187}" type="pres">
      <dgm:prSet presAssocID="{7AC93CD1-B7D9-4182-B9DB-3137EE61DB90}" presName="Name0" presStyleCnt="0">
        <dgm:presLayoutVars>
          <dgm:dir/>
          <dgm:resizeHandles val="exact"/>
        </dgm:presLayoutVars>
      </dgm:prSet>
      <dgm:spPr/>
    </dgm:pt>
    <dgm:pt modelId="{1EA0A5CE-02CB-48FF-99D4-7276B590BA6B}" type="pres">
      <dgm:prSet presAssocID="{2D1098F4-5478-424A-944C-3363C83D59E6}" presName="node" presStyleLbl="node1" presStyleIdx="0" presStyleCnt="1" custScaleX="64383" custScaleY="47041">
        <dgm:presLayoutVars>
          <dgm:bulletEnabled val="1"/>
        </dgm:presLayoutVars>
      </dgm:prSet>
      <dgm:spPr/>
    </dgm:pt>
  </dgm:ptLst>
  <dgm:cxnLst>
    <dgm:cxn modelId="{60C24B72-FBBD-4C41-BD43-52C72C28F8AD}" srcId="{7AC93CD1-B7D9-4182-B9DB-3137EE61DB90}" destId="{2D1098F4-5478-424A-944C-3363C83D59E6}" srcOrd="0" destOrd="0" parTransId="{4AD6BAEA-3407-4E4B-96D2-27EABEB16502}" sibTransId="{5112E632-719B-4BB8-988F-4E494D1B8438}"/>
    <dgm:cxn modelId="{4F03DF55-D000-4854-A775-F2680711E05D}" type="presOf" srcId="{7AC93CD1-B7D9-4182-B9DB-3137EE61DB90}" destId="{70786B21-20F2-4BF9-8C0B-CC54A33EF187}" srcOrd="0" destOrd="0" presId="urn:microsoft.com/office/officeart/2005/8/layout/process1"/>
    <dgm:cxn modelId="{804D437F-75BC-4A1E-A65E-3E986D1F97D9}" type="presOf" srcId="{2D1098F4-5478-424A-944C-3363C83D59E6}" destId="{1EA0A5CE-02CB-48FF-99D4-7276B590BA6B}" srcOrd="0" destOrd="0" presId="urn:microsoft.com/office/officeart/2005/8/layout/process1"/>
    <dgm:cxn modelId="{5A63B98E-037F-46B0-95DC-57D6C1DA2100}" type="presParOf" srcId="{70786B21-20F2-4BF9-8C0B-CC54A33EF187}" destId="{1EA0A5CE-02CB-48FF-99D4-7276B590BA6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C93CD1-B7D9-4182-B9DB-3137EE61DB90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C5AE2673-7F73-41A4-A3BA-A0F4C1BF4B72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i="1" dirty="0">
              <a:latin typeface="+mn-lt"/>
              <a:ea typeface="+mn-ea"/>
            </a:rPr>
            <a:t>u</a:t>
          </a:r>
          <a:r>
            <a:rPr lang="en-US" altLang="zh-CN" baseline="-25000" dirty="0">
              <a:latin typeface="+mn-lt"/>
              <a:ea typeface="+mn-ea"/>
            </a:rPr>
            <a:t>1</a:t>
          </a:r>
          <a:r>
            <a:rPr lang="zh-CN" altLang="en-US" dirty="0">
              <a:latin typeface="+mn-ea"/>
              <a:ea typeface="+mn-ea"/>
            </a:rPr>
            <a:t>为正弦</a:t>
          </a:r>
          <a:endParaRPr lang="zh-CN" altLang="en-US" dirty="0"/>
        </a:p>
      </dgm:t>
    </dgm:pt>
    <dgm:pt modelId="{F864627D-FA27-4571-B0A0-1DE378DF46B1}" type="parTrans" cxnId="{7A6790D3-BC9E-477E-A10F-D26BA4FFEE3B}">
      <dgm:prSet/>
      <dgm:spPr/>
      <dgm:t>
        <a:bodyPr/>
        <a:lstStyle/>
        <a:p>
          <a:endParaRPr lang="zh-CN" altLang="en-US"/>
        </a:p>
      </dgm:t>
    </dgm:pt>
    <dgm:pt modelId="{BB04681E-D907-4B52-9585-5B7195BA0510}" type="sibTrans" cxnId="{7A6790D3-BC9E-477E-A10F-D26BA4FFEE3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A9539C52-DA9F-403C-96A0-CCE5DB81F4D6}">
      <dgm:prSet phldrT="[文本]"/>
      <dgm:spPr/>
      <dgm:t>
        <a:bodyPr/>
        <a:lstStyle/>
        <a:p>
          <a:r>
            <a:rPr lang="en-US" altLang="zh-CN" baseline="0" dirty="0">
              <a:latin typeface="+mn-lt"/>
              <a:ea typeface="+mn-ea"/>
            </a:rPr>
            <a:t>e</a:t>
          </a:r>
          <a:r>
            <a:rPr lang="en-US" altLang="zh-CN" baseline="-25000" dirty="0">
              <a:latin typeface="+mn-lt"/>
              <a:ea typeface="+mn-ea"/>
            </a:rPr>
            <a:t>1</a:t>
          </a:r>
          <a:r>
            <a:rPr lang="zh-CN" altLang="en-US" dirty="0">
              <a:latin typeface="+mn-ea"/>
              <a:ea typeface="+mn-ea"/>
            </a:rPr>
            <a:t>为正弦</a:t>
          </a:r>
          <a:endParaRPr lang="zh-CN" altLang="en-US" dirty="0"/>
        </a:p>
      </dgm:t>
    </dgm:pt>
    <dgm:pt modelId="{EB70AA65-7B1A-4C87-A397-A07E68298DF8}" type="parTrans" cxnId="{382D7866-FF4F-46BC-B089-ECCF4C38EEA9}">
      <dgm:prSet/>
      <dgm:spPr/>
      <dgm:t>
        <a:bodyPr/>
        <a:lstStyle/>
        <a:p>
          <a:endParaRPr lang="zh-CN" altLang="en-US"/>
        </a:p>
      </dgm:t>
    </dgm:pt>
    <dgm:pt modelId="{37B293F5-EDA6-41BE-88D7-809B7C78B1FF}" type="sibTrans" cxnId="{382D7866-FF4F-46BC-B089-ECCF4C38EEA9}">
      <dgm:prSet/>
      <dgm:spPr/>
      <dgm:t>
        <a:bodyPr/>
        <a:lstStyle/>
        <a:p>
          <a:endParaRPr lang="zh-CN" altLang="en-US"/>
        </a:p>
      </dgm:t>
    </dgm:pt>
    <dgm:pt modelId="{2D1098F4-5478-424A-944C-3363C83D59E6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i="1" dirty="0">
              <a:latin typeface="+mn-ea"/>
              <a:ea typeface="+mn-ea"/>
            </a:rPr>
            <a:t>φ</a:t>
          </a:r>
          <a:r>
            <a:rPr lang="zh-CN" altLang="en-US" dirty="0">
              <a:latin typeface="+mn-ea"/>
              <a:ea typeface="+mn-ea"/>
            </a:rPr>
            <a:t>为正弦</a:t>
          </a:r>
          <a:endParaRPr lang="zh-CN" altLang="en-US" dirty="0"/>
        </a:p>
      </dgm:t>
    </dgm:pt>
    <dgm:pt modelId="{4AD6BAEA-3407-4E4B-96D2-27EABEB16502}" type="parTrans" cxnId="{60C24B72-FBBD-4C41-BD43-52C72C28F8AD}">
      <dgm:prSet/>
      <dgm:spPr/>
      <dgm:t>
        <a:bodyPr/>
        <a:lstStyle/>
        <a:p>
          <a:endParaRPr lang="zh-CN" altLang="en-US"/>
        </a:p>
      </dgm:t>
    </dgm:pt>
    <dgm:pt modelId="{5112E632-719B-4BB8-988F-4E494D1B8438}" type="sibTrans" cxnId="{60C24B72-FBBD-4C41-BD43-52C72C28F8A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4D44A12B-1C3E-4584-B685-0B29CF8B3401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altLang="zh-CN" i="1" dirty="0">
              <a:latin typeface="+mn-lt"/>
              <a:ea typeface="+mn-ea"/>
            </a:rPr>
            <a:t>e</a:t>
          </a:r>
          <a:r>
            <a:rPr lang="en-US" altLang="zh-CN" i="1" baseline="-25000" dirty="0">
              <a:latin typeface="+mn-lt"/>
              <a:ea typeface="+mn-ea"/>
            </a:rPr>
            <a:t>2</a:t>
          </a:r>
          <a:r>
            <a:rPr lang="zh-CN" altLang="en-US" i="1" dirty="0">
              <a:latin typeface="+mn-lt"/>
              <a:ea typeface="+mn-ea"/>
            </a:rPr>
            <a:t>、</a:t>
          </a:r>
          <a:r>
            <a:rPr lang="en-US" altLang="zh-CN" i="1" dirty="0">
              <a:latin typeface="+mn-lt"/>
              <a:ea typeface="+mn-ea"/>
            </a:rPr>
            <a:t>u</a:t>
          </a:r>
          <a:r>
            <a:rPr lang="en-US" altLang="zh-CN" i="1" baseline="-25000" dirty="0">
              <a:latin typeface="+mn-lt"/>
              <a:ea typeface="+mn-ea"/>
            </a:rPr>
            <a:t>2</a:t>
          </a:r>
          <a:r>
            <a:rPr lang="zh-CN" altLang="en-US" dirty="0">
              <a:latin typeface="+mn-ea"/>
              <a:ea typeface="+mn-ea"/>
            </a:rPr>
            <a:t>为正弦</a:t>
          </a:r>
          <a:endParaRPr lang="zh-CN" altLang="en-US" dirty="0"/>
        </a:p>
      </dgm:t>
    </dgm:pt>
    <dgm:pt modelId="{289EDA25-65D9-4D7B-94C7-D40F25B4E38E}" type="parTrans" cxnId="{967D78E3-6B51-4C28-AF51-03030C558EB4}">
      <dgm:prSet/>
      <dgm:spPr/>
      <dgm:t>
        <a:bodyPr/>
        <a:lstStyle/>
        <a:p>
          <a:endParaRPr lang="zh-CN" altLang="en-US"/>
        </a:p>
      </dgm:t>
    </dgm:pt>
    <dgm:pt modelId="{E8FEEF1F-F6DD-49E7-9FD2-4C3BDDBEC81B}" type="sibTrans" cxnId="{967D78E3-6B51-4C28-AF51-03030C558EB4}">
      <dgm:prSet/>
      <dgm:spPr/>
      <dgm:t>
        <a:bodyPr/>
        <a:lstStyle/>
        <a:p>
          <a:endParaRPr lang="zh-CN" altLang="en-US"/>
        </a:p>
      </dgm:t>
    </dgm:pt>
    <dgm:pt modelId="{70786B21-20F2-4BF9-8C0B-CC54A33EF187}" type="pres">
      <dgm:prSet presAssocID="{7AC93CD1-B7D9-4182-B9DB-3137EE61DB90}" presName="Name0" presStyleCnt="0">
        <dgm:presLayoutVars>
          <dgm:dir/>
          <dgm:resizeHandles val="exact"/>
        </dgm:presLayoutVars>
      </dgm:prSet>
      <dgm:spPr/>
    </dgm:pt>
    <dgm:pt modelId="{B985BB96-E063-41CF-95EA-EAD0C15E0124}" type="pres">
      <dgm:prSet presAssocID="{C5AE2673-7F73-41A4-A3BA-A0F4C1BF4B72}" presName="node" presStyleLbl="node1" presStyleIdx="0" presStyleCnt="4" custScaleX="34768" custScaleY="67361">
        <dgm:presLayoutVars>
          <dgm:bulletEnabled val="1"/>
        </dgm:presLayoutVars>
      </dgm:prSet>
      <dgm:spPr/>
    </dgm:pt>
    <dgm:pt modelId="{049107BD-4F91-4E5A-A938-65A82C73C8EB}" type="pres">
      <dgm:prSet presAssocID="{BB04681E-D907-4B52-9585-5B7195BA0510}" presName="sibTrans" presStyleLbl="sibTrans2D1" presStyleIdx="0" presStyleCnt="3" custScaleX="152541"/>
      <dgm:spPr/>
    </dgm:pt>
    <dgm:pt modelId="{D75FD37F-1B86-4256-B430-3A3DCBDDD341}" type="pres">
      <dgm:prSet presAssocID="{BB04681E-D907-4B52-9585-5B7195BA0510}" presName="connectorText" presStyleLbl="sibTrans2D1" presStyleIdx="0" presStyleCnt="3"/>
      <dgm:spPr/>
    </dgm:pt>
    <dgm:pt modelId="{70C5820B-5889-45E8-A9D9-B0E456C72682}" type="pres">
      <dgm:prSet presAssocID="{A9539C52-DA9F-403C-96A0-CCE5DB81F4D6}" presName="node" presStyleLbl="node1" presStyleIdx="1" presStyleCnt="4" custScaleX="36725" custScaleY="67361">
        <dgm:presLayoutVars>
          <dgm:bulletEnabled val="1"/>
        </dgm:presLayoutVars>
      </dgm:prSet>
      <dgm:spPr/>
    </dgm:pt>
    <dgm:pt modelId="{6BCC2342-872A-44A8-AF41-50C6D9D44339}" type="pres">
      <dgm:prSet presAssocID="{37B293F5-EDA6-41BE-88D7-809B7C78B1FF}" presName="sibTrans" presStyleLbl="sibTrans2D1" presStyleIdx="1" presStyleCnt="3" custScaleX="162343"/>
      <dgm:spPr/>
    </dgm:pt>
    <dgm:pt modelId="{F6B1F991-453E-470A-8733-4642670831C4}" type="pres">
      <dgm:prSet presAssocID="{37B293F5-EDA6-41BE-88D7-809B7C78B1FF}" presName="connectorText" presStyleLbl="sibTrans2D1" presStyleIdx="1" presStyleCnt="3"/>
      <dgm:spPr/>
    </dgm:pt>
    <dgm:pt modelId="{1EA0A5CE-02CB-48FF-99D4-7276B590BA6B}" type="pres">
      <dgm:prSet presAssocID="{2D1098F4-5478-424A-944C-3363C83D59E6}" presName="node" presStyleLbl="node1" presStyleIdx="2" presStyleCnt="4" custScaleX="37197" custScaleY="67361">
        <dgm:presLayoutVars>
          <dgm:bulletEnabled val="1"/>
        </dgm:presLayoutVars>
      </dgm:prSet>
      <dgm:spPr/>
    </dgm:pt>
    <dgm:pt modelId="{9F2FBFD1-D28B-4640-B124-66071ACE725A}" type="pres">
      <dgm:prSet presAssocID="{5112E632-719B-4BB8-988F-4E494D1B8438}" presName="sibTrans" presStyleLbl="sibTrans2D1" presStyleIdx="2" presStyleCnt="3" custScaleX="172837"/>
      <dgm:spPr/>
    </dgm:pt>
    <dgm:pt modelId="{0169611B-2057-4F7C-AB9E-B6FB9D7EC159}" type="pres">
      <dgm:prSet presAssocID="{5112E632-719B-4BB8-988F-4E494D1B8438}" presName="connectorText" presStyleLbl="sibTrans2D1" presStyleIdx="2" presStyleCnt="3"/>
      <dgm:spPr/>
    </dgm:pt>
    <dgm:pt modelId="{6E414637-A1B3-4FB9-9035-1767B66829C4}" type="pres">
      <dgm:prSet presAssocID="{4D44A12B-1C3E-4584-B685-0B29CF8B3401}" presName="node" presStyleLbl="node1" presStyleIdx="3" presStyleCnt="4" custScaleX="43518" custScaleY="67361">
        <dgm:presLayoutVars>
          <dgm:bulletEnabled val="1"/>
        </dgm:presLayoutVars>
      </dgm:prSet>
      <dgm:spPr/>
    </dgm:pt>
  </dgm:ptLst>
  <dgm:cxnLst>
    <dgm:cxn modelId="{382D7866-FF4F-46BC-B089-ECCF4C38EEA9}" srcId="{7AC93CD1-B7D9-4182-B9DB-3137EE61DB90}" destId="{A9539C52-DA9F-403C-96A0-CCE5DB81F4D6}" srcOrd="1" destOrd="0" parTransId="{EB70AA65-7B1A-4C87-A397-A07E68298DF8}" sibTransId="{37B293F5-EDA6-41BE-88D7-809B7C78B1FF}"/>
    <dgm:cxn modelId="{64D8A850-51D0-4885-AE5C-9802B5A16C57}" type="presOf" srcId="{A9539C52-DA9F-403C-96A0-CCE5DB81F4D6}" destId="{70C5820B-5889-45E8-A9D9-B0E456C72682}" srcOrd="0" destOrd="0" presId="urn:microsoft.com/office/officeart/2005/8/layout/process1"/>
    <dgm:cxn modelId="{60C24B72-FBBD-4C41-BD43-52C72C28F8AD}" srcId="{7AC93CD1-B7D9-4182-B9DB-3137EE61DB90}" destId="{2D1098F4-5478-424A-944C-3363C83D59E6}" srcOrd="2" destOrd="0" parTransId="{4AD6BAEA-3407-4E4B-96D2-27EABEB16502}" sibTransId="{5112E632-719B-4BB8-988F-4E494D1B8438}"/>
    <dgm:cxn modelId="{4F03DF55-D000-4854-A775-F2680711E05D}" type="presOf" srcId="{7AC93CD1-B7D9-4182-B9DB-3137EE61DB90}" destId="{70786B21-20F2-4BF9-8C0B-CC54A33EF187}" srcOrd="0" destOrd="0" presId="urn:microsoft.com/office/officeart/2005/8/layout/process1"/>
    <dgm:cxn modelId="{804D437F-75BC-4A1E-A65E-3E986D1F97D9}" type="presOf" srcId="{2D1098F4-5478-424A-944C-3363C83D59E6}" destId="{1EA0A5CE-02CB-48FF-99D4-7276B590BA6B}" srcOrd="0" destOrd="0" presId="urn:microsoft.com/office/officeart/2005/8/layout/process1"/>
    <dgm:cxn modelId="{AB820D87-0C78-41AA-AC8E-97205C5B71A7}" type="presOf" srcId="{BB04681E-D907-4B52-9585-5B7195BA0510}" destId="{D75FD37F-1B86-4256-B430-3A3DCBDDD341}" srcOrd="1" destOrd="0" presId="urn:microsoft.com/office/officeart/2005/8/layout/process1"/>
    <dgm:cxn modelId="{CED3C796-4C35-4D5D-83B1-52A9C0D6078D}" type="presOf" srcId="{5112E632-719B-4BB8-988F-4E494D1B8438}" destId="{9F2FBFD1-D28B-4640-B124-66071ACE725A}" srcOrd="0" destOrd="0" presId="urn:microsoft.com/office/officeart/2005/8/layout/process1"/>
    <dgm:cxn modelId="{299BD097-8502-4E33-90F5-9E1F0B2310A4}" type="presOf" srcId="{37B293F5-EDA6-41BE-88D7-809B7C78B1FF}" destId="{F6B1F991-453E-470A-8733-4642670831C4}" srcOrd="1" destOrd="0" presId="urn:microsoft.com/office/officeart/2005/8/layout/process1"/>
    <dgm:cxn modelId="{5745B3A8-FDA5-49F2-9E2E-476A01E75E0D}" type="presOf" srcId="{4D44A12B-1C3E-4584-B685-0B29CF8B3401}" destId="{6E414637-A1B3-4FB9-9035-1767B66829C4}" srcOrd="0" destOrd="0" presId="urn:microsoft.com/office/officeart/2005/8/layout/process1"/>
    <dgm:cxn modelId="{227F6FC1-CEDE-4624-8DA6-B793C395640B}" type="presOf" srcId="{BB04681E-D907-4B52-9585-5B7195BA0510}" destId="{049107BD-4F91-4E5A-A938-65A82C73C8EB}" srcOrd="0" destOrd="0" presId="urn:microsoft.com/office/officeart/2005/8/layout/process1"/>
    <dgm:cxn modelId="{FA9702C6-33C6-4562-8430-7CB1A2896CA3}" type="presOf" srcId="{5112E632-719B-4BB8-988F-4E494D1B8438}" destId="{0169611B-2057-4F7C-AB9E-B6FB9D7EC159}" srcOrd="1" destOrd="0" presId="urn:microsoft.com/office/officeart/2005/8/layout/process1"/>
    <dgm:cxn modelId="{3D02D6CD-A100-4673-8844-4BE53FD71F83}" type="presOf" srcId="{37B293F5-EDA6-41BE-88D7-809B7C78B1FF}" destId="{6BCC2342-872A-44A8-AF41-50C6D9D44339}" srcOrd="0" destOrd="0" presId="urn:microsoft.com/office/officeart/2005/8/layout/process1"/>
    <dgm:cxn modelId="{7A6790D3-BC9E-477E-A10F-D26BA4FFEE3B}" srcId="{7AC93CD1-B7D9-4182-B9DB-3137EE61DB90}" destId="{C5AE2673-7F73-41A4-A3BA-A0F4C1BF4B72}" srcOrd="0" destOrd="0" parTransId="{F864627D-FA27-4571-B0A0-1DE378DF46B1}" sibTransId="{BB04681E-D907-4B52-9585-5B7195BA0510}"/>
    <dgm:cxn modelId="{76BB18D6-37C3-4BD0-A09B-9726E50C6C1D}" type="presOf" srcId="{C5AE2673-7F73-41A4-A3BA-A0F4C1BF4B72}" destId="{B985BB96-E063-41CF-95EA-EAD0C15E0124}" srcOrd="0" destOrd="0" presId="urn:microsoft.com/office/officeart/2005/8/layout/process1"/>
    <dgm:cxn modelId="{967D78E3-6B51-4C28-AF51-03030C558EB4}" srcId="{7AC93CD1-B7D9-4182-B9DB-3137EE61DB90}" destId="{4D44A12B-1C3E-4584-B685-0B29CF8B3401}" srcOrd="3" destOrd="0" parTransId="{289EDA25-65D9-4D7B-94C7-D40F25B4E38E}" sibTransId="{E8FEEF1F-F6DD-49E7-9FD2-4C3BDDBEC81B}"/>
    <dgm:cxn modelId="{6170F036-48B4-436A-80CE-14B181C5959C}" type="presParOf" srcId="{70786B21-20F2-4BF9-8C0B-CC54A33EF187}" destId="{B985BB96-E063-41CF-95EA-EAD0C15E0124}" srcOrd="0" destOrd="0" presId="urn:microsoft.com/office/officeart/2005/8/layout/process1"/>
    <dgm:cxn modelId="{27CB8CB4-0CCE-486A-A01C-06D55CD82B4D}" type="presParOf" srcId="{70786B21-20F2-4BF9-8C0B-CC54A33EF187}" destId="{049107BD-4F91-4E5A-A938-65A82C73C8EB}" srcOrd="1" destOrd="0" presId="urn:microsoft.com/office/officeart/2005/8/layout/process1"/>
    <dgm:cxn modelId="{3F8BCF78-F3A7-4E77-A9CF-4F580B789DEB}" type="presParOf" srcId="{049107BD-4F91-4E5A-A938-65A82C73C8EB}" destId="{D75FD37F-1B86-4256-B430-3A3DCBDDD341}" srcOrd="0" destOrd="0" presId="urn:microsoft.com/office/officeart/2005/8/layout/process1"/>
    <dgm:cxn modelId="{213E8BD9-4B82-4BDA-8E57-4A23D4636A6D}" type="presParOf" srcId="{70786B21-20F2-4BF9-8C0B-CC54A33EF187}" destId="{70C5820B-5889-45E8-A9D9-B0E456C72682}" srcOrd="2" destOrd="0" presId="urn:microsoft.com/office/officeart/2005/8/layout/process1"/>
    <dgm:cxn modelId="{99F7EDA4-4A6C-43D0-8519-A32CE77C0C35}" type="presParOf" srcId="{70786B21-20F2-4BF9-8C0B-CC54A33EF187}" destId="{6BCC2342-872A-44A8-AF41-50C6D9D44339}" srcOrd="3" destOrd="0" presId="urn:microsoft.com/office/officeart/2005/8/layout/process1"/>
    <dgm:cxn modelId="{87B74A23-2B65-44CF-849A-0B426C85F6F2}" type="presParOf" srcId="{6BCC2342-872A-44A8-AF41-50C6D9D44339}" destId="{F6B1F991-453E-470A-8733-4642670831C4}" srcOrd="0" destOrd="0" presId="urn:microsoft.com/office/officeart/2005/8/layout/process1"/>
    <dgm:cxn modelId="{5A63B98E-037F-46B0-95DC-57D6C1DA2100}" type="presParOf" srcId="{70786B21-20F2-4BF9-8C0B-CC54A33EF187}" destId="{1EA0A5CE-02CB-48FF-99D4-7276B590BA6B}" srcOrd="4" destOrd="0" presId="urn:microsoft.com/office/officeart/2005/8/layout/process1"/>
    <dgm:cxn modelId="{5DD0DB18-21A5-411A-8F0F-A253F034155F}" type="presParOf" srcId="{70786B21-20F2-4BF9-8C0B-CC54A33EF187}" destId="{9F2FBFD1-D28B-4640-B124-66071ACE725A}" srcOrd="5" destOrd="0" presId="urn:microsoft.com/office/officeart/2005/8/layout/process1"/>
    <dgm:cxn modelId="{0801ACBC-B28D-4BD1-9310-49FD4A64E3A6}" type="presParOf" srcId="{9F2FBFD1-D28B-4640-B124-66071ACE725A}" destId="{0169611B-2057-4F7C-AB9E-B6FB9D7EC159}" srcOrd="0" destOrd="0" presId="urn:microsoft.com/office/officeart/2005/8/layout/process1"/>
    <dgm:cxn modelId="{A2A89A3C-7182-42D3-947C-55D58B0CE4D8}" type="presParOf" srcId="{70786B21-20F2-4BF9-8C0B-CC54A33EF187}" destId="{6E414637-A1B3-4FB9-9035-1767B66829C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C93CD1-B7D9-4182-B9DB-3137EE61DB90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2D1098F4-5478-424A-944C-3363C83D59E6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l-GR" altLang="zh-CN" i="1" dirty="0">
              <a:latin typeface="+mn-lt"/>
              <a:ea typeface="+mj-ea"/>
            </a:rPr>
            <a:t>Φ</a:t>
          </a:r>
          <a:r>
            <a:rPr lang="zh-CN" altLang="en-US" dirty="0">
              <a:latin typeface="+mn-lt"/>
              <a:ea typeface="+mj-ea"/>
            </a:rPr>
            <a:t>为正弦</a:t>
          </a:r>
          <a:r>
            <a:rPr lang="en-US" altLang="zh-CN" dirty="0">
              <a:latin typeface="+mn-lt"/>
              <a:ea typeface="+mj-ea"/>
            </a:rPr>
            <a:t>,</a:t>
          </a:r>
          <a:r>
            <a:rPr lang="zh-CN" altLang="en-US" dirty="0">
              <a:latin typeface="+mn-lt"/>
              <a:ea typeface="+mj-ea"/>
            </a:rPr>
            <a:t>假设</a:t>
          </a:r>
          <a:r>
            <a:rPr lang="el-GR" altLang="zh-CN" i="1" dirty="0">
              <a:latin typeface="+mn-lt"/>
              <a:ea typeface="+mj-ea"/>
            </a:rPr>
            <a:t>Φ</a:t>
          </a:r>
          <a:r>
            <a:rPr lang="en-US" altLang="zh-CN" dirty="0">
              <a:latin typeface="+mn-lt"/>
              <a:ea typeface="+mj-ea"/>
            </a:rPr>
            <a:t>=</a:t>
          </a:r>
          <a:r>
            <a:rPr lang="el-GR" altLang="zh-CN" dirty="0">
              <a:latin typeface="+mn-lt"/>
              <a:ea typeface="+mj-ea"/>
            </a:rPr>
            <a:t> </a:t>
          </a:r>
          <a:r>
            <a:rPr lang="el-GR" altLang="zh-CN" i="1" dirty="0">
              <a:latin typeface="+mn-lt"/>
              <a:ea typeface="+mj-ea"/>
            </a:rPr>
            <a:t>Φ</a:t>
          </a:r>
          <a:r>
            <a:rPr lang="en-US" altLang="zh-CN" baseline="-25000" dirty="0" err="1">
              <a:latin typeface="+mn-lt"/>
              <a:ea typeface="+mj-ea"/>
            </a:rPr>
            <a:t>m</a:t>
          </a:r>
          <a:r>
            <a:rPr lang="en-US" altLang="zh-CN" dirty="0" err="1">
              <a:latin typeface="+mn-lt"/>
              <a:ea typeface="+mj-ea"/>
            </a:rPr>
            <a:t>sinωt</a:t>
          </a:r>
          <a:endParaRPr lang="zh-CN" altLang="en-US" dirty="0">
            <a:latin typeface="+mn-lt"/>
            <a:ea typeface="+mj-ea"/>
          </a:endParaRPr>
        </a:p>
      </dgm:t>
    </dgm:pt>
    <dgm:pt modelId="{4AD6BAEA-3407-4E4B-96D2-27EABEB16502}" type="parTrans" cxnId="{60C24B72-FBBD-4C41-BD43-52C72C28F8AD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5112E632-719B-4BB8-988F-4E494D1B8438}" type="sibTrans" cxnId="{60C24B72-FBBD-4C41-BD43-52C72C28F8A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70786B21-20F2-4BF9-8C0B-CC54A33EF187}" type="pres">
      <dgm:prSet presAssocID="{7AC93CD1-B7D9-4182-B9DB-3137EE61DB90}" presName="Name0" presStyleCnt="0">
        <dgm:presLayoutVars>
          <dgm:dir/>
          <dgm:resizeHandles val="exact"/>
        </dgm:presLayoutVars>
      </dgm:prSet>
      <dgm:spPr/>
    </dgm:pt>
    <dgm:pt modelId="{1EA0A5CE-02CB-48FF-99D4-7276B590BA6B}" type="pres">
      <dgm:prSet presAssocID="{2D1098F4-5478-424A-944C-3363C83D59E6}" presName="node" presStyleLbl="node1" presStyleIdx="0" presStyleCnt="1" custScaleX="82893" custScaleY="67361">
        <dgm:presLayoutVars>
          <dgm:bulletEnabled val="1"/>
        </dgm:presLayoutVars>
      </dgm:prSet>
      <dgm:spPr/>
    </dgm:pt>
  </dgm:ptLst>
  <dgm:cxnLst>
    <dgm:cxn modelId="{60C24B72-FBBD-4C41-BD43-52C72C28F8AD}" srcId="{7AC93CD1-B7D9-4182-B9DB-3137EE61DB90}" destId="{2D1098F4-5478-424A-944C-3363C83D59E6}" srcOrd="0" destOrd="0" parTransId="{4AD6BAEA-3407-4E4B-96D2-27EABEB16502}" sibTransId="{5112E632-719B-4BB8-988F-4E494D1B8438}"/>
    <dgm:cxn modelId="{4F03DF55-D000-4854-A775-F2680711E05D}" type="presOf" srcId="{7AC93CD1-B7D9-4182-B9DB-3137EE61DB90}" destId="{70786B21-20F2-4BF9-8C0B-CC54A33EF187}" srcOrd="0" destOrd="0" presId="urn:microsoft.com/office/officeart/2005/8/layout/process1"/>
    <dgm:cxn modelId="{804D437F-75BC-4A1E-A65E-3E986D1F97D9}" type="presOf" srcId="{2D1098F4-5478-424A-944C-3363C83D59E6}" destId="{1EA0A5CE-02CB-48FF-99D4-7276B590BA6B}" srcOrd="0" destOrd="0" presId="urn:microsoft.com/office/officeart/2005/8/layout/process1"/>
    <dgm:cxn modelId="{5A63B98E-037F-46B0-95DC-57D6C1DA2100}" type="presParOf" srcId="{70786B21-20F2-4BF9-8C0B-CC54A33EF187}" destId="{1EA0A5CE-02CB-48FF-99D4-7276B590BA6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C93CD1-B7D9-4182-B9DB-3137EE61DB90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C5AE2673-7F73-41A4-A3BA-A0F4C1BF4B72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1600" dirty="0">
              <a:solidFill>
                <a:schemeClr val="bg1"/>
              </a:solidFill>
              <a:ea typeface="宋体" panose="02010600030101010101" pitchFamily="2" charset="-122"/>
            </a:rPr>
            <a:t>∵</a:t>
          </a:r>
          <a:r>
            <a:rPr lang="en-US" altLang="zh-CN" sz="1600" i="1" dirty="0">
              <a:solidFill>
                <a:schemeClr val="bg1"/>
              </a:solidFill>
              <a:ea typeface="宋体" panose="02010600030101010101" pitchFamily="2" charset="-122"/>
            </a:rPr>
            <a:t>I</a:t>
          </a:r>
          <a:r>
            <a:rPr lang="en-US" altLang="zh-CN" sz="1600" baseline="-25000" dirty="0">
              <a:solidFill>
                <a:schemeClr val="bg1"/>
              </a:solidFill>
              <a:ea typeface="宋体" panose="02010600030101010101" pitchFamily="2" charset="-122"/>
            </a:rPr>
            <a:t>0 </a:t>
          </a:r>
          <a:r>
            <a:rPr lang="en-US" altLang="zh-CN" sz="16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 (2~3)%</a:t>
          </a:r>
          <a:r>
            <a:rPr lang="en-US" altLang="zh-CN" sz="1600" i="1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I</a:t>
          </a:r>
          <a:r>
            <a:rPr lang="en-US" altLang="zh-CN" sz="1600" baseline="-250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1N </a:t>
          </a:r>
          <a:r>
            <a:rPr lang="zh-CN" altLang="zh-CN" sz="16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可</a:t>
          </a:r>
          <a:r>
            <a:rPr lang="zh-CN" altLang="en-US" sz="16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忽</a:t>
          </a:r>
          <a:r>
            <a:rPr lang="zh-CN" altLang="zh-CN" sz="16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略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F864627D-FA27-4571-B0A0-1DE378DF46B1}" type="parTrans" cxnId="{7A6790D3-BC9E-477E-A10F-D26BA4FFEE3B}">
      <dgm:prSet/>
      <dgm:spPr/>
      <dgm:t>
        <a:bodyPr/>
        <a:lstStyle/>
        <a:p>
          <a:endParaRPr lang="zh-CN" altLang="en-US" sz="1800">
            <a:solidFill>
              <a:schemeClr val="bg1"/>
            </a:solidFill>
          </a:endParaRPr>
        </a:p>
      </dgm:t>
    </dgm:pt>
    <dgm:pt modelId="{BB04681E-D907-4B52-9585-5B7195BA0510}" type="sibTrans" cxnId="{7A6790D3-BC9E-477E-A10F-D26BA4FFEE3B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zh-CN" altLang="en-US" sz="1200">
            <a:solidFill>
              <a:schemeClr val="bg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9539C52-DA9F-403C-96A0-CCE5DB81F4D6}">
          <dgm:prSet phldrT="[文本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m:oMathPara>
              </a14:m>
              <a:endParaRPr lang="zh-CN" altLang="en-US" sz="1600" dirty="0">
                <a:solidFill>
                  <a:schemeClr val="bg1"/>
                </a:solidFill>
              </a:endParaRPr>
            </a:p>
          </dgm:t>
        </dgm:pt>
      </mc:Choice>
      <mc:Fallback xmlns="">
        <dgm:pt modelId="{A9539C52-DA9F-403C-96A0-CCE5DB81F4D6}">
          <dgm:prSet phldrT="[文本]" custT="1"/>
          <dgm:spPr/>
          <dgm:t>
            <a:bodyPr/>
            <a:lstStyle/>
            <a:p>
              <a:r>
                <a:rPr lang="en-US" altLang="zh-CN" sz="1600" b="1" i="0">
                  <a:solidFill>
                    <a:schemeClr val="bg1"/>
                  </a:solidFill>
                  <a:latin typeface="Cambria Math" panose="02040503050406030204" pitchFamily="18" charset="0"/>
                </a:rPr>
                <a:t>𝒊_𝟏 𝑵_𝟏 </a:t>
              </a:r>
              <a:r>
                <a:rPr lang="en-US" altLang="zh-CN" sz="1600" i="0">
                  <a:solidFill>
                    <a:schemeClr val="bg1"/>
                  </a:solidFill>
                  <a:latin typeface="Cambria Math" panose="02040503050406030204" pitchFamily="18" charset="0"/>
                </a:rPr>
                <a:t>〖</a:t>
              </a:r>
              <a:r>
                <a:rPr lang="en-US" altLang="zh-CN" sz="1600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=−</a:t>
              </a:r>
              <a:r>
                <a:rPr lang="en-US" altLang="zh-CN" sz="1600" i="0">
                  <a:solidFill>
                    <a:schemeClr val="bg1"/>
                  </a:solidFill>
                  <a:latin typeface="Cambria Math" panose="02040503050406030204" pitchFamily="18" charset="0"/>
                </a:rPr>
                <a:t>𝒊〗_</a:t>
              </a:r>
              <a:r>
                <a:rPr lang="en-US" altLang="zh-CN" sz="1600" b="1" i="0">
                  <a:solidFill>
                    <a:schemeClr val="bg1"/>
                  </a:solidFill>
                  <a:latin typeface="Cambria Math" panose="02040503050406030204" pitchFamily="18" charset="0"/>
                </a:rPr>
                <a:t>𝟐 </a:t>
              </a:r>
              <a:r>
                <a:rPr lang="en-US" altLang="zh-CN" sz="1600" i="0">
                  <a:solidFill>
                    <a:schemeClr val="bg1"/>
                  </a:solidFill>
                  <a:latin typeface="Cambria Math" panose="02040503050406030204" pitchFamily="18" charset="0"/>
                </a:rPr>
                <a:t>𝑵_</a:t>
              </a:r>
              <a:r>
                <a:rPr lang="en-US" altLang="zh-CN" sz="1600" b="1" i="0">
                  <a:solidFill>
                    <a:schemeClr val="bg1"/>
                  </a:solidFill>
                  <a:latin typeface="Cambria Math" panose="02040503050406030204" pitchFamily="18" charset="0"/>
                </a:rPr>
                <a:t>𝟐</a:t>
              </a:r>
              <a:endParaRPr lang="zh-CN" altLang="en-US" sz="1600" dirty="0">
                <a:solidFill>
                  <a:schemeClr val="bg1"/>
                </a:solidFill>
              </a:endParaRPr>
            </a:p>
          </dgm:t>
        </dgm:pt>
      </mc:Fallback>
    </mc:AlternateContent>
    <dgm:pt modelId="{EB70AA65-7B1A-4C87-A397-A07E68298DF8}" type="parTrans" cxnId="{382D7866-FF4F-46BC-B089-ECCF4C38EEA9}">
      <dgm:prSet/>
      <dgm:spPr/>
      <dgm:t>
        <a:bodyPr/>
        <a:lstStyle/>
        <a:p>
          <a:endParaRPr lang="zh-CN" altLang="en-US" sz="1800">
            <a:solidFill>
              <a:schemeClr val="bg1"/>
            </a:solidFill>
          </a:endParaRPr>
        </a:p>
      </dgm:t>
    </dgm:pt>
    <dgm:pt modelId="{37B293F5-EDA6-41BE-88D7-809B7C78B1FF}" type="sibTrans" cxnId="{382D7866-FF4F-46BC-B089-ECCF4C38EEA9}">
      <dgm:prSet custT="1"/>
      <dgm:spPr/>
      <dgm:t>
        <a:bodyPr/>
        <a:lstStyle/>
        <a:p>
          <a:endParaRPr lang="zh-CN" altLang="en-US" sz="1200">
            <a:solidFill>
              <a:schemeClr val="bg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2D1098F4-5478-424A-944C-3363C83D59E6}">
          <dgm:prSet phldrT="[文本]" custT="1"/>
          <dgm:spPr>
            <a:solidFill>
              <a:schemeClr val="accent2">
                <a:lumMod val="75000"/>
              </a:schemeClr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m:oMathPara>
              </a14:m>
              <a:endParaRPr lang="zh-CN" altLang="en-US" sz="1600" dirty="0">
                <a:solidFill>
                  <a:schemeClr val="bg1"/>
                </a:solidFill>
              </a:endParaRPr>
            </a:p>
          </dgm:t>
        </dgm:pt>
      </mc:Choice>
      <mc:Fallback xmlns="">
        <dgm:pt modelId="{2D1098F4-5478-424A-944C-3363C83D59E6}">
          <dgm:prSet phldrT="[文本]" custT="1"/>
          <dgm:spPr>
            <a:solidFill>
              <a:schemeClr val="accent2">
                <a:lumMod val="75000"/>
              </a:schemeClr>
            </a:solidFill>
          </dgm:spPr>
          <dgm:t>
            <a:bodyPr/>
            <a:lstStyle/>
            <a:p>
              <a:r>
                <a:rPr lang="en-US" altLang="zh-CN" sz="1600" b="1" i="0">
                  <a:latin typeface="Cambria Math" panose="02040503050406030204" pitchFamily="18" charset="0"/>
                </a:rPr>
                <a:t>𝑰_𝟏/</a:t>
              </a:r>
              <a:r>
                <a:rPr lang="en-US" altLang="zh-CN" sz="1600" b="0" i="0">
                  <a:latin typeface="Cambria Math" panose="02040503050406030204" pitchFamily="18" charset="0"/>
                </a:rPr>
                <a:t>𝐼_</a:t>
              </a:r>
              <a:r>
                <a:rPr lang="en-US" altLang="zh-CN" sz="1600" b="1" i="0">
                  <a:latin typeface="Cambria Math" panose="02040503050406030204" pitchFamily="18" charset="0"/>
                </a:rPr>
                <a:t>𝟐 ≈𝑵_</a:t>
              </a:r>
              <a:r>
                <a:rPr lang="en-US" altLang="zh-CN" sz="1600" b="0" i="0">
                  <a:latin typeface="Cambria Math" panose="02040503050406030204" pitchFamily="18" charset="0"/>
                </a:rPr>
                <a:t>2/</a:t>
              </a:r>
              <a:r>
                <a:rPr lang="en-US" altLang="zh-CN" sz="1600" b="1" i="0">
                  <a:latin typeface="Cambria Math" panose="02040503050406030204" pitchFamily="18" charset="0"/>
                </a:rPr>
                <a:t>𝑵_</a:t>
              </a:r>
              <a:r>
                <a:rPr lang="en-US" altLang="zh-CN" sz="1600" b="0" i="0">
                  <a:latin typeface="Cambria Math" panose="02040503050406030204" pitchFamily="18" charset="0"/>
                </a:rPr>
                <a:t>1 =1/𝐾</a:t>
              </a:r>
              <a:endParaRPr lang="zh-CN" altLang="en-US" sz="1600" dirty="0">
                <a:solidFill>
                  <a:schemeClr val="bg1"/>
                </a:solidFill>
              </a:endParaRPr>
            </a:p>
          </dgm:t>
        </dgm:pt>
      </mc:Fallback>
    </mc:AlternateContent>
    <dgm:pt modelId="{4AD6BAEA-3407-4E4B-96D2-27EABEB16502}" type="parTrans" cxnId="{60C24B72-FBBD-4C41-BD43-52C72C28F8AD}">
      <dgm:prSet/>
      <dgm:spPr/>
      <dgm:t>
        <a:bodyPr/>
        <a:lstStyle/>
        <a:p>
          <a:endParaRPr lang="zh-CN" altLang="en-US" sz="1800">
            <a:solidFill>
              <a:schemeClr val="bg1"/>
            </a:solidFill>
          </a:endParaRPr>
        </a:p>
      </dgm:t>
    </dgm:pt>
    <dgm:pt modelId="{5112E632-719B-4BB8-988F-4E494D1B8438}" type="sibTrans" cxnId="{60C24B72-FBBD-4C41-BD43-52C72C28F8A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zh-CN" altLang="en-US" sz="1800">
            <a:solidFill>
              <a:schemeClr val="bg1"/>
            </a:solidFill>
          </a:endParaRPr>
        </a:p>
      </dgm:t>
    </dgm:pt>
    <dgm:pt modelId="{70786B21-20F2-4BF9-8C0B-CC54A33EF187}" type="pres">
      <dgm:prSet presAssocID="{7AC93CD1-B7D9-4182-B9DB-3137EE61DB90}" presName="Name0" presStyleCnt="0">
        <dgm:presLayoutVars>
          <dgm:dir/>
          <dgm:resizeHandles val="exact"/>
        </dgm:presLayoutVars>
      </dgm:prSet>
      <dgm:spPr/>
    </dgm:pt>
    <dgm:pt modelId="{B985BB96-E063-41CF-95EA-EAD0C15E0124}" type="pres">
      <dgm:prSet presAssocID="{C5AE2673-7F73-41A4-A3BA-A0F4C1BF4B72}" presName="node" presStyleLbl="node1" presStyleIdx="0" presStyleCnt="3" custScaleX="43556" custScaleY="67361">
        <dgm:presLayoutVars>
          <dgm:bulletEnabled val="1"/>
        </dgm:presLayoutVars>
      </dgm:prSet>
      <dgm:spPr/>
    </dgm:pt>
    <dgm:pt modelId="{049107BD-4F91-4E5A-A938-65A82C73C8EB}" type="pres">
      <dgm:prSet presAssocID="{BB04681E-D907-4B52-9585-5B7195BA0510}" presName="sibTrans" presStyleLbl="sibTrans2D1" presStyleIdx="0" presStyleCnt="2" custScaleX="152541"/>
      <dgm:spPr/>
    </dgm:pt>
    <dgm:pt modelId="{D75FD37F-1B86-4256-B430-3A3DCBDDD341}" type="pres">
      <dgm:prSet presAssocID="{BB04681E-D907-4B52-9585-5B7195BA0510}" presName="connectorText" presStyleLbl="sibTrans2D1" presStyleIdx="0" presStyleCnt="2"/>
      <dgm:spPr/>
    </dgm:pt>
    <dgm:pt modelId="{70C5820B-5889-45E8-A9D9-B0E456C72682}" type="pres">
      <dgm:prSet presAssocID="{A9539C52-DA9F-403C-96A0-CCE5DB81F4D6}" presName="node" presStyleLbl="node1" presStyleIdx="1" presStyleCnt="3" custScaleX="52160" custScaleY="67361">
        <dgm:presLayoutVars>
          <dgm:bulletEnabled val="1"/>
        </dgm:presLayoutVars>
      </dgm:prSet>
      <dgm:spPr/>
    </dgm:pt>
    <dgm:pt modelId="{6BCC2342-872A-44A8-AF41-50C6D9D44339}" type="pres">
      <dgm:prSet presAssocID="{37B293F5-EDA6-41BE-88D7-809B7C78B1FF}" presName="sibTrans" presStyleLbl="sibTrans2D1" presStyleIdx="1" presStyleCnt="2" custScaleX="162343"/>
      <dgm:spPr/>
    </dgm:pt>
    <dgm:pt modelId="{F6B1F991-453E-470A-8733-4642670831C4}" type="pres">
      <dgm:prSet presAssocID="{37B293F5-EDA6-41BE-88D7-809B7C78B1FF}" presName="connectorText" presStyleLbl="sibTrans2D1" presStyleIdx="1" presStyleCnt="2"/>
      <dgm:spPr/>
    </dgm:pt>
    <dgm:pt modelId="{1EA0A5CE-02CB-48FF-99D4-7276B590BA6B}" type="pres">
      <dgm:prSet presAssocID="{2D1098F4-5478-424A-944C-3363C83D59E6}" presName="node" presStyleLbl="node1" presStyleIdx="2" presStyleCnt="3" custScaleX="50873" custScaleY="67361">
        <dgm:presLayoutVars>
          <dgm:bulletEnabled val="1"/>
        </dgm:presLayoutVars>
      </dgm:prSet>
      <dgm:spPr/>
    </dgm:pt>
  </dgm:ptLst>
  <dgm:cxnLst>
    <dgm:cxn modelId="{382D7866-FF4F-46BC-B089-ECCF4C38EEA9}" srcId="{7AC93CD1-B7D9-4182-B9DB-3137EE61DB90}" destId="{A9539C52-DA9F-403C-96A0-CCE5DB81F4D6}" srcOrd="1" destOrd="0" parTransId="{EB70AA65-7B1A-4C87-A397-A07E68298DF8}" sibTransId="{37B293F5-EDA6-41BE-88D7-809B7C78B1FF}"/>
    <dgm:cxn modelId="{64D8A850-51D0-4885-AE5C-9802B5A16C57}" type="presOf" srcId="{A9539C52-DA9F-403C-96A0-CCE5DB81F4D6}" destId="{70C5820B-5889-45E8-A9D9-B0E456C72682}" srcOrd="0" destOrd="0" presId="urn:microsoft.com/office/officeart/2005/8/layout/process1"/>
    <dgm:cxn modelId="{60C24B72-FBBD-4C41-BD43-52C72C28F8AD}" srcId="{7AC93CD1-B7D9-4182-B9DB-3137EE61DB90}" destId="{2D1098F4-5478-424A-944C-3363C83D59E6}" srcOrd="2" destOrd="0" parTransId="{4AD6BAEA-3407-4E4B-96D2-27EABEB16502}" sibTransId="{5112E632-719B-4BB8-988F-4E494D1B8438}"/>
    <dgm:cxn modelId="{4F03DF55-D000-4854-A775-F2680711E05D}" type="presOf" srcId="{7AC93CD1-B7D9-4182-B9DB-3137EE61DB90}" destId="{70786B21-20F2-4BF9-8C0B-CC54A33EF187}" srcOrd="0" destOrd="0" presId="urn:microsoft.com/office/officeart/2005/8/layout/process1"/>
    <dgm:cxn modelId="{804D437F-75BC-4A1E-A65E-3E986D1F97D9}" type="presOf" srcId="{2D1098F4-5478-424A-944C-3363C83D59E6}" destId="{1EA0A5CE-02CB-48FF-99D4-7276B590BA6B}" srcOrd="0" destOrd="0" presId="urn:microsoft.com/office/officeart/2005/8/layout/process1"/>
    <dgm:cxn modelId="{AB820D87-0C78-41AA-AC8E-97205C5B71A7}" type="presOf" srcId="{BB04681E-D907-4B52-9585-5B7195BA0510}" destId="{D75FD37F-1B86-4256-B430-3A3DCBDDD341}" srcOrd="1" destOrd="0" presId="urn:microsoft.com/office/officeart/2005/8/layout/process1"/>
    <dgm:cxn modelId="{299BD097-8502-4E33-90F5-9E1F0B2310A4}" type="presOf" srcId="{37B293F5-EDA6-41BE-88D7-809B7C78B1FF}" destId="{F6B1F991-453E-470A-8733-4642670831C4}" srcOrd="1" destOrd="0" presId="urn:microsoft.com/office/officeart/2005/8/layout/process1"/>
    <dgm:cxn modelId="{227F6FC1-CEDE-4624-8DA6-B793C395640B}" type="presOf" srcId="{BB04681E-D907-4B52-9585-5B7195BA0510}" destId="{049107BD-4F91-4E5A-A938-65A82C73C8EB}" srcOrd="0" destOrd="0" presId="urn:microsoft.com/office/officeart/2005/8/layout/process1"/>
    <dgm:cxn modelId="{3D02D6CD-A100-4673-8844-4BE53FD71F83}" type="presOf" srcId="{37B293F5-EDA6-41BE-88D7-809B7C78B1FF}" destId="{6BCC2342-872A-44A8-AF41-50C6D9D44339}" srcOrd="0" destOrd="0" presId="urn:microsoft.com/office/officeart/2005/8/layout/process1"/>
    <dgm:cxn modelId="{7A6790D3-BC9E-477E-A10F-D26BA4FFEE3B}" srcId="{7AC93CD1-B7D9-4182-B9DB-3137EE61DB90}" destId="{C5AE2673-7F73-41A4-A3BA-A0F4C1BF4B72}" srcOrd="0" destOrd="0" parTransId="{F864627D-FA27-4571-B0A0-1DE378DF46B1}" sibTransId="{BB04681E-D907-4B52-9585-5B7195BA0510}"/>
    <dgm:cxn modelId="{76BB18D6-37C3-4BD0-A09B-9726E50C6C1D}" type="presOf" srcId="{C5AE2673-7F73-41A4-A3BA-A0F4C1BF4B72}" destId="{B985BB96-E063-41CF-95EA-EAD0C15E0124}" srcOrd="0" destOrd="0" presId="urn:microsoft.com/office/officeart/2005/8/layout/process1"/>
    <dgm:cxn modelId="{6170F036-48B4-436A-80CE-14B181C5959C}" type="presParOf" srcId="{70786B21-20F2-4BF9-8C0B-CC54A33EF187}" destId="{B985BB96-E063-41CF-95EA-EAD0C15E0124}" srcOrd="0" destOrd="0" presId="urn:microsoft.com/office/officeart/2005/8/layout/process1"/>
    <dgm:cxn modelId="{27CB8CB4-0CCE-486A-A01C-06D55CD82B4D}" type="presParOf" srcId="{70786B21-20F2-4BF9-8C0B-CC54A33EF187}" destId="{049107BD-4F91-4E5A-A938-65A82C73C8EB}" srcOrd="1" destOrd="0" presId="urn:microsoft.com/office/officeart/2005/8/layout/process1"/>
    <dgm:cxn modelId="{3F8BCF78-F3A7-4E77-A9CF-4F580B789DEB}" type="presParOf" srcId="{049107BD-4F91-4E5A-A938-65A82C73C8EB}" destId="{D75FD37F-1B86-4256-B430-3A3DCBDDD341}" srcOrd="0" destOrd="0" presId="urn:microsoft.com/office/officeart/2005/8/layout/process1"/>
    <dgm:cxn modelId="{213E8BD9-4B82-4BDA-8E57-4A23D4636A6D}" type="presParOf" srcId="{70786B21-20F2-4BF9-8C0B-CC54A33EF187}" destId="{70C5820B-5889-45E8-A9D9-B0E456C72682}" srcOrd="2" destOrd="0" presId="urn:microsoft.com/office/officeart/2005/8/layout/process1"/>
    <dgm:cxn modelId="{99F7EDA4-4A6C-43D0-8519-A32CE77C0C35}" type="presParOf" srcId="{70786B21-20F2-4BF9-8C0B-CC54A33EF187}" destId="{6BCC2342-872A-44A8-AF41-50C6D9D44339}" srcOrd="3" destOrd="0" presId="urn:microsoft.com/office/officeart/2005/8/layout/process1"/>
    <dgm:cxn modelId="{87B74A23-2B65-44CF-849A-0B426C85F6F2}" type="presParOf" srcId="{6BCC2342-872A-44A8-AF41-50C6D9D44339}" destId="{F6B1F991-453E-470A-8733-4642670831C4}" srcOrd="0" destOrd="0" presId="urn:microsoft.com/office/officeart/2005/8/layout/process1"/>
    <dgm:cxn modelId="{5A63B98E-037F-46B0-95DC-57D6C1DA2100}" type="presParOf" srcId="{70786B21-20F2-4BF9-8C0B-CC54A33EF187}" destId="{1EA0A5CE-02CB-48FF-99D4-7276B590BA6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C93CD1-B7D9-4182-B9DB-3137EE61DB90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2D1098F4-5478-424A-944C-3363C83D59E6}">
          <dgm:prSet phldrT="[文本]" custT="1">
            <dgm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m:oMathPara>
              </a14:m>
              <a:endParaRPr lang="zh-CN" altLang="en-US" sz="2400" dirty="0">
                <a:solidFill>
                  <a:schemeClr val="bg1"/>
                </a:solidFill>
              </a:endParaRPr>
            </a:p>
          </dgm:t>
        </dgm:pt>
      </mc:Choice>
      <mc:Fallback xmlns="">
        <dgm:pt modelId="{2D1098F4-5478-424A-944C-3363C83D59E6}">
          <dgm:prSet phldrT="[文本]" custT="1">
            <dgm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altLang="zh-CN" sz="2400" b="1" i="0">
                  <a:latin typeface="Cambria Math" panose="02040503050406030204" pitchFamily="18" charset="0"/>
                </a:rPr>
                <a:t>𝑰_𝟏/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𝐼_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𝟐 ≈𝑵_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2/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𝑵_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1 =1/𝐾</a:t>
              </a:r>
              <a:endParaRPr lang="zh-CN" altLang="en-US" sz="2400" dirty="0">
                <a:solidFill>
                  <a:schemeClr val="bg1"/>
                </a:solidFill>
              </a:endParaRPr>
            </a:p>
          </dgm:t>
        </dgm:pt>
      </mc:Fallback>
    </mc:AlternateContent>
    <dgm:pt modelId="{4AD6BAEA-3407-4E4B-96D2-27EABEB16502}" type="parTrans" cxnId="{60C24B72-FBBD-4C41-BD43-52C72C28F8AD}">
      <dgm:prSet/>
      <dgm:spPr/>
      <dgm:t>
        <a:bodyPr/>
        <a:lstStyle/>
        <a:p>
          <a:endParaRPr lang="zh-CN" altLang="en-US" sz="2800">
            <a:solidFill>
              <a:schemeClr val="bg1"/>
            </a:solidFill>
          </a:endParaRPr>
        </a:p>
      </dgm:t>
    </dgm:pt>
    <dgm:pt modelId="{5112E632-719B-4BB8-988F-4E494D1B8438}" type="sibTrans" cxnId="{60C24B72-FBBD-4C41-BD43-52C72C28F8A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zh-CN" altLang="en-US" sz="2800">
            <a:solidFill>
              <a:schemeClr val="bg1"/>
            </a:solidFill>
          </a:endParaRPr>
        </a:p>
      </dgm:t>
    </dgm:pt>
    <dgm:pt modelId="{70786B21-20F2-4BF9-8C0B-CC54A33EF187}" type="pres">
      <dgm:prSet presAssocID="{7AC93CD1-B7D9-4182-B9DB-3137EE61DB90}" presName="Name0" presStyleCnt="0">
        <dgm:presLayoutVars>
          <dgm:dir/>
          <dgm:resizeHandles val="exact"/>
        </dgm:presLayoutVars>
      </dgm:prSet>
      <dgm:spPr/>
    </dgm:pt>
    <dgm:pt modelId="{1EA0A5CE-02CB-48FF-99D4-7276B590BA6B}" type="pres">
      <dgm:prSet presAssocID="{2D1098F4-5478-424A-944C-3363C83D59E6}" presName="node" presStyleLbl="node1" presStyleIdx="0" presStyleCnt="1" custScaleX="64383" custScaleY="47041">
        <dgm:presLayoutVars>
          <dgm:bulletEnabled val="1"/>
        </dgm:presLayoutVars>
      </dgm:prSet>
      <dgm:spPr/>
    </dgm:pt>
  </dgm:ptLst>
  <dgm:cxnLst>
    <dgm:cxn modelId="{60C24B72-FBBD-4C41-BD43-52C72C28F8AD}" srcId="{7AC93CD1-B7D9-4182-B9DB-3137EE61DB90}" destId="{2D1098F4-5478-424A-944C-3363C83D59E6}" srcOrd="0" destOrd="0" parTransId="{4AD6BAEA-3407-4E4B-96D2-27EABEB16502}" sibTransId="{5112E632-719B-4BB8-988F-4E494D1B8438}"/>
    <dgm:cxn modelId="{4F03DF55-D000-4854-A775-F2680711E05D}" type="presOf" srcId="{7AC93CD1-B7D9-4182-B9DB-3137EE61DB90}" destId="{70786B21-20F2-4BF9-8C0B-CC54A33EF187}" srcOrd="0" destOrd="0" presId="urn:microsoft.com/office/officeart/2005/8/layout/process1"/>
    <dgm:cxn modelId="{804D437F-75BC-4A1E-A65E-3E986D1F97D9}" type="presOf" srcId="{2D1098F4-5478-424A-944C-3363C83D59E6}" destId="{1EA0A5CE-02CB-48FF-99D4-7276B590BA6B}" srcOrd="0" destOrd="0" presId="urn:microsoft.com/office/officeart/2005/8/layout/process1"/>
    <dgm:cxn modelId="{5A63B98E-037F-46B0-95DC-57D6C1DA2100}" type="presParOf" srcId="{70786B21-20F2-4BF9-8C0B-CC54A33EF187}" destId="{1EA0A5CE-02CB-48FF-99D4-7276B590BA6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7AC93CD1-B7D9-4182-B9DB-3137EE61DB90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C5AE2673-7F73-41A4-A3BA-A0F4C1BF4B72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1600" dirty="0">
              <a:solidFill>
                <a:schemeClr val="bg1"/>
              </a:solidFill>
              <a:ea typeface="宋体" panose="02010600030101010101" pitchFamily="2" charset="-122"/>
            </a:rPr>
            <a:t>∵</a:t>
          </a:r>
          <a:r>
            <a:rPr lang="en-US" altLang="zh-CN" sz="1600" i="1" dirty="0">
              <a:solidFill>
                <a:schemeClr val="bg1"/>
              </a:solidFill>
              <a:ea typeface="宋体" panose="02010600030101010101" pitchFamily="2" charset="-122"/>
            </a:rPr>
            <a:t>I</a:t>
          </a:r>
          <a:r>
            <a:rPr lang="en-US" altLang="zh-CN" sz="1600" baseline="-25000" dirty="0">
              <a:solidFill>
                <a:schemeClr val="bg1"/>
              </a:solidFill>
              <a:ea typeface="宋体" panose="02010600030101010101" pitchFamily="2" charset="-122"/>
            </a:rPr>
            <a:t>0 </a:t>
          </a:r>
          <a:r>
            <a:rPr lang="en-US" altLang="zh-CN" sz="16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 (2~3)%</a:t>
          </a:r>
          <a:r>
            <a:rPr lang="en-US" altLang="zh-CN" sz="1600" i="1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I</a:t>
          </a:r>
          <a:r>
            <a:rPr lang="en-US" altLang="zh-CN" sz="1600" baseline="-250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1N </a:t>
          </a:r>
          <a:r>
            <a:rPr lang="zh-CN" altLang="zh-CN" sz="16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可</a:t>
          </a:r>
          <a:r>
            <a:rPr lang="zh-CN" altLang="en-US" sz="16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忽</a:t>
          </a:r>
          <a:r>
            <a:rPr lang="zh-CN" altLang="zh-CN" sz="16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略</a:t>
          </a:r>
          <a:endParaRPr lang="zh-CN" altLang="en-US" sz="1600" dirty="0">
            <a:solidFill>
              <a:schemeClr val="bg1"/>
            </a:solidFill>
          </a:endParaRPr>
        </a:p>
      </dgm:t>
    </dgm:pt>
    <dgm:pt modelId="{F864627D-FA27-4571-B0A0-1DE378DF46B1}" type="parTrans" cxnId="{7A6790D3-BC9E-477E-A10F-D26BA4FFEE3B}">
      <dgm:prSet/>
      <dgm:spPr/>
      <dgm:t>
        <a:bodyPr/>
        <a:lstStyle/>
        <a:p>
          <a:endParaRPr lang="zh-CN" altLang="en-US" sz="1800">
            <a:solidFill>
              <a:schemeClr val="bg1"/>
            </a:solidFill>
          </a:endParaRPr>
        </a:p>
      </dgm:t>
    </dgm:pt>
    <dgm:pt modelId="{BB04681E-D907-4B52-9585-5B7195BA0510}" type="sibTrans" cxnId="{7A6790D3-BC9E-477E-A10F-D26BA4FFEE3B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zh-CN" altLang="en-US" sz="1200">
            <a:solidFill>
              <a:schemeClr val="bg1"/>
            </a:solidFill>
          </a:endParaRPr>
        </a:p>
      </dgm:t>
    </dgm:pt>
    <dgm:pt modelId="{A9539C52-DA9F-403C-96A0-CCE5DB81F4D6}">
      <dgm:prSet phldrT="[文本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EB70AA65-7B1A-4C87-A397-A07E68298DF8}" type="parTrans" cxnId="{382D7866-FF4F-46BC-B089-ECCF4C38EEA9}">
      <dgm:prSet/>
      <dgm:spPr/>
      <dgm:t>
        <a:bodyPr/>
        <a:lstStyle/>
        <a:p>
          <a:endParaRPr lang="zh-CN" altLang="en-US" sz="1800">
            <a:solidFill>
              <a:schemeClr val="bg1"/>
            </a:solidFill>
          </a:endParaRPr>
        </a:p>
      </dgm:t>
    </dgm:pt>
    <dgm:pt modelId="{37B293F5-EDA6-41BE-88D7-809B7C78B1FF}" type="sibTrans" cxnId="{382D7866-FF4F-46BC-B089-ECCF4C38EEA9}">
      <dgm:prSet custT="1"/>
      <dgm:spPr/>
      <dgm:t>
        <a:bodyPr/>
        <a:lstStyle/>
        <a:p>
          <a:endParaRPr lang="zh-CN" altLang="en-US" sz="1200">
            <a:solidFill>
              <a:schemeClr val="bg1"/>
            </a:solidFill>
          </a:endParaRPr>
        </a:p>
      </dgm:t>
    </dgm:pt>
    <dgm:pt modelId="{2D1098F4-5478-424A-944C-3363C83D59E6}">
      <dgm:prSet phldrT="[文本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AD6BAEA-3407-4E4B-96D2-27EABEB16502}" type="parTrans" cxnId="{60C24B72-FBBD-4C41-BD43-52C72C28F8AD}">
      <dgm:prSet/>
      <dgm:spPr/>
      <dgm:t>
        <a:bodyPr/>
        <a:lstStyle/>
        <a:p>
          <a:endParaRPr lang="zh-CN" altLang="en-US" sz="1800">
            <a:solidFill>
              <a:schemeClr val="bg1"/>
            </a:solidFill>
          </a:endParaRPr>
        </a:p>
      </dgm:t>
    </dgm:pt>
    <dgm:pt modelId="{5112E632-719B-4BB8-988F-4E494D1B8438}" type="sibTrans" cxnId="{60C24B72-FBBD-4C41-BD43-52C72C28F8A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zh-CN" altLang="en-US" sz="1800">
            <a:solidFill>
              <a:schemeClr val="bg1"/>
            </a:solidFill>
          </a:endParaRPr>
        </a:p>
      </dgm:t>
    </dgm:pt>
    <dgm:pt modelId="{70786B21-20F2-4BF9-8C0B-CC54A33EF187}" type="pres">
      <dgm:prSet presAssocID="{7AC93CD1-B7D9-4182-B9DB-3137EE61DB90}" presName="Name0" presStyleCnt="0">
        <dgm:presLayoutVars>
          <dgm:dir/>
          <dgm:resizeHandles val="exact"/>
        </dgm:presLayoutVars>
      </dgm:prSet>
      <dgm:spPr/>
    </dgm:pt>
    <dgm:pt modelId="{B985BB96-E063-41CF-95EA-EAD0C15E0124}" type="pres">
      <dgm:prSet presAssocID="{C5AE2673-7F73-41A4-A3BA-A0F4C1BF4B72}" presName="node" presStyleLbl="node1" presStyleIdx="0" presStyleCnt="3" custScaleX="43556" custScaleY="67361">
        <dgm:presLayoutVars>
          <dgm:bulletEnabled val="1"/>
        </dgm:presLayoutVars>
      </dgm:prSet>
      <dgm:spPr/>
    </dgm:pt>
    <dgm:pt modelId="{049107BD-4F91-4E5A-A938-65A82C73C8EB}" type="pres">
      <dgm:prSet presAssocID="{BB04681E-D907-4B52-9585-5B7195BA0510}" presName="sibTrans" presStyleLbl="sibTrans2D1" presStyleIdx="0" presStyleCnt="2" custScaleX="152541"/>
      <dgm:spPr/>
    </dgm:pt>
    <dgm:pt modelId="{D75FD37F-1B86-4256-B430-3A3DCBDDD341}" type="pres">
      <dgm:prSet presAssocID="{BB04681E-D907-4B52-9585-5B7195BA0510}" presName="connectorText" presStyleLbl="sibTrans2D1" presStyleIdx="0" presStyleCnt="2"/>
      <dgm:spPr/>
    </dgm:pt>
    <dgm:pt modelId="{70C5820B-5889-45E8-A9D9-B0E456C72682}" type="pres">
      <dgm:prSet presAssocID="{A9539C52-DA9F-403C-96A0-CCE5DB81F4D6}" presName="node" presStyleLbl="node1" presStyleIdx="1" presStyleCnt="3" custScaleX="52160" custScaleY="67361">
        <dgm:presLayoutVars>
          <dgm:bulletEnabled val="1"/>
        </dgm:presLayoutVars>
      </dgm:prSet>
      <dgm:spPr/>
    </dgm:pt>
    <dgm:pt modelId="{6BCC2342-872A-44A8-AF41-50C6D9D44339}" type="pres">
      <dgm:prSet presAssocID="{37B293F5-EDA6-41BE-88D7-809B7C78B1FF}" presName="sibTrans" presStyleLbl="sibTrans2D1" presStyleIdx="1" presStyleCnt="2" custScaleX="162343"/>
      <dgm:spPr/>
    </dgm:pt>
    <dgm:pt modelId="{F6B1F991-453E-470A-8733-4642670831C4}" type="pres">
      <dgm:prSet presAssocID="{37B293F5-EDA6-41BE-88D7-809B7C78B1FF}" presName="connectorText" presStyleLbl="sibTrans2D1" presStyleIdx="1" presStyleCnt="2"/>
      <dgm:spPr/>
    </dgm:pt>
    <dgm:pt modelId="{1EA0A5CE-02CB-48FF-99D4-7276B590BA6B}" type="pres">
      <dgm:prSet presAssocID="{2D1098F4-5478-424A-944C-3363C83D59E6}" presName="node" presStyleLbl="node1" presStyleIdx="2" presStyleCnt="3" custScaleX="50873" custScaleY="67361">
        <dgm:presLayoutVars>
          <dgm:bulletEnabled val="1"/>
        </dgm:presLayoutVars>
      </dgm:prSet>
      <dgm:spPr/>
    </dgm:pt>
  </dgm:ptLst>
  <dgm:cxnLst>
    <dgm:cxn modelId="{382D7866-FF4F-46BC-B089-ECCF4C38EEA9}" srcId="{7AC93CD1-B7D9-4182-B9DB-3137EE61DB90}" destId="{A9539C52-DA9F-403C-96A0-CCE5DB81F4D6}" srcOrd="1" destOrd="0" parTransId="{EB70AA65-7B1A-4C87-A397-A07E68298DF8}" sibTransId="{37B293F5-EDA6-41BE-88D7-809B7C78B1FF}"/>
    <dgm:cxn modelId="{64D8A850-51D0-4885-AE5C-9802B5A16C57}" type="presOf" srcId="{A9539C52-DA9F-403C-96A0-CCE5DB81F4D6}" destId="{70C5820B-5889-45E8-A9D9-B0E456C72682}" srcOrd="0" destOrd="0" presId="urn:microsoft.com/office/officeart/2005/8/layout/process1"/>
    <dgm:cxn modelId="{60C24B72-FBBD-4C41-BD43-52C72C28F8AD}" srcId="{7AC93CD1-B7D9-4182-B9DB-3137EE61DB90}" destId="{2D1098F4-5478-424A-944C-3363C83D59E6}" srcOrd="2" destOrd="0" parTransId="{4AD6BAEA-3407-4E4B-96D2-27EABEB16502}" sibTransId="{5112E632-719B-4BB8-988F-4E494D1B8438}"/>
    <dgm:cxn modelId="{4F03DF55-D000-4854-A775-F2680711E05D}" type="presOf" srcId="{7AC93CD1-B7D9-4182-B9DB-3137EE61DB90}" destId="{70786B21-20F2-4BF9-8C0B-CC54A33EF187}" srcOrd="0" destOrd="0" presId="urn:microsoft.com/office/officeart/2005/8/layout/process1"/>
    <dgm:cxn modelId="{804D437F-75BC-4A1E-A65E-3E986D1F97D9}" type="presOf" srcId="{2D1098F4-5478-424A-944C-3363C83D59E6}" destId="{1EA0A5CE-02CB-48FF-99D4-7276B590BA6B}" srcOrd="0" destOrd="0" presId="urn:microsoft.com/office/officeart/2005/8/layout/process1"/>
    <dgm:cxn modelId="{AB820D87-0C78-41AA-AC8E-97205C5B71A7}" type="presOf" srcId="{BB04681E-D907-4B52-9585-5B7195BA0510}" destId="{D75FD37F-1B86-4256-B430-3A3DCBDDD341}" srcOrd="1" destOrd="0" presId="urn:microsoft.com/office/officeart/2005/8/layout/process1"/>
    <dgm:cxn modelId="{299BD097-8502-4E33-90F5-9E1F0B2310A4}" type="presOf" srcId="{37B293F5-EDA6-41BE-88D7-809B7C78B1FF}" destId="{F6B1F991-453E-470A-8733-4642670831C4}" srcOrd="1" destOrd="0" presId="urn:microsoft.com/office/officeart/2005/8/layout/process1"/>
    <dgm:cxn modelId="{227F6FC1-CEDE-4624-8DA6-B793C395640B}" type="presOf" srcId="{BB04681E-D907-4B52-9585-5B7195BA0510}" destId="{049107BD-4F91-4E5A-A938-65A82C73C8EB}" srcOrd="0" destOrd="0" presId="urn:microsoft.com/office/officeart/2005/8/layout/process1"/>
    <dgm:cxn modelId="{3D02D6CD-A100-4673-8844-4BE53FD71F83}" type="presOf" srcId="{37B293F5-EDA6-41BE-88D7-809B7C78B1FF}" destId="{6BCC2342-872A-44A8-AF41-50C6D9D44339}" srcOrd="0" destOrd="0" presId="urn:microsoft.com/office/officeart/2005/8/layout/process1"/>
    <dgm:cxn modelId="{7A6790D3-BC9E-477E-A10F-D26BA4FFEE3B}" srcId="{7AC93CD1-B7D9-4182-B9DB-3137EE61DB90}" destId="{C5AE2673-7F73-41A4-A3BA-A0F4C1BF4B72}" srcOrd="0" destOrd="0" parTransId="{F864627D-FA27-4571-B0A0-1DE378DF46B1}" sibTransId="{BB04681E-D907-4B52-9585-5B7195BA0510}"/>
    <dgm:cxn modelId="{76BB18D6-37C3-4BD0-A09B-9726E50C6C1D}" type="presOf" srcId="{C5AE2673-7F73-41A4-A3BA-A0F4C1BF4B72}" destId="{B985BB96-E063-41CF-95EA-EAD0C15E0124}" srcOrd="0" destOrd="0" presId="urn:microsoft.com/office/officeart/2005/8/layout/process1"/>
    <dgm:cxn modelId="{6170F036-48B4-436A-80CE-14B181C5959C}" type="presParOf" srcId="{70786B21-20F2-4BF9-8C0B-CC54A33EF187}" destId="{B985BB96-E063-41CF-95EA-EAD0C15E0124}" srcOrd="0" destOrd="0" presId="urn:microsoft.com/office/officeart/2005/8/layout/process1"/>
    <dgm:cxn modelId="{27CB8CB4-0CCE-486A-A01C-06D55CD82B4D}" type="presParOf" srcId="{70786B21-20F2-4BF9-8C0B-CC54A33EF187}" destId="{049107BD-4F91-4E5A-A938-65A82C73C8EB}" srcOrd="1" destOrd="0" presId="urn:microsoft.com/office/officeart/2005/8/layout/process1"/>
    <dgm:cxn modelId="{3F8BCF78-F3A7-4E77-A9CF-4F580B789DEB}" type="presParOf" srcId="{049107BD-4F91-4E5A-A938-65A82C73C8EB}" destId="{D75FD37F-1B86-4256-B430-3A3DCBDDD341}" srcOrd="0" destOrd="0" presId="urn:microsoft.com/office/officeart/2005/8/layout/process1"/>
    <dgm:cxn modelId="{213E8BD9-4B82-4BDA-8E57-4A23D4636A6D}" type="presParOf" srcId="{70786B21-20F2-4BF9-8C0B-CC54A33EF187}" destId="{70C5820B-5889-45E8-A9D9-B0E456C72682}" srcOrd="2" destOrd="0" presId="urn:microsoft.com/office/officeart/2005/8/layout/process1"/>
    <dgm:cxn modelId="{99F7EDA4-4A6C-43D0-8519-A32CE77C0C35}" type="presParOf" srcId="{70786B21-20F2-4BF9-8C0B-CC54A33EF187}" destId="{6BCC2342-872A-44A8-AF41-50C6D9D44339}" srcOrd="3" destOrd="0" presId="urn:microsoft.com/office/officeart/2005/8/layout/process1"/>
    <dgm:cxn modelId="{87B74A23-2B65-44CF-849A-0B426C85F6F2}" type="presParOf" srcId="{6BCC2342-872A-44A8-AF41-50C6D9D44339}" destId="{F6B1F991-453E-470A-8733-4642670831C4}" srcOrd="0" destOrd="0" presId="urn:microsoft.com/office/officeart/2005/8/layout/process1"/>
    <dgm:cxn modelId="{5A63B98E-037F-46B0-95DC-57D6C1DA2100}" type="presParOf" srcId="{70786B21-20F2-4BF9-8C0B-CC54A33EF187}" destId="{1EA0A5CE-02CB-48FF-99D4-7276B590BA6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C93CD1-B7D9-4182-B9DB-3137EE61DB90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2D1098F4-5478-424A-944C-3363C83D59E6}">
          <dgm:prSet phldrT="[文本]" custT="1">
            <dgm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m:oMathPara>
              </a14:m>
              <a:endParaRPr lang="zh-CN" altLang="en-US" sz="2400" dirty="0">
                <a:solidFill>
                  <a:schemeClr val="bg1"/>
                </a:solidFill>
              </a:endParaRPr>
            </a:p>
          </dgm:t>
        </dgm:pt>
      </mc:Choice>
      <mc:Fallback xmlns="">
        <dgm:pt modelId="{2D1098F4-5478-424A-944C-3363C83D59E6}">
          <dgm:prSet phldrT="[文本]" custT="1">
            <dgm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altLang="zh-CN" sz="2400" b="1" i="0">
                  <a:latin typeface="Cambria Math" panose="02040503050406030204" pitchFamily="18" charset="0"/>
                </a:rPr>
                <a:t>𝑰_𝟏/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𝐼_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𝟐 ≈𝑵_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2/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𝑵_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1 =1/𝐾</a:t>
              </a:r>
              <a:endParaRPr lang="zh-CN" altLang="en-US" sz="2400" dirty="0">
                <a:solidFill>
                  <a:schemeClr val="bg1"/>
                </a:solidFill>
              </a:endParaRPr>
            </a:p>
          </dgm:t>
        </dgm:pt>
      </mc:Fallback>
    </mc:AlternateContent>
    <dgm:pt modelId="{4AD6BAEA-3407-4E4B-96D2-27EABEB16502}" type="parTrans" cxnId="{60C24B72-FBBD-4C41-BD43-52C72C28F8AD}">
      <dgm:prSet/>
      <dgm:spPr/>
      <dgm:t>
        <a:bodyPr/>
        <a:lstStyle/>
        <a:p>
          <a:endParaRPr lang="zh-CN" altLang="en-US" sz="2800">
            <a:solidFill>
              <a:schemeClr val="bg1"/>
            </a:solidFill>
          </a:endParaRPr>
        </a:p>
      </dgm:t>
    </dgm:pt>
    <dgm:pt modelId="{5112E632-719B-4BB8-988F-4E494D1B8438}" type="sibTrans" cxnId="{60C24B72-FBBD-4C41-BD43-52C72C28F8A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zh-CN" altLang="en-US" sz="2800">
            <a:solidFill>
              <a:schemeClr val="bg1"/>
            </a:solidFill>
          </a:endParaRPr>
        </a:p>
      </dgm:t>
    </dgm:pt>
    <dgm:pt modelId="{70786B21-20F2-4BF9-8C0B-CC54A33EF187}" type="pres">
      <dgm:prSet presAssocID="{7AC93CD1-B7D9-4182-B9DB-3137EE61DB90}" presName="Name0" presStyleCnt="0">
        <dgm:presLayoutVars>
          <dgm:dir/>
          <dgm:resizeHandles val="exact"/>
        </dgm:presLayoutVars>
      </dgm:prSet>
      <dgm:spPr/>
    </dgm:pt>
    <dgm:pt modelId="{1EA0A5CE-02CB-48FF-99D4-7276B590BA6B}" type="pres">
      <dgm:prSet presAssocID="{2D1098F4-5478-424A-944C-3363C83D59E6}" presName="node" presStyleLbl="node1" presStyleIdx="0" presStyleCnt="1" custScaleX="64383" custScaleY="47041">
        <dgm:presLayoutVars>
          <dgm:bulletEnabled val="1"/>
        </dgm:presLayoutVars>
      </dgm:prSet>
      <dgm:spPr/>
    </dgm:pt>
  </dgm:ptLst>
  <dgm:cxnLst>
    <dgm:cxn modelId="{60C24B72-FBBD-4C41-BD43-52C72C28F8AD}" srcId="{7AC93CD1-B7D9-4182-B9DB-3137EE61DB90}" destId="{2D1098F4-5478-424A-944C-3363C83D59E6}" srcOrd="0" destOrd="0" parTransId="{4AD6BAEA-3407-4E4B-96D2-27EABEB16502}" sibTransId="{5112E632-719B-4BB8-988F-4E494D1B8438}"/>
    <dgm:cxn modelId="{4F03DF55-D000-4854-A775-F2680711E05D}" type="presOf" srcId="{7AC93CD1-B7D9-4182-B9DB-3137EE61DB90}" destId="{70786B21-20F2-4BF9-8C0B-CC54A33EF187}" srcOrd="0" destOrd="0" presId="urn:microsoft.com/office/officeart/2005/8/layout/process1"/>
    <dgm:cxn modelId="{804D437F-75BC-4A1E-A65E-3E986D1F97D9}" type="presOf" srcId="{2D1098F4-5478-424A-944C-3363C83D59E6}" destId="{1EA0A5CE-02CB-48FF-99D4-7276B590BA6B}" srcOrd="0" destOrd="0" presId="urn:microsoft.com/office/officeart/2005/8/layout/process1"/>
    <dgm:cxn modelId="{5A63B98E-037F-46B0-95DC-57D6C1DA2100}" type="presParOf" srcId="{70786B21-20F2-4BF9-8C0B-CC54A33EF187}" destId="{1EA0A5CE-02CB-48FF-99D4-7276B590BA6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C93CD1-B7D9-4182-B9DB-3137EE61DB90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2D1098F4-5478-424A-944C-3363C83D59E6}">
      <dgm:prSet phldrT="[文本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AD6BAEA-3407-4E4B-96D2-27EABEB16502}" type="parTrans" cxnId="{60C24B72-FBBD-4C41-BD43-52C72C28F8AD}">
      <dgm:prSet/>
      <dgm:spPr/>
      <dgm:t>
        <a:bodyPr/>
        <a:lstStyle/>
        <a:p>
          <a:endParaRPr lang="zh-CN" altLang="en-US" sz="2800">
            <a:solidFill>
              <a:schemeClr val="bg1"/>
            </a:solidFill>
          </a:endParaRPr>
        </a:p>
      </dgm:t>
    </dgm:pt>
    <dgm:pt modelId="{5112E632-719B-4BB8-988F-4E494D1B8438}" type="sibTrans" cxnId="{60C24B72-FBBD-4C41-BD43-52C72C28F8A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zh-CN" altLang="en-US" sz="2800">
            <a:solidFill>
              <a:schemeClr val="bg1"/>
            </a:solidFill>
          </a:endParaRPr>
        </a:p>
      </dgm:t>
    </dgm:pt>
    <dgm:pt modelId="{70786B21-20F2-4BF9-8C0B-CC54A33EF187}" type="pres">
      <dgm:prSet presAssocID="{7AC93CD1-B7D9-4182-B9DB-3137EE61DB90}" presName="Name0" presStyleCnt="0">
        <dgm:presLayoutVars>
          <dgm:dir/>
          <dgm:resizeHandles val="exact"/>
        </dgm:presLayoutVars>
      </dgm:prSet>
      <dgm:spPr/>
    </dgm:pt>
    <dgm:pt modelId="{1EA0A5CE-02CB-48FF-99D4-7276B590BA6B}" type="pres">
      <dgm:prSet presAssocID="{2D1098F4-5478-424A-944C-3363C83D59E6}" presName="node" presStyleLbl="node1" presStyleIdx="0" presStyleCnt="1" custScaleX="64383" custScaleY="47041">
        <dgm:presLayoutVars>
          <dgm:bulletEnabled val="1"/>
        </dgm:presLayoutVars>
      </dgm:prSet>
      <dgm:spPr/>
    </dgm:pt>
  </dgm:ptLst>
  <dgm:cxnLst>
    <dgm:cxn modelId="{60C24B72-FBBD-4C41-BD43-52C72C28F8AD}" srcId="{7AC93CD1-B7D9-4182-B9DB-3137EE61DB90}" destId="{2D1098F4-5478-424A-944C-3363C83D59E6}" srcOrd="0" destOrd="0" parTransId="{4AD6BAEA-3407-4E4B-96D2-27EABEB16502}" sibTransId="{5112E632-719B-4BB8-988F-4E494D1B8438}"/>
    <dgm:cxn modelId="{4F03DF55-D000-4854-A775-F2680711E05D}" type="presOf" srcId="{7AC93CD1-B7D9-4182-B9DB-3137EE61DB90}" destId="{70786B21-20F2-4BF9-8C0B-CC54A33EF187}" srcOrd="0" destOrd="0" presId="urn:microsoft.com/office/officeart/2005/8/layout/process1"/>
    <dgm:cxn modelId="{804D437F-75BC-4A1E-A65E-3E986D1F97D9}" type="presOf" srcId="{2D1098F4-5478-424A-944C-3363C83D59E6}" destId="{1EA0A5CE-02CB-48FF-99D4-7276B590BA6B}" srcOrd="0" destOrd="0" presId="urn:microsoft.com/office/officeart/2005/8/layout/process1"/>
    <dgm:cxn modelId="{5A63B98E-037F-46B0-95DC-57D6C1DA2100}" type="presParOf" srcId="{70786B21-20F2-4BF9-8C0B-CC54A33EF187}" destId="{1EA0A5CE-02CB-48FF-99D4-7276B590BA6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C93CD1-B7D9-4182-B9DB-3137EE61DB90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2D1098F4-5478-424A-944C-3363C83D59E6}">
          <dgm:prSet phldrT="[文本]" custT="1">
            <dgm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m:oMathPara>
              </a14:m>
              <a:endParaRPr lang="zh-CN" altLang="en-US" sz="2400" dirty="0">
                <a:solidFill>
                  <a:schemeClr val="bg1"/>
                </a:solidFill>
              </a:endParaRPr>
            </a:p>
          </dgm:t>
        </dgm:pt>
      </mc:Choice>
      <mc:Fallback xmlns="">
        <dgm:pt modelId="{2D1098F4-5478-424A-944C-3363C83D59E6}">
          <dgm:prSet phldrT="[文本]" custT="1">
            <dgm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dgm:style>
          </dgm:prSet>
          <dgm:spPr/>
          <dgm:t>
            <a:bodyPr/>
            <a:lstStyle/>
            <a:p>
              <a:r>
                <a:rPr lang="en-US" altLang="zh-CN" sz="2400" b="1" i="0">
                  <a:latin typeface="Cambria Math" panose="02040503050406030204" pitchFamily="18" charset="0"/>
                </a:rPr>
                <a:t>𝑰_𝟏/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𝐼_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𝟐 ≈𝑵_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2/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𝑵_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1 =1/𝐾</a:t>
              </a:r>
              <a:endParaRPr lang="zh-CN" altLang="en-US" sz="2400" dirty="0">
                <a:solidFill>
                  <a:schemeClr val="bg1"/>
                </a:solidFill>
              </a:endParaRPr>
            </a:p>
          </dgm:t>
        </dgm:pt>
      </mc:Fallback>
    </mc:AlternateContent>
    <dgm:pt modelId="{4AD6BAEA-3407-4E4B-96D2-27EABEB16502}" type="parTrans" cxnId="{60C24B72-FBBD-4C41-BD43-52C72C28F8AD}">
      <dgm:prSet/>
      <dgm:spPr/>
      <dgm:t>
        <a:bodyPr/>
        <a:lstStyle/>
        <a:p>
          <a:endParaRPr lang="zh-CN" altLang="en-US" sz="2800">
            <a:solidFill>
              <a:schemeClr val="bg1"/>
            </a:solidFill>
          </a:endParaRPr>
        </a:p>
      </dgm:t>
    </dgm:pt>
    <dgm:pt modelId="{5112E632-719B-4BB8-988F-4E494D1B8438}" type="sibTrans" cxnId="{60C24B72-FBBD-4C41-BD43-52C72C28F8A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zh-CN" altLang="en-US" sz="2800">
            <a:solidFill>
              <a:schemeClr val="bg1"/>
            </a:solidFill>
          </a:endParaRPr>
        </a:p>
      </dgm:t>
    </dgm:pt>
    <dgm:pt modelId="{70786B21-20F2-4BF9-8C0B-CC54A33EF187}" type="pres">
      <dgm:prSet presAssocID="{7AC93CD1-B7D9-4182-B9DB-3137EE61DB90}" presName="Name0" presStyleCnt="0">
        <dgm:presLayoutVars>
          <dgm:dir/>
          <dgm:resizeHandles val="exact"/>
        </dgm:presLayoutVars>
      </dgm:prSet>
      <dgm:spPr/>
    </dgm:pt>
    <dgm:pt modelId="{1EA0A5CE-02CB-48FF-99D4-7276B590BA6B}" type="pres">
      <dgm:prSet presAssocID="{2D1098F4-5478-424A-944C-3363C83D59E6}" presName="node" presStyleLbl="node1" presStyleIdx="0" presStyleCnt="1" custScaleX="64383" custScaleY="47041">
        <dgm:presLayoutVars>
          <dgm:bulletEnabled val="1"/>
        </dgm:presLayoutVars>
      </dgm:prSet>
      <dgm:spPr/>
    </dgm:pt>
  </dgm:ptLst>
  <dgm:cxnLst>
    <dgm:cxn modelId="{60C24B72-FBBD-4C41-BD43-52C72C28F8AD}" srcId="{7AC93CD1-B7D9-4182-B9DB-3137EE61DB90}" destId="{2D1098F4-5478-424A-944C-3363C83D59E6}" srcOrd="0" destOrd="0" parTransId="{4AD6BAEA-3407-4E4B-96D2-27EABEB16502}" sibTransId="{5112E632-719B-4BB8-988F-4E494D1B8438}"/>
    <dgm:cxn modelId="{4F03DF55-D000-4854-A775-F2680711E05D}" type="presOf" srcId="{7AC93CD1-B7D9-4182-B9DB-3137EE61DB90}" destId="{70786B21-20F2-4BF9-8C0B-CC54A33EF187}" srcOrd="0" destOrd="0" presId="urn:microsoft.com/office/officeart/2005/8/layout/process1"/>
    <dgm:cxn modelId="{804D437F-75BC-4A1E-A65E-3E986D1F97D9}" type="presOf" srcId="{2D1098F4-5478-424A-944C-3363C83D59E6}" destId="{1EA0A5CE-02CB-48FF-99D4-7276B590BA6B}" srcOrd="0" destOrd="0" presId="urn:microsoft.com/office/officeart/2005/8/layout/process1"/>
    <dgm:cxn modelId="{5A63B98E-037F-46B0-95DC-57D6C1DA2100}" type="presParOf" srcId="{70786B21-20F2-4BF9-8C0B-CC54A33EF187}" destId="{1EA0A5CE-02CB-48FF-99D4-7276B590BA6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C93CD1-B7D9-4182-B9DB-3137EE61DB90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2D1098F4-5478-424A-944C-3363C83D59E6}">
      <dgm:prSet phldrT="[文本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AD6BAEA-3407-4E4B-96D2-27EABEB16502}" type="parTrans" cxnId="{60C24B72-FBBD-4C41-BD43-52C72C28F8AD}">
      <dgm:prSet/>
      <dgm:spPr/>
      <dgm:t>
        <a:bodyPr/>
        <a:lstStyle/>
        <a:p>
          <a:endParaRPr lang="zh-CN" altLang="en-US" sz="2800">
            <a:solidFill>
              <a:schemeClr val="bg1"/>
            </a:solidFill>
          </a:endParaRPr>
        </a:p>
      </dgm:t>
    </dgm:pt>
    <dgm:pt modelId="{5112E632-719B-4BB8-988F-4E494D1B8438}" type="sibTrans" cxnId="{60C24B72-FBBD-4C41-BD43-52C72C28F8A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zh-CN" altLang="en-US" sz="2800">
            <a:solidFill>
              <a:schemeClr val="bg1"/>
            </a:solidFill>
          </a:endParaRPr>
        </a:p>
      </dgm:t>
    </dgm:pt>
    <dgm:pt modelId="{70786B21-20F2-4BF9-8C0B-CC54A33EF187}" type="pres">
      <dgm:prSet presAssocID="{7AC93CD1-B7D9-4182-B9DB-3137EE61DB90}" presName="Name0" presStyleCnt="0">
        <dgm:presLayoutVars>
          <dgm:dir/>
          <dgm:resizeHandles val="exact"/>
        </dgm:presLayoutVars>
      </dgm:prSet>
      <dgm:spPr/>
    </dgm:pt>
    <dgm:pt modelId="{1EA0A5CE-02CB-48FF-99D4-7276B590BA6B}" type="pres">
      <dgm:prSet presAssocID="{2D1098F4-5478-424A-944C-3363C83D59E6}" presName="node" presStyleLbl="node1" presStyleIdx="0" presStyleCnt="1" custScaleX="64383" custScaleY="47041">
        <dgm:presLayoutVars>
          <dgm:bulletEnabled val="1"/>
        </dgm:presLayoutVars>
      </dgm:prSet>
      <dgm:spPr/>
    </dgm:pt>
  </dgm:ptLst>
  <dgm:cxnLst>
    <dgm:cxn modelId="{60C24B72-FBBD-4C41-BD43-52C72C28F8AD}" srcId="{7AC93CD1-B7D9-4182-B9DB-3137EE61DB90}" destId="{2D1098F4-5478-424A-944C-3363C83D59E6}" srcOrd="0" destOrd="0" parTransId="{4AD6BAEA-3407-4E4B-96D2-27EABEB16502}" sibTransId="{5112E632-719B-4BB8-988F-4E494D1B8438}"/>
    <dgm:cxn modelId="{4F03DF55-D000-4854-A775-F2680711E05D}" type="presOf" srcId="{7AC93CD1-B7D9-4182-B9DB-3137EE61DB90}" destId="{70786B21-20F2-4BF9-8C0B-CC54A33EF187}" srcOrd="0" destOrd="0" presId="urn:microsoft.com/office/officeart/2005/8/layout/process1"/>
    <dgm:cxn modelId="{804D437F-75BC-4A1E-A65E-3E986D1F97D9}" type="presOf" srcId="{2D1098F4-5478-424A-944C-3363C83D59E6}" destId="{1EA0A5CE-02CB-48FF-99D4-7276B590BA6B}" srcOrd="0" destOrd="0" presId="urn:microsoft.com/office/officeart/2005/8/layout/process1"/>
    <dgm:cxn modelId="{5A63B98E-037F-46B0-95DC-57D6C1DA2100}" type="presParOf" srcId="{70786B21-20F2-4BF9-8C0B-CC54A33EF187}" destId="{1EA0A5CE-02CB-48FF-99D4-7276B590BA6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55288-3D5E-419F-A777-46750B18E9D7}">
      <dsp:nvSpPr>
        <dsp:cNvPr id="0" name=""/>
        <dsp:cNvSpPr/>
      </dsp:nvSpPr>
      <dsp:spPr>
        <a:xfrm>
          <a:off x="0" y="103258"/>
          <a:ext cx="4464496" cy="779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b="1" kern="1200" dirty="0"/>
            <a:t>6.1  </a:t>
          </a:r>
          <a:r>
            <a:rPr lang="zh-CN" altLang="en-US" sz="3100" b="1" kern="1200" dirty="0"/>
            <a:t>磁路及其分析方法</a:t>
          </a:r>
          <a:endParaRPr lang="zh-CN" altLang="en-US" sz="3100" kern="1200" dirty="0"/>
        </a:p>
      </dsp:txBody>
      <dsp:txXfrm>
        <a:off x="38067" y="141325"/>
        <a:ext cx="4388362" cy="703671"/>
      </dsp:txXfrm>
    </dsp:sp>
    <dsp:sp modelId="{486DBE03-B569-48F7-823A-364B05E5A207}">
      <dsp:nvSpPr>
        <dsp:cNvPr id="0" name=""/>
        <dsp:cNvSpPr/>
      </dsp:nvSpPr>
      <dsp:spPr>
        <a:xfrm>
          <a:off x="0" y="972343"/>
          <a:ext cx="4464496" cy="779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100" b="1" kern="1200" dirty="0"/>
            <a:t>6.2*  </a:t>
          </a:r>
          <a:r>
            <a:rPr lang="zh-CN" altLang="en-US" sz="3100" b="1" kern="1200" dirty="0"/>
            <a:t>交流铁心线圈电路</a:t>
          </a:r>
        </a:p>
      </dsp:txBody>
      <dsp:txXfrm>
        <a:off x="38067" y="1010410"/>
        <a:ext cx="4388362" cy="703671"/>
      </dsp:txXfrm>
    </dsp:sp>
    <dsp:sp modelId="{CC9C087C-C547-4DB3-9850-E502C05C10C3}">
      <dsp:nvSpPr>
        <dsp:cNvPr id="0" name=""/>
        <dsp:cNvSpPr/>
      </dsp:nvSpPr>
      <dsp:spPr>
        <a:xfrm>
          <a:off x="0" y="1841428"/>
          <a:ext cx="4464496" cy="779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100" b="1" kern="1200" dirty="0"/>
            <a:t>6.3  </a:t>
          </a:r>
          <a:r>
            <a:rPr lang="zh-CN" altLang="en-US" sz="3100" b="1" kern="1200" dirty="0"/>
            <a:t>变压器</a:t>
          </a:r>
        </a:p>
      </dsp:txBody>
      <dsp:txXfrm>
        <a:off x="38067" y="1879495"/>
        <a:ext cx="4388362" cy="703671"/>
      </dsp:txXfrm>
    </dsp:sp>
    <dsp:sp modelId="{01572671-26FA-492F-8125-E6DD4EA822BF}">
      <dsp:nvSpPr>
        <dsp:cNvPr id="0" name=""/>
        <dsp:cNvSpPr/>
      </dsp:nvSpPr>
      <dsp:spPr>
        <a:xfrm>
          <a:off x="0" y="2710513"/>
          <a:ext cx="4464496" cy="779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100" b="1" kern="1200" dirty="0"/>
            <a:t>6.4  </a:t>
          </a:r>
          <a:r>
            <a:rPr lang="zh-CN" altLang="en-US" sz="3100" b="1" kern="1200" dirty="0"/>
            <a:t>电磁铁 </a:t>
          </a:r>
        </a:p>
      </dsp:txBody>
      <dsp:txXfrm>
        <a:off x="38067" y="2748580"/>
        <a:ext cx="4388362" cy="703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5BB96-E063-41CF-95EA-EAD0C15E0124}">
      <dsp:nvSpPr>
        <dsp:cNvPr id="0" name=""/>
        <dsp:cNvSpPr/>
      </dsp:nvSpPr>
      <dsp:spPr>
        <a:xfrm>
          <a:off x="6112" y="0"/>
          <a:ext cx="1066253" cy="122664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i="1" kern="1200" dirty="0">
              <a:latin typeface="+mn-lt"/>
              <a:ea typeface="+mn-ea"/>
            </a:rPr>
            <a:t>u</a:t>
          </a:r>
          <a:r>
            <a:rPr lang="en-US" altLang="zh-CN" sz="2100" kern="1200" baseline="-25000" dirty="0">
              <a:latin typeface="+mn-lt"/>
              <a:ea typeface="+mn-ea"/>
            </a:rPr>
            <a:t>1</a:t>
          </a:r>
          <a:r>
            <a:rPr lang="zh-CN" altLang="en-US" sz="2100" kern="1200" dirty="0">
              <a:latin typeface="+mn-ea"/>
              <a:ea typeface="+mn-ea"/>
            </a:rPr>
            <a:t>为正弦</a:t>
          </a:r>
          <a:endParaRPr lang="zh-CN" altLang="en-US" sz="2100" kern="1200" dirty="0"/>
        </a:p>
      </dsp:txBody>
      <dsp:txXfrm>
        <a:off x="37341" y="31229"/>
        <a:ext cx="1003795" cy="1164183"/>
      </dsp:txXfrm>
    </dsp:sp>
    <dsp:sp modelId="{049107BD-4F91-4E5A-A938-65A82C73C8EB}">
      <dsp:nvSpPr>
        <dsp:cNvPr id="0" name=""/>
        <dsp:cNvSpPr/>
      </dsp:nvSpPr>
      <dsp:spPr>
        <a:xfrm>
          <a:off x="1208244" y="233041"/>
          <a:ext cx="991752" cy="760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208244" y="385153"/>
        <a:ext cx="763585" cy="456334"/>
      </dsp:txXfrm>
    </dsp:sp>
    <dsp:sp modelId="{70C5820B-5889-45E8-A9D9-B0E456C72682}">
      <dsp:nvSpPr>
        <dsp:cNvPr id="0" name=""/>
        <dsp:cNvSpPr/>
      </dsp:nvSpPr>
      <dsp:spPr>
        <a:xfrm>
          <a:off x="2299073" y="0"/>
          <a:ext cx="1126270" cy="1226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baseline="0" dirty="0">
              <a:latin typeface="+mn-lt"/>
              <a:ea typeface="+mn-ea"/>
            </a:rPr>
            <a:t>e</a:t>
          </a:r>
          <a:r>
            <a:rPr lang="en-US" altLang="zh-CN" sz="2000" kern="1200" baseline="-25000" dirty="0">
              <a:latin typeface="+mn-lt"/>
              <a:ea typeface="+mn-ea"/>
            </a:rPr>
            <a:t>1</a:t>
          </a:r>
          <a:r>
            <a:rPr lang="zh-CN" altLang="en-US" sz="2000" kern="1200" dirty="0">
              <a:latin typeface="+mn-ea"/>
              <a:ea typeface="+mn-ea"/>
            </a:rPr>
            <a:t>为正弦</a:t>
          </a:r>
          <a:endParaRPr lang="zh-CN" altLang="en-US" sz="2000" kern="1200" dirty="0"/>
        </a:p>
      </dsp:txBody>
      <dsp:txXfrm>
        <a:off x="2332060" y="32987"/>
        <a:ext cx="1060296" cy="1160667"/>
      </dsp:txXfrm>
    </dsp:sp>
    <dsp:sp modelId="{6BCC2342-872A-44A8-AF41-50C6D9D44339}">
      <dsp:nvSpPr>
        <dsp:cNvPr id="0" name=""/>
        <dsp:cNvSpPr/>
      </dsp:nvSpPr>
      <dsp:spPr>
        <a:xfrm>
          <a:off x="3529358" y="233041"/>
          <a:ext cx="1055480" cy="7605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3529358" y="385153"/>
        <a:ext cx="827313" cy="456334"/>
      </dsp:txXfrm>
    </dsp:sp>
    <dsp:sp modelId="{1EA0A5CE-02CB-48FF-99D4-7276B590BA6B}">
      <dsp:nvSpPr>
        <dsp:cNvPr id="0" name=""/>
        <dsp:cNvSpPr/>
      </dsp:nvSpPr>
      <dsp:spPr>
        <a:xfrm>
          <a:off x="4652051" y="0"/>
          <a:ext cx="1140745" cy="122664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i="1" kern="1200" dirty="0">
              <a:latin typeface="+mn-ea"/>
              <a:ea typeface="+mn-ea"/>
            </a:rPr>
            <a:t>φ</a:t>
          </a:r>
          <a:r>
            <a:rPr lang="zh-CN" altLang="en-US" sz="1900" kern="1200" dirty="0">
              <a:latin typeface="+mn-ea"/>
              <a:ea typeface="+mn-ea"/>
            </a:rPr>
            <a:t>为正弦</a:t>
          </a:r>
          <a:endParaRPr lang="zh-CN" altLang="en-US" sz="1900" kern="1200" dirty="0"/>
        </a:p>
      </dsp:txBody>
      <dsp:txXfrm>
        <a:off x="4685462" y="33411"/>
        <a:ext cx="1073923" cy="1159819"/>
      </dsp:txXfrm>
    </dsp:sp>
    <dsp:sp modelId="{9F2FBFD1-D28B-4640-B124-66071ACE725A}">
      <dsp:nvSpPr>
        <dsp:cNvPr id="0" name=""/>
        <dsp:cNvSpPr/>
      </dsp:nvSpPr>
      <dsp:spPr>
        <a:xfrm>
          <a:off x="5862697" y="233041"/>
          <a:ext cx="1123708" cy="760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5862697" y="385153"/>
        <a:ext cx="895541" cy="456334"/>
      </dsp:txXfrm>
    </dsp:sp>
    <dsp:sp modelId="{6E414637-A1B3-4FB9-9035-1767B66829C4}">
      <dsp:nvSpPr>
        <dsp:cNvPr id="0" name=""/>
        <dsp:cNvSpPr/>
      </dsp:nvSpPr>
      <dsp:spPr>
        <a:xfrm>
          <a:off x="7019504" y="0"/>
          <a:ext cx="1334596" cy="122664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i="1" kern="1200" dirty="0">
              <a:latin typeface="+mn-lt"/>
              <a:ea typeface="+mn-ea"/>
            </a:rPr>
            <a:t>e</a:t>
          </a:r>
          <a:r>
            <a:rPr lang="en-US" altLang="zh-CN" sz="1900" i="1" kern="1200" baseline="-25000" dirty="0">
              <a:latin typeface="+mn-lt"/>
              <a:ea typeface="+mn-ea"/>
            </a:rPr>
            <a:t>2</a:t>
          </a:r>
          <a:r>
            <a:rPr lang="zh-CN" altLang="en-US" sz="1900" i="1" kern="1200" dirty="0">
              <a:latin typeface="+mn-lt"/>
              <a:ea typeface="+mn-ea"/>
            </a:rPr>
            <a:t>、</a:t>
          </a:r>
          <a:r>
            <a:rPr lang="en-US" altLang="zh-CN" sz="1900" i="1" kern="1200" dirty="0">
              <a:latin typeface="+mn-lt"/>
              <a:ea typeface="+mn-ea"/>
            </a:rPr>
            <a:t>u</a:t>
          </a:r>
          <a:r>
            <a:rPr lang="en-US" altLang="zh-CN" sz="1900" i="1" kern="1200" baseline="-25000" dirty="0">
              <a:latin typeface="+mn-lt"/>
              <a:ea typeface="+mn-ea"/>
            </a:rPr>
            <a:t>2</a:t>
          </a:r>
          <a:r>
            <a:rPr lang="zh-CN" altLang="en-US" sz="1900" kern="1200" dirty="0">
              <a:latin typeface="+mn-ea"/>
              <a:ea typeface="+mn-ea"/>
            </a:rPr>
            <a:t>为正弦</a:t>
          </a:r>
          <a:endParaRPr lang="zh-CN" altLang="en-US" sz="1900" kern="1200" dirty="0"/>
        </a:p>
      </dsp:txBody>
      <dsp:txXfrm>
        <a:off x="7055431" y="35927"/>
        <a:ext cx="1262742" cy="1154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A5CE-02CB-48FF-99D4-7276B590BA6B}">
      <dsp:nvSpPr>
        <dsp:cNvPr id="0" name=""/>
        <dsp:cNvSpPr/>
      </dsp:nvSpPr>
      <dsp:spPr>
        <a:xfrm>
          <a:off x="198707" y="101296"/>
          <a:ext cx="1925698" cy="93892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altLang="zh-CN" sz="2100" i="1" kern="1200" dirty="0">
              <a:latin typeface="+mn-lt"/>
              <a:ea typeface="+mj-ea"/>
            </a:rPr>
            <a:t>Φ</a:t>
          </a:r>
          <a:r>
            <a:rPr lang="zh-CN" altLang="en-US" sz="2100" kern="1200" dirty="0">
              <a:latin typeface="+mn-lt"/>
              <a:ea typeface="+mj-ea"/>
            </a:rPr>
            <a:t>为正弦</a:t>
          </a:r>
          <a:r>
            <a:rPr lang="en-US" altLang="zh-CN" sz="2100" kern="1200" dirty="0">
              <a:latin typeface="+mn-lt"/>
              <a:ea typeface="+mj-ea"/>
            </a:rPr>
            <a:t>,</a:t>
          </a:r>
          <a:r>
            <a:rPr lang="zh-CN" altLang="en-US" sz="2100" kern="1200" dirty="0">
              <a:latin typeface="+mn-lt"/>
              <a:ea typeface="+mj-ea"/>
            </a:rPr>
            <a:t>假设</a:t>
          </a:r>
          <a:r>
            <a:rPr lang="el-GR" altLang="zh-CN" sz="2100" i="1" kern="1200" dirty="0">
              <a:latin typeface="+mn-lt"/>
              <a:ea typeface="+mj-ea"/>
            </a:rPr>
            <a:t>Φ</a:t>
          </a:r>
          <a:r>
            <a:rPr lang="en-US" altLang="zh-CN" sz="2100" kern="1200" dirty="0">
              <a:latin typeface="+mn-lt"/>
              <a:ea typeface="+mj-ea"/>
            </a:rPr>
            <a:t>=</a:t>
          </a:r>
          <a:r>
            <a:rPr lang="el-GR" altLang="zh-CN" sz="2100" kern="1200" dirty="0">
              <a:latin typeface="+mn-lt"/>
              <a:ea typeface="+mj-ea"/>
            </a:rPr>
            <a:t> </a:t>
          </a:r>
          <a:r>
            <a:rPr lang="el-GR" altLang="zh-CN" sz="2100" i="1" kern="1200" dirty="0">
              <a:latin typeface="+mn-lt"/>
              <a:ea typeface="+mj-ea"/>
            </a:rPr>
            <a:t>Φ</a:t>
          </a:r>
          <a:r>
            <a:rPr lang="en-US" altLang="zh-CN" sz="2100" kern="1200" baseline="-25000" dirty="0" err="1">
              <a:latin typeface="+mn-lt"/>
              <a:ea typeface="+mj-ea"/>
            </a:rPr>
            <a:t>m</a:t>
          </a:r>
          <a:r>
            <a:rPr lang="en-US" altLang="zh-CN" sz="2100" kern="1200" dirty="0" err="1">
              <a:latin typeface="+mn-lt"/>
              <a:ea typeface="+mj-ea"/>
            </a:rPr>
            <a:t>sinωt</a:t>
          </a:r>
          <a:endParaRPr lang="zh-CN" altLang="en-US" sz="2100" kern="1200" dirty="0">
            <a:latin typeface="+mn-lt"/>
            <a:ea typeface="+mj-ea"/>
          </a:endParaRPr>
        </a:p>
      </dsp:txBody>
      <dsp:txXfrm>
        <a:off x="226207" y="128796"/>
        <a:ext cx="1870698" cy="8839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5BB96-E063-41CF-95EA-EAD0C15E0124}">
      <dsp:nvSpPr>
        <dsp:cNvPr id="0" name=""/>
        <dsp:cNvSpPr/>
      </dsp:nvSpPr>
      <dsp:spPr>
        <a:xfrm>
          <a:off x="7959" y="0"/>
          <a:ext cx="1603979" cy="90913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ea typeface="宋体" panose="02010600030101010101" pitchFamily="2" charset="-122"/>
            </a:rPr>
            <a:t>∵</a:t>
          </a:r>
          <a:r>
            <a:rPr lang="en-US" altLang="zh-CN" sz="1600" i="1" kern="1200" dirty="0">
              <a:solidFill>
                <a:schemeClr val="bg1"/>
              </a:solidFill>
              <a:ea typeface="宋体" panose="02010600030101010101" pitchFamily="2" charset="-122"/>
            </a:rPr>
            <a:t>I</a:t>
          </a:r>
          <a:r>
            <a:rPr lang="en-US" altLang="zh-CN" sz="1600" kern="1200" baseline="-25000" dirty="0">
              <a:solidFill>
                <a:schemeClr val="bg1"/>
              </a:solidFill>
              <a:ea typeface="宋体" panose="02010600030101010101" pitchFamily="2" charset="-122"/>
            </a:rPr>
            <a:t>0 </a:t>
          </a:r>
          <a:r>
            <a:rPr lang="en-US" altLang="zh-CN" sz="1600" kern="12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 (2~3)%</a:t>
          </a:r>
          <a:r>
            <a:rPr lang="en-US" altLang="zh-CN" sz="1600" i="1" kern="12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I</a:t>
          </a:r>
          <a:r>
            <a:rPr lang="en-US" altLang="zh-CN" sz="1600" kern="1200" baseline="-250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1N </a:t>
          </a:r>
          <a:r>
            <a:rPr lang="zh-CN" altLang="zh-CN" sz="1600" kern="12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可</a:t>
          </a:r>
          <a:r>
            <a:rPr lang="zh-CN" altLang="en-US" sz="1600" kern="12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忽</a:t>
          </a:r>
          <a:r>
            <a:rPr lang="zh-CN" altLang="zh-CN" sz="1600" kern="12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略</a:t>
          </a:r>
          <a:endParaRPr lang="zh-CN" altLang="en-US" sz="1600" kern="1200" dirty="0">
            <a:solidFill>
              <a:schemeClr val="bg1"/>
            </a:solidFill>
          </a:endParaRPr>
        </a:p>
      </dsp:txBody>
      <dsp:txXfrm>
        <a:off x="34587" y="26628"/>
        <a:ext cx="1550723" cy="855878"/>
      </dsp:txXfrm>
    </dsp:sp>
    <dsp:sp modelId="{049107BD-4F91-4E5A-A938-65A82C73C8EB}">
      <dsp:nvSpPr>
        <dsp:cNvPr id="0" name=""/>
        <dsp:cNvSpPr/>
      </dsp:nvSpPr>
      <dsp:spPr>
        <a:xfrm>
          <a:off x="1775100" y="0"/>
          <a:ext cx="1190894" cy="9091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>
            <a:solidFill>
              <a:schemeClr val="bg1"/>
            </a:solidFill>
          </a:endParaRPr>
        </a:p>
      </dsp:txBody>
      <dsp:txXfrm>
        <a:off x="1775100" y="181827"/>
        <a:ext cx="918154" cy="545480"/>
      </dsp:txXfrm>
    </dsp:sp>
    <dsp:sp modelId="{70C5820B-5889-45E8-A9D9-B0E456C72682}">
      <dsp:nvSpPr>
        <dsp:cNvPr id="0" name=""/>
        <dsp:cNvSpPr/>
      </dsp:nvSpPr>
      <dsp:spPr>
        <a:xfrm>
          <a:off x="3084965" y="0"/>
          <a:ext cx="1920827" cy="909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16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6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e>
                  <m:sub>
                    <m:r>
                      <a:rPr lang="en-US" altLang="zh-CN" sz="16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sub>
                </m:sSub>
                <m:sSub>
                  <m:sSubPr>
                    <m:ctrlPr>
                      <a:rPr lang="en-US" altLang="zh-CN" sz="16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6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e>
                  <m:sub>
                    <m:r>
                      <a:rPr lang="en-US" altLang="zh-CN" sz="16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sub>
                </m:sSub>
                <m:sSub>
                  <m:sSubPr>
                    <m:ctrlPr>
                      <a:rPr lang="en-US" altLang="zh-CN" sz="1600" i="1" kern="1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6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600" i="1" kern="1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e>
                  <m:sub>
                    <m:r>
                      <a:rPr lang="en-US" altLang="zh-CN" sz="16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sub>
                </m:sSub>
                <m:sSub>
                  <m:sSubPr>
                    <m:ctrlPr>
                      <a:rPr lang="en-US" altLang="zh-CN" sz="1600" i="1" kern="1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600" i="1" kern="12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e>
                  <m:sub>
                    <m:r>
                      <a:rPr lang="en-US" altLang="zh-CN" sz="1600" b="1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sub>
                </m:sSub>
              </m:oMath>
            </m:oMathPara>
          </a14:m>
          <a:endParaRPr lang="zh-CN" altLang="en-US" sz="1600" kern="1200" dirty="0">
            <a:solidFill>
              <a:schemeClr val="bg1"/>
            </a:solidFill>
          </a:endParaRPr>
        </a:p>
      </dsp:txBody>
      <dsp:txXfrm>
        <a:off x="3111593" y="26628"/>
        <a:ext cx="1867571" cy="855878"/>
      </dsp:txXfrm>
    </dsp:sp>
    <dsp:sp modelId="{6BCC2342-872A-44A8-AF41-50C6D9D44339}">
      <dsp:nvSpPr>
        <dsp:cNvPr id="0" name=""/>
        <dsp:cNvSpPr/>
      </dsp:nvSpPr>
      <dsp:spPr>
        <a:xfrm>
          <a:off x="5130693" y="0"/>
          <a:ext cx="1267419" cy="9091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>
            <a:solidFill>
              <a:schemeClr val="bg1"/>
            </a:solidFill>
          </a:endParaRPr>
        </a:p>
      </dsp:txBody>
      <dsp:txXfrm>
        <a:off x="5130693" y="181827"/>
        <a:ext cx="994679" cy="545480"/>
      </dsp:txXfrm>
    </dsp:sp>
    <dsp:sp modelId="{1EA0A5CE-02CB-48FF-99D4-7276B590BA6B}">
      <dsp:nvSpPr>
        <dsp:cNvPr id="0" name=""/>
        <dsp:cNvSpPr/>
      </dsp:nvSpPr>
      <dsp:spPr>
        <a:xfrm>
          <a:off x="6478820" y="0"/>
          <a:ext cx="1873433" cy="90913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altLang="zh-CN" sz="16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US" altLang="zh-CN" sz="16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kern="120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600" b="1" i="1" kern="120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num>
                  <m:den>
                    <m:sSub>
                      <m:sSubPr>
                        <m:ctrlPr>
                          <a:rPr lang="en-US" altLang="zh-CN" sz="16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kern="120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600" b="1" i="1" kern="120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den>
                </m:f>
                <m:r>
                  <a:rPr lang="en-US" altLang="zh-CN" sz="1600" b="1" i="1" kern="1200" smtClean="0">
                    <a:latin typeface="Cambria Math" panose="02040503050406030204" pitchFamily="18" charset="0"/>
                  </a:rPr>
                  <m:t>≈</m:t>
                </m:r>
                <m:f>
                  <m:fPr>
                    <m:ctrlPr>
                      <a:rPr lang="en-US" altLang="zh-CN" sz="1600" i="1" kern="120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US" altLang="zh-CN" sz="16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kern="120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16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num>
                  <m:den>
                    <m:sSub>
                      <m:sSubPr>
                        <m:ctrlPr>
                          <a:rPr lang="en-US" altLang="zh-CN" sz="16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kern="120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16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den>
                </m:f>
                <m:r>
                  <a:rPr lang="en-US" altLang="zh-CN" sz="16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altLang="zh-CN" sz="16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zh-CN" sz="16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altLang="zh-CN" sz="1600" b="0" i="1" kern="1200" smtClean="0">
                        <a:latin typeface="Cambria Math" panose="02040503050406030204" pitchFamily="18" charset="0"/>
                      </a:rPr>
                      <m:t>𝐾</m:t>
                    </m:r>
                  </m:den>
                </m:f>
              </m:oMath>
            </m:oMathPara>
          </a14:m>
          <a:endParaRPr lang="zh-CN" altLang="en-US" sz="1600" kern="1200" dirty="0">
            <a:solidFill>
              <a:schemeClr val="bg1"/>
            </a:solidFill>
          </a:endParaRPr>
        </a:p>
      </dsp:txBody>
      <dsp:txXfrm>
        <a:off x="6505448" y="26628"/>
        <a:ext cx="1820177" cy="8558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A5CE-02CB-48FF-99D4-7276B590BA6B}">
      <dsp:nvSpPr>
        <dsp:cNvPr id="0" name=""/>
        <dsp:cNvSpPr/>
      </dsp:nvSpPr>
      <dsp:spPr>
        <a:xfrm>
          <a:off x="637789" y="100865"/>
          <a:ext cx="2293202" cy="1086380"/>
        </a:xfrm>
        <a:prstGeom prst="roundRect">
          <a:avLst>
            <a:gd name="adj" fmla="val 10000"/>
          </a:avLst>
        </a:prstGeom>
        <a:solidFill>
          <a:schemeClr val="lt1"/>
        </a:solidFill>
        <a:ln w="55000" cap="flat" cmpd="thickThin" algn="ctr">
          <a:solidFill>
            <a:schemeClr val="accent2">
              <a:tint val="90000"/>
              <a:satMod val="13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altLang="zh-CN" sz="24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num>
                  <m:den>
                    <m:sSub>
                      <m:sSubPr>
                        <m:ctrlPr>
                          <a:rPr lang="en-US" altLang="zh-CN" sz="24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den>
                </m:f>
                <m:r>
                  <a:rPr lang="en-US" altLang="zh-CN" sz="2400" b="1" i="1" kern="1200" smtClean="0">
                    <a:latin typeface="Cambria Math" panose="02040503050406030204" pitchFamily="18" charset="0"/>
                  </a:rPr>
                  <m:t>≈</m:t>
                </m:r>
                <m:f>
                  <m:fPr>
                    <m:ctrlPr>
                      <a:rPr lang="en-US" altLang="zh-CN" sz="2400" i="1" kern="120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US" altLang="zh-CN" sz="24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num>
                  <m:den>
                    <m:sSub>
                      <m:sSubPr>
                        <m:ctrlPr>
                          <a:rPr lang="en-US" altLang="zh-CN" sz="24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den>
                </m:f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altLang="zh-CN" sz="24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𝐾</m:t>
                    </m:r>
                  </m:den>
                </m:f>
              </m:oMath>
            </m:oMathPara>
          </a14:m>
          <a:endParaRPr lang="zh-CN" altLang="en-US" sz="2400" kern="1200" dirty="0">
            <a:solidFill>
              <a:schemeClr val="bg1"/>
            </a:solidFill>
          </a:endParaRPr>
        </a:p>
      </dsp:txBody>
      <dsp:txXfrm>
        <a:off x="669608" y="132684"/>
        <a:ext cx="2229564" cy="10227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A5CE-02CB-48FF-99D4-7276B590BA6B}">
      <dsp:nvSpPr>
        <dsp:cNvPr id="0" name=""/>
        <dsp:cNvSpPr/>
      </dsp:nvSpPr>
      <dsp:spPr>
        <a:xfrm>
          <a:off x="637789" y="100865"/>
          <a:ext cx="2293202" cy="1086380"/>
        </a:xfrm>
        <a:prstGeom prst="roundRect">
          <a:avLst>
            <a:gd name="adj" fmla="val 10000"/>
          </a:avLst>
        </a:prstGeom>
        <a:solidFill>
          <a:schemeClr val="lt1"/>
        </a:solidFill>
        <a:ln w="55000" cap="flat" cmpd="thickThin" algn="ctr">
          <a:solidFill>
            <a:schemeClr val="accent2">
              <a:tint val="90000"/>
              <a:satMod val="13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altLang="zh-CN" sz="24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num>
                  <m:den>
                    <m:sSub>
                      <m:sSubPr>
                        <m:ctrlPr>
                          <a:rPr lang="en-US" altLang="zh-CN" sz="24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den>
                </m:f>
                <m:r>
                  <a:rPr lang="en-US" altLang="zh-CN" sz="2400" b="1" i="1" kern="1200" smtClean="0">
                    <a:latin typeface="Cambria Math" panose="02040503050406030204" pitchFamily="18" charset="0"/>
                  </a:rPr>
                  <m:t>≈</m:t>
                </m:r>
                <m:f>
                  <m:fPr>
                    <m:ctrlPr>
                      <a:rPr lang="en-US" altLang="zh-CN" sz="2400" i="1" kern="120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US" altLang="zh-CN" sz="24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num>
                  <m:den>
                    <m:sSub>
                      <m:sSubPr>
                        <m:ctrlPr>
                          <a:rPr lang="en-US" altLang="zh-CN" sz="24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den>
                </m:f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altLang="zh-CN" sz="24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𝐾</m:t>
                    </m:r>
                  </m:den>
                </m:f>
              </m:oMath>
            </m:oMathPara>
          </a14:m>
          <a:endParaRPr lang="zh-CN" altLang="en-US" sz="2400" kern="1200" dirty="0">
            <a:solidFill>
              <a:schemeClr val="bg1"/>
            </a:solidFill>
          </a:endParaRPr>
        </a:p>
      </dsp:txBody>
      <dsp:txXfrm>
        <a:off x="669608" y="132684"/>
        <a:ext cx="2229564" cy="1022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A5CE-02CB-48FF-99D4-7276B590BA6B}">
      <dsp:nvSpPr>
        <dsp:cNvPr id="0" name=""/>
        <dsp:cNvSpPr/>
      </dsp:nvSpPr>
      <dsp:spPr>
        <a:xfrm>
          <a:off x="637789" y="100865"/>
          <a:ext cx="2293202" cy="1086380"/>
        </a:xfrm>
        <a:prstGeom prst="roundRect">
          <a:avLst>
            <a:gd name="adj" fmla="val 10000"/>
          </a:avLst>
        </a:prstGeom>
        <a:solidFill>
          <a:schemeClr val="lt1"/>
        </a:solidFill>
        <a:ln w="55000" cap="flat" cmpd="thickThin" algn="ctr">
          <a:solidFill>
            <a:schemeClr val="accent2">
              <a:tint val="90000"/>
              <a:satMod val="13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altLang="zh-CN" sz="24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num>
                  <m:den>
                    <m:sSub>
                      <m:sSubPr>
                        <m:ctrlPr>
                          <a:rPr lang="en-US" altLang="zh-CN" sz="240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den>
                </m:f>
                <m:r>
                  <a:rPr lang="en-US" altLang="zh-CN" sz="2400" b="1" i="1" kern="1200" smtClean="0">
                    <a:latin typeface="Cambria Math" panose="02040503050406030204" pitchFamily="18" charset="0"/>
                  </a:rPr>
                  <m:t>≈</m:t>
                </m:r>
                <m:f>
                  <m:fPr>
                    <m:ctrlPr>
                      <a:rPr lang="en-US" altLang="zh-CN" sz="2400" i="1" kern="120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US" altLang="zh-CN" sz="24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num>
                  <m:den>
                    <m:sSub>
                      <m:sSubPr>
                        <m:ctrlPr>
                          <a:rPr lang="en-US" altLang="zh-CN" sz="24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20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den>
                </m:f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altLang="zh-CN" sz="24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𝐾</m:t>
                    </m:r>
                  </m:den>
                </m:f>
              </m:oMath>
            </m:oMathPara>
          </a14:m>
          <a:endParaRPr lang="zh-CN" altLang="en-US" sz="2400" kern="1200" dirty="0">
            <a:solidFill>
              <a:schemeClr val="bg1"/>
            </a:solidFill>
          </a:endParaRPr>
        </a:p>
      </dsp:txBody>
      <dsp:txXfrm>
        <a:off x="669608" y="132684"/>
        <a:ext cx="2229564" cy="1022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745DB-43C6-4EAC-AF86-8D8956CDA668}">
      <dsp:nvSpPr>
        <dsp:cNvPr id="0" name=""/>
        <dsp:cNvSpPr/>
      </dsp:nvSpPr>
      <dsp:spPr>
        <a:xfrm>
          <a:off x="119881" y="1762309"/>
          <a:ext cx="1846805" cy="11150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+mj-ea"/>
              <a:ea typeface="+mj-ea"/>
            </a:rPr>
            <a:t>变压器损耗</a:t>
          </a:r>
        </a:p>
      </dsp:txBody>
      <dsp:txXfrm>
        <a:off x="152540" y="1794968"/>
        <a:ext cx="1781487" cy="1049739"/>
      </dsp:txXfrm>
    </dsp:sp>
    <dsp:sp modelId="{C6B7F955-F812-43F9-9E56-5F9C224162FD}">
      <dsp:nvSpPr>
        <dsp:cNvPr id="0" name=""/>
        <dsp:cNvSpPr/>
      </dsp:nvSpPr>
      <dsp:spPr>
        <a:xfrm rot="17989525">
          <a:off x="1736260" y="1905357"/>
          <a:ext cx="916863" cy="33541"/>
        </a:xfrm>
        <a:custGeom>
          <a:avLst/>
          <a:gdLst/>
          <a:ahLst/>
          <a:cxnLst/>
          <a:rect l="0" t="0" r="0" b="0"/>
          <a:pathLst>
            <a:path>
              <a:moveTo>
                <a:pt x="0" y="16770"/>
              </a:moveTo>
              <a:lnTo>
                <a:pt x="916863" y="16770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71770" y="1899206"/>
        <a:ext cx="45843" cy="45843"/>
      </dsp:txXfrm>
    </dsp:sp>
    <dsp:sp modelId="{5B2C1A18-8196-4862-8B73-2087258FB3F3}">
      <dsp:nvSpPr>
        <dsp:cNvPr id="0" name=""/>
        <dsp:cNvSpPr/>
      </dsp:nvSpPr>
      <dsp:spPr>
        <a:xfrm>
          <a:off x="2422697" y="1145772"/>
          <a:ext cx="1514581" cy="75729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bg1"/>
              </a:solidFill>
              <a:ea typeface="宋体" panose="02010600030101010101" pitchFamily="2" charset="-122"/>
            </a:rPr>
            <a:t>铜损 </a:t>
          </a:r>
          <a:r>
            <a:rPr lang="en-US" altLang="zh-CN" sz="2400" b="1" kern="1200" dirty="0">
              <a:solidFill>
                <a:schemeClr val="bg1"/>
              </a:solidFill>
              <a:ea typeface="宋体" panose="02010600030101010101" pitchFamily="2" charset="-122"/>
            </a:rPr>
            <a:t>(</a:t>
          </a:r>
          <a:r>
            <a:rPr lang="en-US" altLang="zh-CN" sz="2400" b="1" kern="1200" dirty="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</a:t>
          </a:r>
          <a:r>
            <a:rPr lang="en-US" altLang="zh-CN" sz="2400" b="1" i="1" kern="1200" dirty="0" err="1">
              <a:solidFill>
                <a:schemeClr val="bg1"/>
              </a:solidFill>
              <a:ea typeface="宋体" panose="02010600030101010101" pitchFamily="2" charset="-122"/>
            </a:rPr>
            <a:t>P</a:t>
          </a:r>
          <a:r>
            <a:rPr lang="en-US" altLang="zh-CN" sz="2400" b="1" kern="1200" baseline="-25000" dirty="0" err="1">
              <a:solidFill>
                <a:schemeClr val="bg1"/>
              </a:solidFill>
              <a:ea typeface="宋体" panose="02010600030101010101" pitchFamily="2" charset="-122"/>
            </a:rPr>
            <a:t>Cu</a:t>
          </a:r>
          <a:r>
            <a:rPr lang="en-US" altLang="zh-CN" sz="2400" b="1" kern="1200" dirty="0">
              <a:solidFill>
                <a:schemeClr val="bg1"/>
              </a:solidFill>
              <a:ea typeface="宋体" panose="02010600030101010101" pitchFamily="2" charset="-122"/>
            </a:rPr>
            <a:t>)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2444877" y="1167952"/>
        <a:ext cx="1470221" cy="712930"/>
      </dsp:txXfrm>
    </dsp:sp>
    <dsp:sp modelId="{F1D03B30-28C6-41A5-B456-DE9FD5EE8034}">
      <dsp:nvSpPr>
        <dsp:cNvPr id="0" name=""/>
        <dsp:cNvSpPr/>
      </dsp:nvSpPr>
      <dsp:spPr>
        <a:xfrm rot="3571433">
          <a:off x="1745136" y="2690513"/>
          <a:ext cx="899111" cy="33541"/>
        </a:xfrm>
        <a:custGeom>
          <a:avLst/>
          <a:gdLst/>
          <a:ahLst/>
          <a:cxnLst/>
          <a:rect l="0" t="0" r="0" b="0"/>
          <a:pathLst>
            <a:path>
              <a:moveTo>
                <a:pt x="0" y="16770"/>
              </a:moveTo>
              <a:lnTo>
                <a:pt x="899111" y="16770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72214" y="2684806"/>
        <a:ext cx="44955" cy="44955"/>
      </dsp:txXfrm>
    </dsp:sp>
    <dsp:sp modelId="{E104C8AA-7833-41E6-9AFE-EBAFF2BE90DF}">
      <dsp:nvSpPr>
        <dsp:cNvPr id="0" name=""/>
        <dsp:cNvSpPr/>
      </dsp:nvSpPr>
      <dsp:spPr>
        <a:xfrm>
          <a:off x="2422697" y="2716083"/>
          <a:ext cx="1514581" cy="7572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solidFill>
                <a:schemeClr val="bg1"/>
              </a:solidFill>
              <a:ea typeface="宋体" panose="02010600030101010101" pitchFamily="2" charset="-122"/>
            </a:rPr>
            <a:t>铁损</a:t>
          </a:r>
          <a:r>
            <a:rPr lang="en-US" altLang="zh-CN" sz="2400" b="1" kern="1200">
              <a:solidFill>
                <a:schemeClr val="bg1"/>
              </a:solidFill>
              <a:ea typeface="宋体" panose="02010600030101010101" pitchFamily="2" charset="-122"/>
            </a:rPr>
            <a:t>(</a:t>
          </a:r>
          <a:r>
            <a:rPr lang="en-US" altLang="zh-CN" sz="2400" b="1" kern="120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rPr>
            <a:t></a:t>
          </a:r>
          <a:r>
            <a:rPr lang="en-US" altLang="zh-CN" sz="2400" b="1" i="1" kern="1200">
              <a:solidFill>
                <a:schemeClr val="bg1"/>
              </a:solidFill>
              <a:ea typeface="宋体" panose="02010600030101010101" pitchFamily="2" charset="-122"/>
            </a:rPr>
            <a:t>P</a:t>
          </a:r>
          <a:r>
            <a:rPr lang="en-US" altLang="zh-CN" sz="2400" b="1" kern="1200" baseline="-25000">
              <a:solidFill>
                <a:schemeClr val="bg1"/>
              </a:solidFill>
              <a:ea typeface="宋体" panose="02010600030101010101" pitchFamily="2" charset="-122"/>
            </a:rPr>
            <a:t>Fe</a:t>
          </a:r>
          <a:r>
            <a:rPr lang="en-US" altLang="zh-CN" sz="2400" b="1" kern="1200">
              <a:solidFill>
                <a:schemeClr val="bg1"/>
              </a:solidFill>
              <a:ea typeface="宋体" panose="02010600030101010101" pitchFamily="2" charset="-122"/>
            </a:rPr>
            <a:t> )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2444877" y="2738263"/>
        <a:ext cx="1470221" cy="712930"/>
      </dsp:txXfrm>
    </dsp:sp>
    <dsp:sp modelId="{DD7B6DBC-5DFF-4AD2-AEE3-0FDA7FA5217D}">
      <dsp:nvSpPr>
        <dsp:cNvPr id="0" name=""/>
        <dsp:cNvSpPr/>
      </dsp:nvSpPr>
      <dsp:spPr>
        <a:xfrm rot="19225241">
          <a:off x="3845467" y="2822796"/>
          <a:ext cx="800952" cy="33541"/>
        </a:xfrm>
        <a:custGeom>
          <a:avLst/>
          <a:gdLst/>
          <a:ahLst/>
          <a:cxnLst/>
          <a:rect l="0" t="0" r="0" b="0"/>
          <a:pathLst>
            <a:path>
              <a:moveTo>
                <a:pt x="0" y="16770"/>
              </a:moveTo>
              <a:lnTo>
                <a:pt x="800952" y="16770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25919" y="2819543"/>
        <a:ext cx="40047" cy="40047"/>
      </dsp:txXfrm>
    </dsp:sp>
    <dsp:sp modelId="{3A6BE10A-3BDB-4F8C-AD7B-BEE407C0EFA7}">
      <dsp:nvSpPr>
        <dsp:cNvPr id="0" name=""/>
        <dsp:cNvSpPr/>
      </dsp:nvSpPr>
      <dsp:spPr>
        <a:xfrm>
          <a:off x="4554607" y="2205760"/>
          <a:ext cx="1514581" cy="7572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ea typeface="宋体" panose="02010600030101010101" pitchFamily="2" charset="-122"/>
            </a:rPr>
            <a:t>磁滞损耗</a:t>
          </a:r>
          <a:endParaRPr lang="zh-CN" altLang="en-US" sz="2400" kern="1200" dirty="0"/>
        </a:p>
      </dsp:txBody>
      <dsp:txXfrm>
        <a:off x="4576787" y="2227940"/>
        <a:ext cx="1470221" cy="712930"/>
      </dsp:txXfrm>
    </dsp:sp>
    <dsp:sp modelId="{50E6D4BB-E644-4047-BFEA-970E6EEA25F5}">
      <dsp:nvSpPr>
        <dsp:cNvPr id="0" name=""/>
        <dsp:cNvSpPr/>
      </dsp:nvSpPr>
      <dsp:spPr>
        <a:xfrm rot="2551111">
          <a:off x="3822383" y="3373271"/>
          <a:ext cx="873928" cy="33541"/>
        </a:xfrm>
        <a:custGeom>
          <a:avLst/>
          <a:gdLst/>
          <a:ahLst/>
          <a:cxnLst/>
          <a:rect l="0" t="0" r="0" b="0"/>
          <a:pathLst>
            <a:path>
              <a:moveTo>
                <a:pt x="0" y="16770"/>
              </a:moveTo>
              <a:lnTo>
                <a:pt x="873928" y="16770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37499" y="3368193"/>
        <a:ext cx="43696" cy="43696"/>
      </dsp:txXfrm>
    </dsp:sp>
    <dsp:sp modelId="{7EAE97B9-620D-43FE-A225-FEE71C149B58}">
      <dsp:nvSpPr>
        <dsp:cNvPr id="0" name=""/>
        <dsp:cNvSpPr/>
      </dsp:nvSpPr>
      <dsp:spPr>
        <a:xfrm>
          <a:off x="4581415" y="3306709"/>
          <a:ext cx="1514581" cy="7572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ea typeface="宋体" panose="02010600030101010101" pitchFamily="2" charset="-122"/>
            </a:rPr>
            <a:t>涡流损耗</a:t>
          </a:r>
          <a:endParaRPr lang="zh-CN" altLang="en-US" sz="2400" kern="1200" dirty="0"/>
        </a:p>
      </dsp:txBody>
      <dsp:txXfrm>
        <a:off x="4603595" y="3328889"/>
        <a:ext cx="1470221" cy="71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emf"/><Relationship Id="rId2" Type="http://schemas.openxmlformats.org/officeDocument/2006/relationships/image" Target="../media/image33.wmf"/><Relationship Id="rId1" Type="http://schemas.openxmlformats.org/officeDocument/2006/relationships/image" Target="../media/image43.wmf"/><Relationship Id="rId6" Type="http://schemas.openxmlformats.org/officeDocument/2006/relationships/image" Target="../media/image37.emf"/><Relationship Id="rId11" Type="http://schemas.openxmlformats.org/officeDocument/2006/relationships/image" Target="../media/image44.w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4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emf"/><Relationship Id="rId7" Type="http://schemas.openxmlformats.org/officeDocument/2006/relationships/image" Target="../media/image80.wmf"/><Relationship Id="rId2" Type="http://schemas.openxmlformats.org/officeDocument/2006/relationships/image" Target="../media/image75.e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emf"/><Relationship Id="rId6" Type="http://schemas.openxmlformats.org/officeDocument/2006/relationships/image" Target="../media/image101.emf"/><Relationship Id="rId5" Type="http://schemas.openxmlformats.org/officeDocument/2006/relationships/image" Target="../media/image100.wmf"/><Relationship Id="rId4" Type="http://schemas.openxmlformats.org/officeDocument/2006/relationships/image" Target="../media/image8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7.emf"/><Relationship Id="rId3" Type="http://schemas.openxmlformats.org/officeDocument/2006/relationships/image" Target="../media/image24.wmf"/><Relationship Id="rId7" Type="http://schemas.openxmlformats.org/officeDocument/2006/relationships/image" Target="../media/image32.wmf"/><Relationship Id="rId12" Type="http://schemas.openxmlformats.org/officeDocument/2006/relationships/image" Target="../media/image36.emf"/><Relationship Id="rId17" Type="http://schemas.openxmlformats.org/officeDocument/2006/relationships/image" Target="../media/image41.emf"/><Relationship Id="rId2" Type="http://schemas.openxmlformats.org/officeDocument/2006/relationships/image" Target="../media/image30.emf"/><Relationship Id="rId16" Type="http://schemas.openxmlformats.org/officeDocument/2006/relationships/image" Target="../media/image40.wmf"/><Relationship Id="rId1" Type="http://schemas.openxmlformats.org/officeDocument/2006/relationships/image" Target="../media/image23.wmf"/><Relationship Id="rId6" Type="http://schemas.openxmlformats.org/officeDocument/2006/relationships/image" Target="../media/image31.wmf"/><Relationship Id="rId11" Type="http://schemas.openxmlformats.org/officeDocument/2006/relationships/image" Target="../media/image35.emf"/><Relationship Id="rId5" Type="http://schemas.openxmlformats.org/officeDocument/2006/relationships/image" Target="../media/image26.wmf"/><Relationship Id="rId15" Type="http://schemas.openxmlformats.org/officeDocument/2006/relationships/image" Target="../media/image39.wmf"/><Relationship Id="rId10" Type="http://schemas.openxmlformats.org/officeDocument/2006/relationships/image" Target="../media/image34.wmf"/><Relationship Id="rId4" Type="http://schemas.openxmlformats.org/officeDocument/2006/relationships/image" Target="../media/image25.emf"/><Relationship Id="rId9" Type="http://schemas.openxmlformats.org/officeDocument/2006/relationships/image" Target="../media/image33.wmf"/><Relationship Id="rId14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e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AF518C49-CF86-406F-80B6-3C6890E4BF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39CA99-79A3-427F-AF1A-F40669ED322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244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245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08738" y="71438"/>
            <a:ext cx="2106612" cy="6105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313" y="71438"/>
            <a:ext cx="6169025" cy="6105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5022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7313" y="71438"/>
            <a:ext cx="8428037" cy="6105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66742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321713-DA91-406E-BF05-038CC60A528E}" type="datetimeFigureOut">
              <a:rPr lang="zh-CN" altLang="en-US" smtClean="0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19E67-A3F3-410C-ABD6-5156673796B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0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46CA59-23F4-4209-AC60-A247E11BC0A0}" type="datetimeFigureOut">
              <a:rPr lang="zh-CN" altLang="en-US" smtClean="0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4F305-8D28-498E-BD91-DE506EA4F01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7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215">
                <a:solidFill>
                  <a:schemeClr val="tx1"/>
                </a:solidFill>
              </a:defRPr>
            </a:lvl1pPr>
            <a:lvl2pPr marL="422041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0AD300-01C3-4D65-8F6F-2EDF87B3E9FD}" type="datetimeFigureOut">
              <a:rPr lang="zh-CN" altLang="en-US" smtClean="0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EFE3B-EE5D-46D0-BD7F-950C74E1ADE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76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8CABFE-F184-41B0-A12A-24F55141B0E8}" type="datetimeFigureOut">
              <a:rPr lang="zh-CN" altLang="en-US" smtClean="0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AF63D-068E-4446-BA5C-331ABD0E756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01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09BBC8-9BB5-47C3-92B6-437FE7591278}" type="datetimeFigureOut">
              <a:rPr lang="zh-CN" altLang="en-US" smtClean="0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36859-C906-4B25-93ED-5AD2DAED875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6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C0DC71-CB27-4D9B-9E6E-5607181383FF}" type="datetimeFigureOut">
              <a:rPr lang="zh-CN" altLang="en-US" smtClean="0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41C5A-EF42-4BE0-BFC5-115ADC234ED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43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F3019-4DFD-4BEF-9AB3-12E522DCC192}" type="datetimeFigureOut">
              <a:rPr lang="zh-CN" altLang="en-US" smtClean="0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BEC92-AB9F-4C2B-97C9-F745B5B3321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2179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60239-95BB-41DD-AD56-8A62E5ED3E43}" type="datetimeFigureOut">
              <a:rPr lang="zh-CN" altLang="en-US" smtClean="0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689D-63E4-4492-8D99-D1FD47887DC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53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0455C-D040-4871-B47E-DCCBB1FF0752}" type="datetimeFigureOut">
              <a:rPr lang="zh-CN" altLang="en-US" smtClean="0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D9186-1832-4987-A3CB-8299B6969CC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88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39F1E8-0248-4E18-9331-89F5DAEAD5D8}" type="datetimeFigureOut">
              <a:rPr lang="zh-CN" altLang="en-US" smtClean="0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E020E-C9C2-4F89-BF2E-7A5242F2F89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39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70D0FD-3292-4F27-B1EE-D613314EA8A6}" type="datetimeFigureOut">
              <a:rPr lang="zh-CN" altLang="en-US" smtClean="0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F8165-FB40-4175-A417-08495CC352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23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4800" y="609600"/>
            <a:ext cx="8534400" cy="5562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4401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191000" cy="464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91000" cy="464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329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970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6562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325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7249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6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433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262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5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7313" y="71438"/>
            <a:ext cx="8229600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2F68C0-F205-4F45-87DC-DD69FCC53ED6}" type="datetimeFigureOut">
              <a:rPr lang="zh-CN" altLang="en-US" smtClean="0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0B5F70-0443-4926-A796-D2A1CB6B65D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2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diagramLayout" Target="../diagrams/layout1.xml"/><Relationship Id="rId7" Type="http://schemas.openxmlformats.org/officeDocument/2006/relationships/slide" Target="slide4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7.wmf"/><Relationship Id="rId26" Type="http://schemas.openxmlformats.org/officeDocument/2006/relationships/oleObject" Target="../embeddings/oleObject32.bin"/><Relationship Id="rId21" Type="http://schemas.openxmlformats.org/officeDocument/2006/relationships/image" Target="../media/image33.wmf"/><Relationship Id="rId34" Type="http://schemas.openxmlformats.org/officeDocument/2006/relationships/oleObject" Target="../embeddings/oleObject36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3.bin"/><Relationship Id="rId25" Type="http://schemas.openxmlformats.org/officeDocument/2006/relationships/image" Target="../media/image35.emf"/><Relationship Id="rId33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2.wmf"/><Relationship Id="rId20" Type="http://schemas.openxmlformats.org/officeDocument/2006/relationships/oleObject" Target="../embeddings/oleObject29.bin"/><Relationship Id="rId29" Type="http://schemas.openxmlformats.org/officeDocument/2006/relationships/image" Target="../media/image37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22.bin"/><Relationship Id="rId24" Type="http://schemas.openxmlformats.org/officeDocument/2006/relationships/oleObject" Target="../embeddings/oleObject31.bin"/><Relationship Id="rId32" Type="http://schemas.openxmlformats.org/officeDocument/2006/relationships/oleObject" Target="../embeddings/oleObject35.bin"/><Relationship Id="rId37" Type="http://schemas.openxmlformats.org/officeDocument/2006/relationships/image" Target="../media/image41.e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28.bin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33.bin"/><Relationship Id="rId36" Type="http://schemas.openxmlformats.org/officeDocument/2006/relationships/oleObject" Target="../embeddings/oleObject37.bin"/><Relationship Id="rId10" Type="http://schemas.openxmlformats.org/officeDocument/2006/relationships/image" Target="../media/image25.emf"/><Relationship Id="rId19" Type="http://schemas.openxmlformats.org/officeDocument/2006/relationships/image" Target="../media/image42.png"/><Relationship Id="rId31" Type="http://schemas.openxmlformats.org/officeDocument/2006/relationships/image" Target="../media/image38.e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1.wmf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36.emf"/><Relationship Id="rId30" Type="http://schemas.openxmlformats.org/officeDocument/2006/relationships/oleObject" Target="../embeddings/oleObject34.bin"/><Relationship Id="rId35" Type="http://schemas.openxmlformats.org/officeDocument/2006/relationships/image" Target="../media/image40.wmf"/><Relationship Id="rId8" Type="http://schemas.openxmlformats.org/officeDocument/2006/relationships/image" Target="../media/image24.wmf"/><Relationship Id="rId3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7.emf"/><Relationship Id="rId18" Type="http://schemas.openxmlformats.org/officeDocument/2006/relationships/oleObject" Target="../embeddings/oleObject36.bin"/><Relationship Id="rId3" Type="http://schemas.openxmlformats.org/officeDocument/2006/relationships/image" Target="../media/image42.png"/><Relationship Id="rId21" Type="http://schemas.openxmlformats.org/officeDocument/2006/relationships/image" Target="../media/image41.e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6.emf"/><Relationship Id="rId5" Type="http://schemas.openxmlformats.org/officeDocument/2006/relationships/image" Target="../media/image33.wmf"/><Relationship Id="rId15" Type="http://schemas.openxmlformats.org/officeDocument/2006/relationships/image" Target="../media/image38.e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5.emf"/><Relationship Id="rId1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6.emf"/><Relationship Id="rId18" Type="http://schemas.openxmlformats.org/officeDocument/2006/relationships/oleObject" Target="../embeddings/oleObject35.bin"/><Relationship Id="rId26" Type="http://schemas.openxmlformats.org/officeDocument/2006/relationships/image" Target="../media/image450.png"/><Relationship Id="rId3" Type="http://schemas.openxmlformats.org/officeDocument/2006/relationships/oleObject" Target="../embeddings/oleObject38.bin"/><Relationship Id="rId21" Type="http://schemas.openxmlformats.org/officeDocument/2006/relationships/image" Target="../media/image40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8.emf"/><Relationship Id="rId25" Type="http://schemas.openxmlformats.org/officeDocument/2006/relationships/image" Target="../media/image44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5.emf"/><Relationship Id="rId24" Type="http://schemas.openxmlformats.org/officeDocument/2006/relationships/oleObject" Target="../embeddings/oleObject39.bin"/><Relationship Id="rId5" Type="http://schemas.openxmlformats.org/officeDocument/2006/relationships/image" Target="../media/image42.png"/><Relationship Id="rId15" Type="http://schemas.openxmlformats.org/officeDocument/2006/relationships/image" Target="../media/image37.emf"/><Relationship Id="rId23" Type="http://schemas.openxmlformats.org/officeDocument/2006/relationships/image" Target="../media/image41.e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9.wmf"/><Relationship Id="rId4" Type="http://schemas.openxmlformats.org/officeDocument/2006/relationships/image" Target="../media/image43.wmf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microsoft.com/office/2007/relationships/diagramDrawing" Target="../diagrams/drawing4.xml"/><Relationship Id="rId3" Type="http://schemas.openxmlformats.org/officeDocument/2006/relationships/image" Target="../media/image45.png"/><Relationship Id="rId7" Type="http://schemas.openxmlformats.org/officeDocument/2006/relationships/image" Target="../media/image510.png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4.xml"/><Relationship Id="rId2" Type="http://schemas.openxmlformats.org/officeDocument/2006/relationships/image" Target="../media/image46.png"/><Relationship Id="rId16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490.png"/><Relationship Id="rId15" Type="http://schemas.openxmlformats.org/officeDocument/2006/relationships/diagramLayout" Target="../diagrams/layout4.xml"/><Relationship Id="rId10" Type="http://schemas.openxmlformats.org/officeDocument/2006/relationships/diagramLayout" Target="../diagrams/layout4.xml"/><Relationship Id="rId4" Type="http://schemas.openxmlformats.org/officeDocument/2006/relationships/image" Target="../media/image47.png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5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" Type="http://schemas.openxmlformats.org/officeDocument/2006/relationships/image" Target="../media/image46.png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58.wmf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6.xml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11.v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6.xml"/><Relationship Id="rId24" Type="http://schemas.openxmlformats.org/officeDocument/2006/relationships/image" Target="../media/image53.wmf"/><Relationship Id="rId32" Type="http://schemas.openxmlformats.org/officeDocument/2006/relationships/image" Target="../media/image57.wmf"/><Relationship Id="rId5" Type="http://schemas.openxmlformats.org/officeDocument/2006/relationships/diagramLayout" Target="../diagrams/layout6.xml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55.wmf"/><Relationship Id="rId36" Type="http://schemas.openxmlformats.org/officeDocument/2006/relationships/image" Target="../media/image59.wmf"/><Relationship Id="rId10" Type="http://schemas.openxmlformats.org/officeDocument/2006/relationships/diagramLayout" Target="../diagrams/layout6.xml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9.xml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56.wmf"/><Relationship Id="rId35" Type="http://schemas.openxmlformats.org/officeDocument/2006/relationships/oleObject" Target="../embeddings/oleObject51.bin"/><Relationship Id="rId8" Type="http://schemas.microsoft.com/office/2007/relationships/diagramDrawing" Target="../diagrams/drawing6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openxmlformats.org/officeDocument/2006/relationships/oleObject" Target="../embeddings/oleObject52.bin"/><Relationship Id="rId3" Type="http://schemas.openxmlformats.org/officeDocument/2006/relationships/image" Target="../media/image46.png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11.xml"/><Relationship Id="rId14" Type="http://schemas.openxmlformats.org/officeDocument/2006/relationships/image" Target="../media/image5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audio" Target="../media/audio2.wav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0.wmf"/><Relationship Id="rId10" Type="http://schemas.openxmlformats.org/officeDocument/2006/relationships/image" Target="../media/image63.e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6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5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9.jpeg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emf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diagramData" Target="../diagrams/data10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6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7.e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83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82.emf"/><Relationship Id="rId4" Type="http://schemas.openxmlformats.org/officeDocument/2006/relationships/oleObject" Target="../embeddings/oleObject7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87.wmf"/><Relationship Id="rId18" Type="http://schemas.openxmlformats.org/officeDocument/2006/relationships/image" Target="../media/image89.e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3.bin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8.e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5.bin"/><Relationship Id="rId10" Type="http://schemas.openxmlformats.org/officeDocument/2006/relationships/oleObject" Target="../embeddings/oleObject81.bin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0.bin"/><Relationship Id="rId14" Type="http://schemas.openxmlformats.org/officeDocument/2006/relationships/oleObject" Target="../embeddings/oleObject84.bin"/><Relationship Id="rId22" Type="http://schemas.openxmlformats.org/officeDocument/2006/relationships/image" Target="../media/image9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95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oleObject" Target="../embeddings/oleObject9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3.emf"/><Relationship Id="rId11" Type="http://schemas.openxmlformats.org/officeDocument/2006/relationships/image" Target="../media/image94.wmf"/><Relationship Id="rId5" Type="http://schemas.openxmlformats.org/officeDocument/2006/relationships/oleObject" Target="../embeddings/oleObject90.bin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93.bin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2.bin"/><Relationship Id="rId14" Type="http://schemas.openxmlformats.org/officeDocument/2006/relationships/oleObject" Target="../embeddings/oleObject9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9.jpe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jp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0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oleObject" Target="../embeddings/oleObject10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image" Target="../media/image101.emf"/><Relationship Id="rId10" Type="http://schemas.openxmlformats.org/officeDocument/2006/relationships/image" Target="../media/image86.w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99.bin"/><Relationship Id="rId14" Type="http://schemas.openxmlformats.org/officeDocument/2006/relationships/oleObject" Target="../embeddings/oleObject10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1&#31532;0&#31456;%20&#30005;&#24037;&#25216;&#26415;&#65288;&#32490;&#35770;&#65289;.ppt#-1,6,&#30005;&#24037;&#25216;&#26415;&#35838;&#31243;&#20869;&#23481;  " TargetMode="External"/><Relationship Id="rId2" Type="http://schemas.openxmlformats.org/officeDocument/2006/relationships/hyperlink" Target="8&#31532;&#19971;&#31456;%20&#20132;&#27969;&#30005;&#21160;&#26426;.PPT#-1,1,&#31532;&#19971;&#31456; &#20132;&#27969;&#30005;&#21160;&#26426;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19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diagramColors" Target="../diagrams/colors2.xml"/><Relationship Id="rId11" Type="http://schemas.openxmlformats.org/officeDocument/2006/relationships/oleObject" Target="../embeddings/oleObject25.bin"/><Relationship Id="rId5" Type="http://schemas.openxmlformats.org/officeDocument/2006/relationships/diagramQuickStyle" Target="../diagrams/quickStyle2.xml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8.wmf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23.wmf"/><Relationship Id="rId18" Type="http://schemas.openxmlformats.org/officeDocument/2006/relationships/image" Target="../media/image32.png"/><Relationship Id="rId3" Type="http://schemas.openxmlformats.org/officeDocument/2006/relationships/oleObject" Target="../embeddings/oleObject24.bin"/><Relationship Id="rId7" Type="http://schemas.openxmlformats.org/officeDocument/2006/relationships/diagramData" Target="../diagrams/data3.xml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0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microsoft.com/office/2007/relationships/diagramDrawing" Target="../diagrams/drawing3.xml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24.wmf"/><Relationship Id="rId10" Type="http://schemas.openxmlformats.org/officeDocument/2006/relationships/diagramColors" Target="../diagrams/colors3.xml"/><Relationship Id="rId4" Type="http://schemas.openxmlformats.org/officeDocument/2006/relationships/image" Target="../media/image28.wmf"/><Relationship Id="rId9" Type="http://schemas.openxmlformats.org/officeDocument/2006/relationships/diagramQuickStyle" Target="../diagrams/quickStyle3.xml"/><Relationship Id="rId1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7630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62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 磁路与铁心线圈电路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72541999"/>
              </p:ext>
            </p:extLst>
          </p:nvPr>
        </p:nvGraphicFramePr>
        <p:xfrm>
          <a:off x="1979712" y="1660536"/>
          <a:ext cx="4464496" cy="3593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56" name="AutoShape 60">
            <a:hlinkClick r:id="rId7" action="ppaction://hlinksldjump"/>
            <a:hlinkHover r:id="" action="ppaction://noaction" highlightClick="1">
              <a:snd r:embed="rId8" name="chimes.wav"/>
            </a:hlinkHover>
          </p:cNvPr>
          <p:cNvSpPr>
            <a:spLocks noChangeArrowheads="1"/>
          </p:cNvSpPr>
          <p:nvPr/>
        </p:nvSpPr>
        <p:spPr bwMode="auto">
          <a:xfrm>
            <a:off x="6588224" y="1648433"/>
            <a:ext cx="1512168" cy="720725"/>
          </a:xfrm>
          <a:prstGeom prst="wedgeRoundRectCallout">
            <a:avLst>
              <a:gd name="adj1" fmla="val -86692"/>
              <a:gd name="adj2" fmla="val 2151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/>
              <a:t>同学自己复习</a:t>
            </a:r>
          </a:p>
        </p:txBody>
      </p:sp>
      <p:sp>
        <p:nvSpPr>
          <p:cNvPr id="5" name="AutoShape 60">
            <a:hlinkClick r:id="rId7" action="ppaction://hlinksldjump"/>
            <a:hlinkHover r:id="" action="ppaction://noaction" highlightClick="1">
              <a:snd r:embed="rId8" name="chimes.wav"/>
            </a:hlinkHover>
          </p:cNvPr>
          <p:cNvSpPr>
            <a:spLocks noChangeArrowheads="1"/>
          </p:cNvSpPr>
          <p:nvPr/>
        </p:nvSpPr>
        <p:spPr bwMode="auto">
          <a:xfrm>
            <a:off x="6804248" y="4293096"/>
            <a:ext cx="1512168" cy="720725"/>
          </a:xfrm>
          <a:prstGeom prst="wedgeRoundRectCallout">
            <a:avLst>
              <a:gd name="adj1" fmla="val -86692"/>
              <a:gd name="adj2" fmla="val 2151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dirty="0"/>
              <a:t>自学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83" name="Group 91"/>
          <p:cNvGrpSpPr>
            <a:grpSpLocks/>
          </p:cNvGrpSpPr>
          <p:nvPr/>
        </p:nvGrpSpPr>
        <p:grpSpPr bwMode="auto">
          <a:xfrm>
            <a:off x="3622199" y="1397344"/>
            <a:ext cx="1371600" cy="1999733"/>
            <a:chOff x="384" y="2304"/>
            <a:chExt cx="864" cy="1344"/>
          </a:xfrm>
        </p:grpSpPr>
        <p:sp>
          <p:nvSpPr>
            <p:cNvPr id="110686" name="Text Box 94"/>
            <p:cNvSpPr txBox="1">
              <a:spLocks noChangeArrowheads="1"/>
            </p:cNvSpPr>
            <p:nvPr/>
          </p:nvSpPr>
          <p:spPr bwMode="auto">
            <a:xfrm>
              <a:off x="755" y="2413"/>
              <a:ext cx="32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2400" i="1" dirty="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</a:t>
              </a:r>
            </a:p>
          </p:txBody>
        </p:sp>
        <p:sp>
          <p:nvSpPr>
            <p:cNvPr id="110684" name="Rectangle 92"/>
            <p:cNvSpPr>
              <a:spLocks noChangeArrowheads="1"/>
            </p:cNvSpPr>
            <p:nvPr/>
          </p:nvSpPr>
          <p:spPr bwMode="auto">
            <a:xfrm>
              <a:off x="384" y="2304"/>
              <a:ext cx="864" cy="1344"/>
            </a:xfrm>
            <a:prstGeom prst="rect">
              <a:avLst/>
            </a:prstGeom>
            <a:noFill/>
            <a:ln w="76200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5" name="Line 93"/>
            <p:cNvSpPr>
              <a:spLocks noChangeShapeType="1"/>
            </p:cNvSpPr>
            <p:nvPr/>
          </p:nvSpPr>
          <p:spPr bwMode="auto">
            <a:xfrm rot="5400000" flipH="1" flipV="1">
              <a:off x="1008" y="2160"/>
              <a:ext cx="0" cy="288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7" name="Line 95"/>
            <p:cNvSpPr>
              <a:spLocks noChangeShapeType="1"/>
            </p:cNvSpPr>
            <p:nvPr/>
          </p:nvSpPr>
          <p:spPr bwMode="auto">
            <a:xfrm rot="16200000" flipV="1">
              <a:off x="816" y="3504"/>
              <a:ext cx="0" cy="288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2514600" cy="533400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CN" sz="2400" b="1" dirty="0">
                <a:solidFill>
                  <a:srgbClr val="CC7D7B"/>
                </a:solidFill>
              </a:rPr>
              <a:t>1. </a:t>
            </a:r>
            <a:r>
              <a:rPr lang="zh-CN" altLang="en-US" sz="2400" b="1" dirty="0">
                <a:solidFill>
                  <a:srgbClr val="CC7D7B"/>
                </a:solidFill>
              </a:rPr>
              <a:t>电磁关系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9607" y="396687"/>
            <a:ext cx="2428081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（带负载运行情况）</a:t>
            </a:r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>
            <a:off x="1488599" y="2635075"/>
            <a:ext cx="8985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183398" y="918975"/>
            <a:ext cx="1102297" cy="830997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ea typeface="宋体" panose="02010600030101010101" pitchFamily="2" charset="-122"/>
              </a:rPr>
              <a:t>接交流电源</a:t>
            </a:r>
          </a:p>
        </p:txBody>
      </p:sp>
      <p:grpSp>
        <p:nvGrpSpPr>
          <p:cNvPr id="110604" name="Group 12"/>
          <p:cNvGrpSpPr>
            <a:grpSpLocks/>
          </p:cNvGrpSpPr>
          <p:nvPr/>
        </p:nvGrpSpPr>
        <p:grpSpPr bwMode="auto">
          <a:xfrm>
            <a:off x="1386999" y="1644475"/>
            <a:ext cx="1536700" cy="1281113"/>
            <a:chOff x="2392" y="3024"/>
            <a:chExt cx="968" cy="807"/>
          </a:xfrm>
        </p:grpSpPr>
        <p:graphicFrame>
          <p:nvGraphicFramePr>
            <p:cNvPr id="11060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6825580"/>
                </p:ext>
              </p:extLst>
            </p:nvPr>
          </p:nvGraphicFramePr>
          <p:xfrm>
            <a:off x="2392" y="3024"/>
            <a:ext cx="376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21" name="公式" r:id="rId3" imgW="164880" imgH="215640" progId="Equation.3">
                    <p:embed/>
                  </p:oleObj>
                </mc:Choice>
                <mc:Fallback>
                  <p:oleObj name="公式" r:id="rId3" imgW="164880" imgH="215640" progId="Equation.3">
                    <p:embed/>
                    <p:pic>
                      <p:nvPicPr>
                        <p:cNvPr id="11060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3024"/>
                          <a:ext cx="376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2832" y="307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607" name="Text Box 15"/>
            <p:cNvSpPr txBox="1">
              <a:spLocks noChangeArrowheads="1"/>
            </p:cNvSpPr>
            <p:nvPr/>
          </p:nvSpPr>
          <p:spPr bwMode="auto">
            <a:xfrm>
              <a:off x="2832" y="350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  <a:endParaRPr lang="en-US" altLang="zh-CN" dirty="0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0616" name="Group 24"/>
          <p:cNvGrpSpPr>
            <a:grpSpLocks/>
          </p:cNvGrpSpPr>
          <p:nvPr/>
        </p:nvGrpSpPr>
        <p:grpSpPr bwMode="auto">
          <a:xfrm>
            <a:off x="2776062" y="1705580"/>
            <a:ext cx="847725" cy="1141413"/>
            <a:chOff x="3159" y="3237"/>
            <a:chExt cx="534" cy="719"/>
          </a:xfrm>
        </p:grpSpPr>
        <p:graphicFrame>
          <p:nvGraphicFramePr>
            <p:cNvPr id="110617" name="Object 25"/>
            <p:cNvGraphicFramePr>
              <a:graphicFrameLocks noChangeAspect="1"/>
            </p:cNvGraphicFramePr>
            <p:nvPr/>
          </p:nvGraphicFramePr>
          <p:xfrm>
            <a:off x="3179" y="3373"/>
            <a:ext cx="373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22" name="公式" r:id="rId5" imgW="215640" imgH="215640" progId="Equation.3">
                    <p:embed/>
                  </p:oleObj>
                </mc:Choice>
                <mc:Fallback>
                  <p:oleObj name="公式" r:id="rId5" imgW="215640" imgH="215640" progId="Equation.3">
                    <p:embed/>
                    <p:pic>
                      <p:nvPicPr>
                        <p:cNvPr id="11061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9" y="3373"/>
                          <a:ext cx="373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18" name="Text Box 26"/>
            <p:cNvSpPr txBox="1">
              <a:spLocks noChangeArrowheads="1"/>
            </p:cNvSpPr>
            <p:nvPr/>
          </p:nvSpPr>
          <p:spPr bwMode="auto">
            <a:xfrm>
              <a:off x="3159" y="3629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10619" name="Text Box 27"/>
            <p:cNvSpPr txBox="1">
              <a:spLocks noChangeArrowheads="1"/>
            </p:cNvSpPr>
            <p:nvPr/>
          </p:nvSpPr>
          <p:spPr bwMode="auto">
            <a:xfrm>
              <a:off x="3165" y="3237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</p:grpSp>
      <p:grpSp>
        <p:nvGrpSpPr>
          <p:cNvPr id="110620" name="Group 28"/>
          <p:cNvGrpSpPr>
            <a:grpSpLocks/>
          </p:cNvGrpSpPr>
          <p:nvPr/>
        </p:nvGrpSpPr>
        <p:grpSpPr bwMode="auto">
          <a:xfrm>
            <a:off x="2945928" y="1791133"/>
            <a:ext cx="969963" cy="990600"/>
            <a:chOff x="3325" y="3024"/>
            <a:chExt cx="611" cy="624"/>
          </a:xfrm>
        </p:grpSpPr>
        <p:graphicFrame>
          <p:nvGraphicFramePr>
            <p:cNvPr id="110621" name="Object 29"/>
            <p:cNvGraphicFramePr>
              <a:graphicFrameLocks noChangeAspect="1"/>
            </p:cNvGraphicFramePr>
            <p:nvPr/>
          </p:nvGraphicFramePr>
          <p:xfrm>
            <a:off x="3325" y="3120"/>
            <a:ext cx="20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23" name="公式" r:id="rId7" imgW="139680" imgH="215640" progId="Equation.3">
                    <p:embed/>
                  </p:oleObj>
                </mc:Choice>
                <mc:Fallback>
                  <p:oleObj name="公式" r:id="rId7" imgW="139680" imgH="215640" progId="Equation.3">
                    <p:embed/>
                    <p:pic>
                      <p:nvPicPr>
                        <p:cNvPr id="110621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" y="3120"/>
                          <a:ext cx="205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22" name="Text Box 30"/>
            <p:cNvSpPr txBox="1">
              <a:spLocks noChangeArrowheads="1"/>
            </p:cNvSpPr>
            <p:nvPr/>
          </p:nvSpPr>
          <p:spPr bwMode="auto">
            <a:xfrm>
              <a:off x="3408" y="3321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623" name="Text Box 31"/>
            <p:cNvSpPr txBox="1">
              <a:spLocks noChangeArrowheads="1"/>
            </p:cNvSpPr>
            <p:nvPr/>
          </p:nvSpPr>
          <p:spPr bwMode="auto">
            <a:xfrm>
              <a:off x="3408" y="302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0624" name="Group 32"/>
          <p:cNvGrpSpPr>
            <a:grpSpLocks/>
          </p:cNvGrpSpPr>
          <p:nvPr/>
        </p:nvGrpSpPr>
        <p:grpSpPr bwMode="auto">
          <a:xfrm>
            <a:off x="3684112" y="1720677"/>
            <a:ext cx="989012" cy="1195388"/>
            <a:chOff x="336" y="2880"/>
            <a:chExt cx="623" cy="753"/>
          </a:xfrm>
        </p:grpSpPr>
        <p:sp>
          <p:nvSpPr>
            <p:cNvPr id="110625" name="Oval 33"/>
            <p:cNvSpPr>
              <a:spLocks noChangeArrowheads="1"/>
            </p:cNvSpPr>
            <p:nvPr/>
          </p:nvSpPr>
          <p:spPr bwMode="auto">
            <a:xfrm>
              <a:off x="336" y="2880"/>
              <a:ext cx="243" cy="69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6" name="Line 34"/>
            <p:cNvSpPr>
              <a:spLocks noChangeShapeType="1"/>
            </p:cNvSpPr>
            <p:nvPr/>
          </p:nvSpPr>
          <p:spPr bwMode="auto">
            <a:xfrm>
              <a:off x="576" y="3120"/>
              <a:ext cx="0" cy="24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7" name="Text Box 35"/>
            <p:cNvSpPr txBox="1">
              <a:spLocks noChangeArrowheads="1"/>
            </p:cNvSpPr>
            <p:nvPr/>
          </p:nvSpPr>
          <p:spPr bwMode="auto">
            <a:xfrm>
              <a:off x="422" y="3345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i="1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</a:t>
              </a:r>
              <a:r>
                <a:rPr lang="en-US" altLang="zh-CN" sz="2400" baseline="-25000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1</a:t>
              </a:r>
              <a:endParaRPr lang="en-US" altLang="zh-CN" sz="24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0631" name="Group 39"/>
          <p:cNvGrpSpPr>
            <a:grpSpLocks/>
          </p:cNvGrpSpPr>
          <p:nvPr/>
        </p:nvGrpSpPr>
        <p:grpSpPr bwMode="auto">
          <a:xfrm>
            <a:off x="2387124" y="958675"/>
            <a:ext cx="4054475" cy="2590800"/>
            <a:chOff x="1286" y="1488"/>
            <a:chExt cx="3082" cy="1872"/>
          </a:xfrm>
        </p:grpSpPr>
        <p:sp>
          <p:nvSpPr>
            <p:cNvPr id="110642" name="Line 50"/>
            <p:cNvSpPr>
              <a:spLocks noChangeShapeType="1"/>
            </p:cNvSpPr>
            <p:nvPr/>
          </p:nvSpPr>
          <p:spPr bwMode="auto">
            <a:xfrm flipH="1">
              <a:off x="3185" y="2424"/>
              <a:ext cx="20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3" name="Line 51"/>
            <p:cNvSpPr>
              <a:spLocks noChangeShapeType="1"/>
            </p:cNvSpPr>
            <p:nvPr/>
          </p:nvSpPr>
          <p:spPr bwMode="auto">
            <a:xfrm flipH="1">
              <a:off x="3185" y="2602"/>
              <a:ext cx="20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4" name="Line 52"/>
            <p:cNvSpPr>
              <a:spLocks noChangeShapeType="1"/>
            </p:cNvSpPr>
            <p:nvPr/>
          </p:nvSpPr>
          <p:spPr bwMode="auto">
            <a:xfrm flipH="1">
              <a:off x="3185" y="2781"/>
              <a:ext cx="20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0645" name="Group 53"/>
            <p:cNvGrpSpPr>
              <a:grpSpLocks/>
            </p:cNvGrpSpPr>
            <p:nvPr/>
          </p:nvGrpSpPr>
          <p:grpSpPr bwMode="auto">
            <a:xfrm>
              <a:off x="3388" y="2157"/>
              <a:ext cx="324" cy="267"/>
              <a:chOff x="3456" y="1392"/>
              <a:chExt cx="384" cy="288"/>
            </a:xfrm>
          </p:grpSpPr>
          <p:sp>
            <p:nvSpPr>
              <p:cNvPr id="110646" name="Line 54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336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47" name="Freeform 55"/>
              <p:cNvSpPr>
                <a:spLocks/>
              </p:cNvSpPr>
              <p:nvPr/>
            </p:nvSpPr>
            <p:spPr bwMode="auto">
              <a:xfrm>
                <a:off x="3792" y="1392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96">
                    <a:moveTo>
                      <a:pt x="0" y="0"/>
                    </a:moveTo>
                    <a:cubicBezTo>
                      <a:pt x="24" y="16"/>
                      <a:pt x="48" y="32"/>
                      <a:pt x="48" y="48"/>
                    </a:cubicBezTo>
                    <a:cubicBezTo>
                      <a:pt x="48" y="64"/>
                      <a:pt x="24" y="80"/>
                      <a:pt x="0" y="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0648" name="Group 56"/>
            <p:cNvGrpSpPr>
              <a:grpSpLocks/>
            </p:cNvGrpSpPr>
            <p:nvPr/>
          </p:nvGrpSpPr>
          <p:grpSpPr bwMode="auto">
            <a:xfrm>
              <a:off x="3388" y="2335"/>
              <a:ext cx="324" cy="267"/>
              <a:chOff x="3456" y="1392"/>
              <a:chExt cx="384" cy="288"/>
            </a:xfrm>
          </p:grpSpPr>
          <p:sp>
            <p:nvSpPr>
              <p:cNvPr id="110649" name="Line 57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336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50" name="Freeform 58"/>
              <p:cNvSpPr>
                <a:spLocks/>
              </p:cNvSpPr>
              <p:nvPr/>
            </p:nvSpPr>
            <p:spPr bwMode="auto">
              <a:xfrm>
                <a:off x="3792" y="1392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96">
                    <a:moveTo>
                      <a:pt x="0" y="0"/>
                    </a:moveTo>
                    <a:cubicBezTo>
                      <a:pt x="24" y="16"/>
                      <a:pt x="48" y="32"/>
                      <a:pt x="48" y="48"/>
                    </a:cubicBezTo>
                    <a:cubicBezTo>
                      <a:pt x="48" y="64"/>
                      <a:pt x="24" y="80"/>
                      <a:pt x="0" y="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0651" name="Freeform 59"/>
            <p:cNvSpPr>
              <a:spLocks/>
            </p:cNvSpPr>
            <p:nvPr/>
          </p:nvSpPr>
          <p:spPr bwMode="auto">
            <a:xfrm>
              <a:off x="3104" y="2691"/>
              <a:ext cx="81" cy="90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2" name="Freeform 60"/>
            <p:cNvSpPr>
              <a:spLocks/>
            </p:cNvSpPr>
            <p:nvPr/>
          </p:nvSpPr>
          <p:spPr bwMode="auto">
            <a:xfrm>
              <a:off x="3104" y="2513"/>
              <a:ext cx="8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3" name="Freeform 61"/>
            <p:cNvSpPr>
              <a:spLocks/>
            </p:cNvSpPr>
            <p:nvPr/>
          </p:nvSpPr>
          <p:spPr bwMode="auto">
            <a:xfrm>
              <a:off x="3104" y="2335"/>
              <a:ext cx="8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0654" name="Group 62"/>
            <p:cNvGrpSpPr>
              <a:grpSpLocks/>
            </p:cNvGrpSpPr>
            <p:nvPr/>
          </p:nvGrpSpPr>
          <p:grpSpPr bwMode="auto">
            <a:xfrm>
              <a:off x="2133" y="1488"/>
              <a:ext cx="1538" cy="1872"/>
              <a:chOff x="1728" y="912"/>
              <a:chExt cx="2496" cy="2208"/>
            </a:xfrm>
          </p:grpSpPr>
          <p:sp>
            <p:nvSpPr>
              <p:cNvPr id="110655" name="Rectangle 63"/>
              <p:cNvSpPr>
                <a:spLocks noChangeArrowheads="1"/>
              </p:cNvSpPr>
              <p:nvPr/>
            </p:nvSpPr>
            <p:spPr bwMode="auto">
              <a:xfrm>
                <a:off x="1728" y="1152"/>
                <a:ext cx="2016" cy="19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56" name="Rectangle 64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1344" cy="12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57" name="Line 65"/>
              <p:cNvSpPr>
                <a:spLocks noChangeShapeType="1"/>
              </p:cNvSpPr>
              <p:nvPr/>
            </p:nvSpPr>
            <p:spPr bwMode="auto">
              <a:xfrm>
                <a:off x="4224" y="912"/>
                <a:ext cx="0" cy="19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58" name="Line 66"/>
              <p:cNvSpPr>
                <a:spLocks noChangeShapeType="1"/>
              </p:cNvSpPr>
              <p:nvPr/>
            </p:nvSpPr>
            <p:spPr bwMode="auto">
              <a:xfrm flipH="1">
                <a:off x="1728" y="912"/>
                <a:ext cx="48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59" name="Line 6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60" name="Line 68"/>
              <p:cNvSpPr>
                <a:spLocks noChangeShapeType="1"/>
              </p:cNvSpPr>
              <p:nvPr/>
            </p:nvSpPr>
            <p:spPr bwMode="auto">
              <a:xfrm flipH="1">
                <a:off x="3744" y="912"/>
                <a:ext cx="48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61" name="Line 69"/>
              <p:cNvSpPr>
                <a:spLocks noChangeShapeType="1"/>
              </p:cNvSpPr>
              <p:nvPr/>
            </p:nvSpPr>
            <p:spPr bwMode="auto">
              <a:xfrm flipH="1">
                <a:off x="3696" y="2832"/>
                <a:ext cx="52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62" name="Line 70"/>
              <p:cNvSpPr>
                <a:spLocks noChangeShapeType="1"/>
              </p:cNvSpPr>
              <p:nvPr/>
            </p:nvSpPr>
            <p:spPr bwMode="auto">
              <a:xfrm flipH="1">
                <a:off x="2016" y="2592"/>
                <a:ext cx="24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63" name="Line 71"/>
              <p:cNvSpPr>
                <a:spLocks noChangeShapeType="1"/>
              </p:cNvSpPr>
              <p:nvPr/>
            </p:nvSpPr>
            <p:spPr bwMode="auto">
              <a:xfrm>
                <a:off x="2256" y="1488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64" name="Line 72"/>
              <p:cNvSpPr>
                <a:spLocks noChangeShapeType="1"/>
              </p:cNvSpPr>
              <p:nvPr/>
            </p:nvSpPr>
            <p:spPr bwMode="auto">
              <a:xfrm>
                <a:off x="2256" y="259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0666" name="Line 74"/>
            <p:cNvSpPr>
              <a:spLocks noChangeShapeType="1"/>
            </p:cNvSpPr>
            <p:nvPr/>
          </p:nvSpPr>
          <p:spPr bwMode="auto">
            <a:xfrm flipH="1">
              <a:off x="1323" y="2825"/>
              <a:ext cx="81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7" name="Line 75"/>
            <p:cNvSpPr>
              <a:spLocks noChangeShapeType="1"/>
            </p:cNvSpPr>
            <p:nvPr/>
          </p:nvSpPr>
          <p:spPr bwMode="auto">
            <a:xfrm>
              <a:off x="3388" y="2781"/>
              <a:ext cx="9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8" name="Line 76"/>
            <p:cNvSpPr>
              <a:spLocks noChangeShapeType="1"/>
            </p:cNvSpPr>
            <p:nvPr/>
          </p:nvSpPr>
          <p:spPr bwMode="auto">
            <a:xfrm>
              <a:off x="3671" y="2023"/>
              <a:ext cx="6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9" name="Line 77"/>
            <p:cNvSpPr>
              <a:spLocks noChangeShapeType="1"/>
            </p:cNvSpPr>
            <p:nvPr/>
          </p:nvSpPr>
          <p:spPr bwMode="auto">
            <a:xfrm>
              <a:off x="2221" y="1620"/>
              <a:ext cx="1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0" name="Line 78"/>
            <p:cNvSpPr>
              <a:spLocks noChangeShapeType="1"/>
            </p:cNvSpPr>
            <p:nvPr/>
          </p:nvSpPr>
          <p:spPr bwMode="auto">
            <a:xfrm>
              <a:off x="2337" y="1554"/>
              <a:ext cx="1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1" name="Line 79"/>
            <p:cNvSpPr>
              <a:spLocks noChangeShapeType="1"/>
            </p:cNvSpPr>
            <p:nvPr/>
          </p:nvSpPr>
          <p:spPr bwMode="auto">
            <a:xfrm>
              <a:off x="3457" y="1620"/>
              <a:ext cx="0" cy="16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2" name="Line 80"/>
            <p:cNvSpPr>
              <a:spLocks noChangeShapeType="1"/>
            </p:cNvSpPr>
            <p:nvPr/>
          </p:nvSpPr>
          <p:spPr bwMode="auto">
            <a:xfrm>
              <a:off x="3571" y="1554"/>
              <a:ext cx="0" cy="16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3" name="Line 81"/>
            <p:cNvSpPr>
              <a:spLocks noChangeShapeType="1"/>
            </p:cNvSpPr>
            <p:nvPr/>
          </p:nvSpPr>
          <p:spPr bwMode="auto">
            <a:xfrm flipH="1">
              <a:off x="2371" y="198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4" name="Line 82"/>
            <p:cNvSpPr>
              <a:spLocks noChangeShapeType="1"/>
            </p:cNvSpPr>
            <p:nvPr/>
          </p:nvSpPr>
          <p:spPr bwMode="auto">
            <a:xfrm flipH="1">
              <a:off x="2393" y="1983"/>
              <a:ext cx="0" cy="9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5" name="Line 83"/>
            <p:cNvSpPr>
              <a:spLocks noChangeShapeType="1"/>
            </p:cNvSpPr>
            <p:nvPr/>
          </p:nvSpPr>
          <p:spPr bwMode="auto">
            <a:xfrm flipH="1">
              <a:off x="2417" y="1980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6" name="Line 84"/>
            <p:cNvSpPr>
              <a:spLocks noChangeShapeType="1"/>
            </p:cNvSpPr>
            <p:nvPr/>
          </p:nvSpPr>
          <p:spPr bwMode="auto">
            <a:xfrm>
              <a:off x="2371" y="3027"/>
              <a:ext cx="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7" name="Line 85"/>
            <p:cNvSpPr>
              <a:spLocks noChangeShapeType="1"/>
            </p:cNvSpPr>
            <p:nvPr/>
          </p:nvSpPr>
          <p:spPr bwMode="auto">
            <a:xfrm flipV="1">
              <a:off x="2400" y="2986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8" name="Line 86"/>
            <p:cNvSpPr>
              <a:spLocks noChangeShapeType="1"/>
            </p:cNvSpPr>
            <p:nvPr/>
          </p:nvSpPr>
          <p:spPr bwMode="auto">
            <a:xfrm flipV="1">
              <a:off x="2411" y="2939"/>
              <a:ext cx="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9" name="Oval 87"/>
            <p:cNvSpPr>
              <a:spLocks noChangeArrowheads="1"/>
            </p:cNvSpPr>
            <p:nvPr/>
          </p:nvSpPr>
          <p:spPr bwMode="auto">
            <a:xfrm>
              <a:off x="1286" y="2117"/>
              <a:ext cx="57" cy="6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0" name="Oval 88"/>
            <p:cNvSpPr>
              <a:spLocks noChangeArrowheads="1"/>
            </p:cNvSpPr>
            <p:nvPr/>
          </p:nvSpPr>
          <p:spPr bwMode="auto">
            <a:xfrm>
              <a:off x="1286" y="2774"/>
              <a:ext cx="57" cy="6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1" name="Oval 89"/>
            <p:cNvSpPr>
              <a:spLocks noChangeArrowheads="1"/>
            </p:cNvSpPr>
            <p:nvPr/>
          </p:nvSpPr>
          <p:spPr bwMode="auto">
            <a:xfrm>
              <a:off x="4311" y="1990"/>
              <a:ext cx="57" cy="6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2" name="Oval 90"/>
            <p:cNvSpPr>
              <a:spLocks noChangeArrowheads="1"/>
            </p:cNvSpPr>
            <p:nvPr/>
          </p:nvSpPr>
          <p:spPr bwMode="auto">
            <a:xfrm>
              <a:off x="4311" y="2736"/>
              <a:ext cx="57" cy="6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2" name="Freeform 40"/>
            <p:cNvSpPr>
              <a:spLocks/>
            </p:cNvSpPr>
            <p:nvPr/>
          </p:nvSpPr>
          <p:spPr bwMode="auto">
            <a:xfrm>
              <a:off x="2335" y="2335"/>
              <a:ext cx="182" cy="89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3" name="Freeform 41"/>
            <p:cNvSpPr>
              <a:spLocks/>
            </p:cNvSpPr>
            <p:nvPr/>
          </p:nvSpPr>
          <p:spPr bwMode="auto">
            <a:xfrm>
              <a:off x="2335" y="2157"/>
              <a:ext cx="182" cy="89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4" name="Freeform 42"/>
            <p:cNvSpPr>
              <a:spLocks/>
            </p:cNvSpPr>
            <p:nvPr/>
          </p:nvSpPr>
          <p:spPr bwMode="auto">
            <a:xfrm>
              <a:off x="2335" y="2513"/>
              <a:ext cx="182" cy="89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5" name="Freeform 43"/>
            <p:cNvSpPr>
              <a:spLocks/>
            </p:cNvSpPr>
            <p:nvPr/>
          </p:nvSpPr>
          <p:spPr bwMode="auto">
            <a:xfrm>
              <a:off x="2335" y="2691"/>
              <a:ext cx="182" cy="90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6" name="Line 44"/>
            <p:cNvSpPr>
              <a:spLocks noChangeShapeType="1"/>
            </p:cNvSpPr>
            <p:nvPr/>
          </p:nvSpPr>
          <p:spPr bwMode="auto">
            <a:xfrm flipH="1">
              <a:off x="2133" y="2335"/>
              <a:ext cx="202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7" name="Line 45"/>
            <p:cNvSpPr>
              <a:spLocks noChangeShapeType="1"/>
            </p:cNvSpPr>
            <p:nvPr/>
          </p:nvSpPr>
          <p:spPr bwMode="auto">
            <a:xfrm flipH="1">
              <a:off x="2133" y="2513"/>
              <a:ext cx="202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9" name="Freeform 47"/>
            <p:cNvSpPr>
              <a:spLocks/>
            </p:cNvSpPr>
            <p:nvPr/>
          </p:nvSpPr>
          <p:spPr bwMode="auto">
            <a:xfrm>
              <a:off x="2092" y="2246"/>
              <a:ext cx="4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0" name="Freeform 48"/>
            <p:cNvSpPr>
              <a:spLocks/>
            </p:cNvSpPr>
            <p:nvPr/>
          </p:nvSpPr>
          <p:spPr bwMode="auto">
            <a:xfrm>
              <a:off x="2092" y="2424"/>
              <a:ext cx="4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1" name="Freeform 49"/>
            <p:cNvSpPr>
              <a:spLocks/>
            </p:cNvSpPr>
            <p:nvPr/>
          </p:nvSpPr>
          <p:spPr bwMode="auto">
            <a:xfrm>
              <a:off x="2092" y="2602"/>
              <a:ext cx="4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5" name="Line 73"/>
            <p:cNvSpPr>
              <a:spLocks noChangeShapeType="1"/>
            </p:cNvSpPr>
            <p:nvPr/>
          </p:nvSpPr>
          <p:spPr bwMode="auto">
            <a:xfrm>
              <a:off x="1323" y="2157"/>
              <a:ext cx="101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8" name="Line 46"/>
            <p:cNvSpPr>
              <a:spLocks noChangeShapeType="1"/>
            </p:cNvSpPr>
            <p:nvPr/>
          </p:nvSpPr>
          <p:spPr bwMode="auto">
            <a:xfrm flipH="1">
              <a:off x="2133" y="2691"/>
              <a:ext cx="202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0688" name="Object 96"/>
          <p:cNvGraphicFramePr>
            <a:graphicFrameLocks noChangeAspect="1"/>
          </p:cNvGraphicFramePr>
          <p:nvPr>
            <p:extLst/>
          </p:nvPr>
        </p:nvGraphicFramePr>
        <p:xfrm>
          <a:off x="381000" y="4170188"/>
          <a:ext cx="6429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24" name="Equation" r:id="rId9" imgW="228600" imgH="215640" progId="Equation.3">
                  <p:embed/>
                </p:oleObj>
              </mc:Choice>
              <mc:Fallback>
                <p:oleObj name="Equation" r:id="rId9" imgW="228600" imgH="215640" progId="Equation.3">
                  <p:embed/>
                  <p:pic>
                    <p:nvPicPr>
                      <p:cNvPr id="110688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70188"/>
                        <a:ext cx="6429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89" name="Group 97"/>
          <p:cNvGrpSpPr>
            <a:grpSpLocks/>
          </p:cNvGrpSpPr>
          <p:nvPr/>
        </p:nvGrpSpPr>
        <p:grpSpPr bwMode="auto">
          <a:xfrm>
            <a:off x="3998913" y="3636788"/>
            <a:ext cx="2255837" cy="990600"/>
            <a:chOff x="2659" y="1968"/>
            <a:chExt cx="1421" cy="624"/>
          </a:xfrm>
        </p:grpSpPr>
        <p:graphicFrame>
          <p:nvGraphicFramePr>
            <p:cNvPr id="110690" name="Object 9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793" y="1968"/>
            <a:ext cx="1287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25" name="Equation" r:id="rId11" imgW="901440" imgH="406080" progId="Equation.3">
                    <p:embed/>
                  </p:oleObj>
                </mc:Choice>
                <mc:Fallback>
                  <p:oleObj name="Equation" r:id="rId11" imgW="901440" imgH="406080" progId="Equation.3">
                    <p:embed/>
                    <p:pic>
                      <p:nvPicPr>
                        <p:cNvPr id="110690" name="Object 98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1968"/>
                          <a:ext cx="1287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91" name="Line 99"/>
            <p:cNvSpPr>
              <a:spLocks noChangeShapeType="1"/>
            </p:cNvSpPr>
            <p:nvPr/>
          </p:nvSpPr>
          <p:spPr bwMode="auto">
            <a:xfrm rot="18900000" flipV="1">
              <a:off x="2491" y="2383"/>
              <a:ext cx="336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95" name="Group 103"/>
          <p:cNvGrpSpPr>
            <a:grpSpLocks/>
          </p:cNvGrpSpPr>
          <p:nvPr/>
        </p:nvGrpSpPr>
        <p:grpSpPr bwMode="auto">
          <a:xfrm>
            <a:off x="2743200" y="4298776"/>
            <a:ext cx="1085850" cy="519112"/>
            <a:chOff x="1872" y="2352"/>
            <a:chExt cx="546" cy="327"/>
          </a:xfrm>
        </p:grpSpPr>
        <p:sp>
          <p:nvSpPr>
            <p:cNvPr id="110696" name="Line 104"/>
            <p:cNvSpPr>
              <a:spLocks noChangeShapeType="1"/>
            </p:cNvSpPr>
            <p:nvPr/>
          </p:nvSpPr>
          <p:spPr bwMode="auto">
            <a:xfrm flipV="1">
              <a:off x="1872" y="2515"/>
              <a:ext cx="336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97" name="Text Box 105"/>
            <p:cNvSpPr txBox="1">
              <a:spLocks noChangeArrowheads="1"/>
            </p:cNvSpPr>
            <p:nvPr/>
          </p:nvSpPr>
          <p:spPr bwMode="auto">
            <a:xfrm>
              <a:off x="2189" y="2352"/>
              <a:ext cx="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</a:t>
              </a:r>
            </a:p>
          </p:txBody>
        </p:sp>
      </p:grpSp>
      <p:grpSp>
        <p:nvGrpSpPr>
          <p:cNvPr id="110698" name="Group 106"/>
          <p:cNvGrpSpPr>
            <a:grpSpLocks/>
          </p:cNvGrpSpPr>
          <p:nvPr/>
        </p:nvGrpSpPr>
        <p:grpSpPr bwMode="auto">
          <a:xfrm>
            <a:off x="1141414" y="4835351"/>
            <a:ext cx="722313" cy="914400"/>
            <a:chOff x="816" y="2736"/>
            <a:chExt cx="455" cy="576"/>
          </a:xfrm>
        </p:grpSpPr>
        <p:sp>
          <p:nvSpPr>
            <p:cNvPr id="110699" name="Line 107"/>
            <p:cNvSpPr>
              <a:spLocks noChangeShapeType="1"/>
            </p:cNvSpPr>
            <p:nvPr/>
          </p:nvSpPr>
          <p:spPr bwMode="auto">
            <a:xfrm rot="-5400000" flipH="1" flipV="1">
              <a:off x="864" y="2880"/>
              <a:ext cx="2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00" name="Text Box 108"/>
            <p:cNvSpPr txBox="1">
              <a:spLocks noChangeArrowheads="1"/>
            </p:cNvSpPr>
            <p:nvPr/>
          </p:nvSpPr>
          <p:spPr bwMode="auto">
            <a:xfrm>
              <a:off x="816" y="2985"/>
              <a:ext cx="4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</a:t>
              </a:r>
              <a:r>
                <a:rPr lang="en-US" altLang="zh-CN" baseline="-25000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1</a:t>
              </a:r>
            </a:p>
          </p:txBody>
        </p:sp>
      </p:grpSp>
      <p:grpSp>
        <p:nvGrpSpPr>
          <p:cNvPr id="110727" name="Group 135"/>
          <p:cNvGrpSpPr>
            <a:grpSpLocks/>
          </p:cNvGrpSpPr>
          <p:nvPr/>
        </p:nvGrpSpPr>
        <p:grpSpPr bwMode="auto">
          <a:xfrm>
            <a:off x="1124660" y="5671975"/>
            <a:ext cx="2058987" cy="1103312"/>
            <a:chOff x="719" y="3321"/>
            <a:chExt cx="1297" cy="695"/>
          </a:xfrm>
        </p:grpSpPr>
        <p:sp>
          <p:nvSpPr>
            <p:cNvPr id="110702" name="Line 110"/>
            <p:cNvSpPr>
              <a:spLocks noChangeShapeType="1"/>
            </p:cNvSpPr>
            <p:nvPr/>
          </p:nvSpPr>
          <p:spPr bwMode="auto">
            <a:xfrm rot="16200000" flipH="1" flipV="1">
              <a:off x="774" y="3465"/>
              <a:ext cx="2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703" name="Object 111">
              <a:hlinkClick r:id="" action="ppaction://ole?verb=0"/>
            </p:cNvPr>
            <p:cNvGraphicFramePr>
              <a:graphicFrameLocks/>
            </p:cNvGraphicFramePr>
            <p:nvPr>
              <p:extLst/>
            </p:nvPr>
          </p:nvGraphicFramePr>
          <p:xfrm>
            <a:off x="719" y="3490"/>
            <a:ext cx="1297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26" name="Equation" r:id="rId13" imgW="939600" imgH="406080" progId="Equation.3">
                    <p:embed/>
                  </p:oleObj>
                </mc:Choice>
                <mc:Fallback>
                  <p:oleObj name="Equation" r:id="rId13" imgW="939600" imgH="406080" progId="Equation.3">
                    <p:embed/>
                    <p:pic>
                      <p:nvPicPr>
                        <p:cNvPr id="110703" name="Object 111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" y="3490"/>
                          <a:ext cx="1297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706" name="Line 114"/>
          <p:cNvSpPr>
            <a:spLocks noChangeShapeType="1"/>
          </p:cNvSpPr>
          <p:nvPr/>
        </p:nvSpPr>
        <p:spPr bwMode="auto">
          <a:xfrm rot="2700000">
            <a:off x="3735073" y="4782767"/>
            <a:ext cx="535618" cy="4394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0708" name="Group 116"/>
          <p:cNvGrpSpPr>
            <a:grpSpLocks/>
          </p:cNvGrpSpPr>
          <p:nvPr/>
        </p:nvGrpSpPr>
        <p:grpSpPr bwMode="auto">
          <a:xfrm>
            <a:off x="854075" y="4247976"/>
            <a:ext cx="1676400" cy="519112"/>
            <a:chOff x="528" y="2385"/>
            <a:chExt cx="1344" cy="327"/>
          </a:xfrm>
        </p:grpSpPr>
        <p:sp>
          <p:nvSpPr>
            <p:cNvPr id="110709" name="Line 117"/>
            <p:cNvSpPr>
              <a:spLocks noChangeShapeType="1"/>
            </p:cNvSpPr>
            <p:nvPr/>
          </p:nvSpPr>
          <p:spPr bwMode="auto">
            <a:xfrm>
              <a:off x="528" y="2569"/>
              <a:ext cx="288" cy="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10" name="Text Box 118"/>
            <p:cNvSpPr txBox="1">
              <a:spLocks noChangeArrowheads="1"/>
            </p:cNvSpPr>
            <p:nvPr/>
          </p:nvSpPr>
          <p:spPr bwMode="auto">
            <a:xfrm>
              <a:off x="816" y="2385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chemeClr val="tx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 ( </a:t>
              </a:r>
              <a:r>
                <a:rPr lang="en-US" altLang="zh-CN" i="1">
                  <a:solidFill>
                    <a:schemeClr val="tx2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chemeClr val="tx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chemeClr val="tx2"/>
                  </a:solidFill>
                  <a:ea typeface=""/>
                </a:rPr>
                <a:t>N</a:t>
              </a:r>
              <a:r>
                <a:rPr lang="en-US" altLang="zh-CN" baseline="-25000">
                  <a:solidFill>
                    <a:schemeClr val="tx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) </a:t>
              </a:r>
            </a:p>
          </p:txBody>
        </p:sp>
      </p:grpSp>
      <p:grpSp>
        <p:nvGrpSpPr>
          <p:cNvPr id="110711" name="Group 119"/>
          <p:cNvGrpSpPr>
            <a:grpSpLocks/>
          </p:cNvGrpSpPr>
          <p:nvPr/>
        </p:nvGrpSpPr>
        <p:grpSpPr bwMode="auto">
          <a:xfrm>
            <a:off x="2620487" y="1195213"/>
            <a:ext cx="468312" cy="531812"/>
            <a:chOff x="2496" y="461"/>
            <a:chExt cx="295" cy="335"/>
          </a:xfrm>
        </p:grpSpPr>
        <p:sp>
          <p:nvSpPr>
            <p:cNvPr id="110712" name="Line 120"/>
            <p:cNvSpPr>
              <a:spLocks noChangeShapeType="1"/>
            </p:cNvSpPr>
            <p:nvPr/>
          </p:nvSpPr>
          <p:spPr bwMode="auto">
            <a:xfrm>
              <a:off x="2496" y="796"/>
              <a:ext cx="29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13" name="Text Box 121"/>
            <p:cNvSpPr txBox="1">
              <a:spLocks noChangeArrowheads="1"/>
            </p:cNvSpPr>
            <p:nvPr/>
          </p:nvSpPr>
          <p:spPr bwMode="auto">
            <a:xfrm>
              <a:off x="2542" y="461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3A5E8B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 dirty="0">
                  <a:solidFill>
                    <a:srgbClr val="3A5E8B"/>
                  </a:solidFill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3A5E8B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0714" name="Group 122"/>
          <p:cNvGrpSpPr>
            <a:grpSpLocks/>
          </p:cNvGrpSpPr>
          <p:nvPr/>
        </p:nvGrpSpPr>
        <p:grpSpPr bwMode="auto">
          <a:xfrm>
            <a:off x="3581400" y="4767088"/>
            <a:ext cx="457200" cy="1676400"/>
            <a:chOff x="2640" y="2160"/>
            <a:chExt cx="288" cy="1056"/>
          </a:xfrm>
        </p:grpSpPr>
        <p:sp>
          <p:nvSpPr>
            <p:cNvPr id="110715" name="Line 123"/>
            <p:cNvSpPr>
              <a:spLocks noChangeShapeType="1"/>
            </p:cNvSpPr>
            <p:nvPr/>
          </p:nvSpPr>
          <p:spPr bwMode="auto">
            <a:xfrm rot="-16200000" flipH="1" flipV="1">
              <a:off x="2112" y="2688"/>
              <a:ext cx="1056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16" name="Line 124"/>
            <p:cNvSpPr>
              <a:spLocks noChangeShapeType="1"/>
            </p:cNvSpPr>
            <p:nvPr/>
          </p:nvSpPr>
          <p:spPr bwMode="auto">
            <a:xfrm rot="-21600000" flipH="1" flipV="1">
              <a:off x="2640" y="3216"/>
              <a:ext cx="2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717" name="Group 125"/>
          <p:cNvGrpSpPr>
            <a:grpSpLocks/>
          </p:cNvGrpSpPr>
          <p:nvPr/>
        </p:nvGrpSpPr>
        <p:grpSpPr bwMode="auto">
          <a:xfrm>
            <a:off x="4038600" y="5224288"/>
            <a:ext cx="1676400" cy="1447800"/>
            <a:chOff x="2540" y="2976"/>
            <a:chExt cx="1056" cy="912"/>
          </a:xfrm>
        </p:grpSpPr>
        <p:sp>
          <p:nvSpPr>
            <p:cNvPr id="110718" name="Line 126"/>
            <p:cNvSpPr>
              <a:spLocks noChangeShapeType="1"/>
            </p:cNvSpPr>
            <p:nvPr/>
          </p:nvSpPr>
          <p:spPr bwMode="auto">
            <a:xfrm rot="5400000" flipV="1">
              <a:off x="2398" y="3262"/>
              <a:ext cx="576" cy="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19" name="Text Box 127"/>
            <p:cNvSpPr txBox="1">
              <a:spLocks noChangeArrowheads="1"/>
            </p:cNvSpPr>
            <p:nvPr/>
          </p:nvSpPr>
          <p:spPr bwMode="auto">
            <a:xfrm>
              <a:off x="2540" y="3561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 dirty="0">
                  <a:solidFill>
                    <a:srgbClr val="3A5E8B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rgbClr val="3A5E8B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solidFill>
                    <a:srgbClr val="3A5E8B"/>
                  </a:solidFill>
                  <a:ea typeface="宋体" panose="02010600030101010101" pitchFamily="2" charset="-122"/>
                </a:rPr>
                <a:t> ( </a:t>
              </a:r>
              <a:r>
                <a:rPr lang="en-US" altLang="zh-CN" i="1" dirty="0">
                  <a:solidFill>
                    <a:srgbClr val="3A5E8B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rgbClr val="3A5E8B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solidFill>
                    <a:srgbClr val="3A5E8B"/>
                  </a:solidFill>
                  <a:ea typeface=""/>
                </a:rPr>
                <a:t>N</a:t>
              </a:r>
              <a:r>
                <a:rPr lang="en-US" altLang="zh-CN" baseline="-25000" dirty="0">
                  <a:solidFill>
                    <a:srgbClr val="3A5E8B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solidFill>
                    <a:srgbClr val="3A5E8B"/>
                  </a:solidFill>
                  <a:ea typeface="宋体" panose="02010600030101010101" pitchFamily="2" charset="-122"/>
                </a:rPr>
                <a:t>) </a:t>
              </a:r>
            </a:p>
          </p:txBody>
        </p:sp>
      </p:grpSp>
      <p:grpSp>
        <p:nvGrpSpPr>
          <p:cNvPr id="110720" name="Group 128"/>
          <p:cNvGrpSpPr>
            <a:grpSpLocks/>
          </p:cNvGrpSpPr>
          <p:nvPr/>
        </p:nvGrpSpPr>
        <p:grpSpPr bwMode="auto">
          <a:xfrm>
            <a:off x="5403850" y="6065663"/>
            <a:ext cx="950913" cy="519113"/>
            <a:chOff x="3552" y="3463"/>
            <a:chExt cx="599" cy="327"/>
          </a:xfrm>
        </p:grpSpPr>
        <p:sp>
          <p:nvSpPr>
            <p:cNvPr id="110721" name="Line 129"/>
            <p:cNvSpPr>
              <a:spLocks noChangeShapeType="1"/>
            </p:cNvSpPr>
            <p:nvPr/>
          </p:nvSpPr>
          <p:spPr bwMode="auto">
            <a:xfrm rot="10800000" flipH="1">
              <a:off x="3552" y="3655"/>
              <a:ext cx="24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22" name="Text Box 130"/>
            <p:cNvSpPr txBox="1">
              <a:spLocks noChangeArrowheads="1"/>
            </p:cNvSpPr>
            <p:nvPr/>
          </p:nvSpPr>
          <p:spPr bwMode="auto">
            <a:xfrm>
              <a:off x="3696" y="3463"/>
              <a:ext cx="4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7030A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</a:t>
              </a:r>
              <a:r>
                <a:rPr lang="en-US" altLang="zh-CN" baseline="-25000" dirty="0">
                  <a:solidFill>
                    <a:srgbClr val="7030A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2</a:t>
              </a:r>
            </a:p>
          </p:txBody>
        </p:sp>
      </p:grpSp>
      <p:sp>
        <p:nvSpPr>
          <p:cNvPr id="110726" name="Rectangle 134"/>
          <p:cNvSpPr>
            <a:spLocks noChangeArrowheads="1"/>
          </p:cNvSpPr>
          <p:nvPr/>
        </p:nvSpPr>
        <p:spPr bwMode="auto">
          <a:xfrm>
            <a:off x="6324600" y="3733340"/>
            <a:ext cx="2514600" cy="1936428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有载时，铁心中主磁通</a:t>
            </a:r>
            <a:r>
              <a:rPr lang="zh-CN" altLang="en-US" i="1">
                <a:solidFill>
                  <a:schemeClr val="bg1"/>
                </a:solidFill>
                <a:sym typeface="Symbol" panose="05050102010706020507" pitchFamily="18" charset="2"/>
              </a:rPr>
              <a:t>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是</a:t>
            </a:r>
            <a:r>
              <a:rPr lang="zh-CN" altLang="en-US">
                <a:solidFill>
                  <a:schemeClr val="bg1"/>
                </a:solidFill>
              </a:rPr>
              <a:t>由一次、二次绕组磁通势共同产生的合成磁通。</a:t>
            </a:r>
          </a:p>
        </p:txBody>
      </p:sp>
      <p:grpSp>
        <p:nvGrpSpPr>
          <p:cNvPr id="110728" name="Group 136"/>
          <p:cNvGrpSpPr>
            <a:grpSpLocks/>
          </p:cNvGrpSpPr>
          <p:nvPr/>
        </p:nvGrpSpPr>
        <p:grpSpPr bwMode="auto">
          <a:xfrm>
            <a:off x="4130199" y="1628601"/>
            <a:ext cx="852488" cy="1235075"/>
            <a:chOff x="1805" y="1449"/>
            <a:chExt cx="537" cy="778"/>
          </a:xfrm>
        </p:grpSpPr>
        <p:grpSp>
          <p:nvGrpSpPr>
            <p:cNvPr id="110729" name="Group 137"/>
            <p:cNvGrpSpPr>
              <a:grpSpLocks/>
            </p:cNvGrpSpPr>
            <p:nvPr/>
          </p:nvGrpSpPr>
          <p:grpSpPr bwMode="auto">
            <a:xfrm>
              <a:off x="2061" y="1536"/>
              <a:ext cx="243" cy="691"/>
              <a:chOff x="2061" y="1536"/>
              <a:chExt cx="243" cy="691"/>
            </a:xfrm>
          </p:grpSpPr>
          <p:sp>
            <p:nvSpPr>
              <p:cNvPr id="110730" name="Oval 138"/>
              <p:cNvSpPr>
                <a:spLocks noChangeArrowheads="1"/>
              </p:cNvSpPr>
              <p:nvPr/>
            </p:nvSpPr>
            <p:spPr bwMode="auto">
              <a:xfrm>
                <a:off x="2061" y="1536"/>
                <a:ext cx="243" cy="691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31" name="Line 139"/>
              <p:cNvSpPr>
                <a:spLocks noChangeShapeType="1"/>
              </p:cNvSpPr>
              <p:nvPr/>
            </p:nvSpPr>
            <p:spPr bwMode="auto">
              <a:xfrm flipV="1">
                <a:off x="2061" y="177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0732" name="Text Box 140"/>
            <p:cNvSpPr txBox="1">
              <a:spLocks noChangeArrowheads="1"/>
            </p:cNvSpPr>
            <p:nvPr/>
          </p:nvSpPr>
          <p:spPr bwMode="auto">
            <a:xfrm>
              <a:off x="1805" y="1449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i="1" dirty="0">
                  <a:solidFill>
                    <a:srgbClr val="7030A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</a:t>
              </a:r>
              <a:r>
                <a:rPr lang="en-US" altLang="zh-CN" sz="2400" baseline="-25000" dirty="0">
                  <a:solidFill>
                    <a:srgbClr val="7030A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2</a:t>
              </a:r>
              <a:endPara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0733" name="Group 141"/>
          <p:cNvGrpSpPr>
            <a:grpSpLocks/>
          </p:cNvGrpSpPr>
          <p:nvPr/>
        </p:nvGrpSpPr>
        <p:grpSpPr bwMode="auto">
          <a:xfrm>
            <a:off x="5809774" y="1034875"/>
            <a:ext cx="473075" cy="534988"/>
            <a:chOff x="4642" y="336"/>
            <a:chExt cx="298" cy="337"/>
          </a:xfrm>
        </p:grpSpPr>
        <p:sp>
          <p:nvSpPr>
            <p:cNvPr id="110734" name="Line 142"/>
            <p:cNvSpPr>
              <a:spLocks noChangeShapeType="1"/>
            </p:cNvSpPr>
            <p:nvPr/>
          </p:nvSpPr>
          <p:spPr bwMode="auto">
            <a:xfrm>
              <a:off x="4656" y="673"/>
              <a:ext cx="2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3A5E8B"/>
                </a:solidFill>
              </a:endParaRPr>
            </a:p>
          </p:txBody>
        </p:sp>
        <p:sp>
          <p:nvSpPr>
            <p:cNvPr id="110735" name="Text Box 143"/>
            <p:cNvSpPr txBox="1">
              <a:spLocks noChangeArrowheads="1"/>
            </p:cNvSpPr>
            <p:nvPr/>
          </p:nvSpPr>
          <p:spPr bwMode="auto">
            <a:xfrm>
              <a:off x="4642" y="336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3A5E8B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rgbClr val="3A5E8B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10736" name="Group 144"/>
          <p:cNvGrpSpPr>
            <a:grpSpLocks/>
          </p:cNvGrpSpPr>
          <p:nvPr/>
        </p:nvGrpSpPr>
        <p:grpSpPr bwMode="auto">
          <a:xfrm>
            <a:off x="5547059" y="1711171"/>
            <a:ext cx="838200" cy="976312"/>
            <a:chOff x="4512" y="2448"/>
            <a:chExt cx="528" cy="615"/>
          </a:xfrm>
        </p:grpSpPr>
        <p:sp>
          <p:nvSpPr>
            <p:cNvPr id="110737" name="Text Box 145"/>
            <p:cNvSpPr txBox="1">
              <a:spLocks noChangeArrowheads="1"/>
            </p:cNvSpPr>
            <p:nvPr/>
          </p:nvSpPr>
          <p:spPr bwMode="auto">
            <a:xfrm>
              <a:off x="4512" y="244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10738" name="Text Box 146"/>
            <p:cNvSpPr txBox="1">
              <a:spLocks noChangeArrowheads="1"/>
            </p:cNvSpPr>
            <p:nvPr/>
          </p:nvSpPr>
          <p:spPr bwMode="auto">
            <a:xfrm>
              <a:off x="4512" y="2736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110739" name="Text Box 147"/>
            <p:cNvSpPr txBox="1">
              <a:spLocks noChangeArrowheads="1"/>
            </p:cNvSpPr>
            <p:nvPr/>
          </p:nvSpPr>
          <p:spPr bwMode="auto">
            <a:xfrm>
              <a:off x="4512" y="2553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 dirty="0">
                  <a:ea typeface="宋体" panose="02010600030101010101" pitchFamily="2" charset="-122"/>
                </a:rPr>
                <a:t>e</a:t>
              </a:r>
              <a:r>
                <a:rPr lang="en-US" altLang="zh-CN" baseline="-25000" dirty="0"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10740" name="Group 148"/>
          <p:cNvGrpSpPr>
            <a:grpSpLocks/>
          </p:cNvGrpSpPr>
          <p:nvPr/>
        </p:nvGrpSpPr>
        <p:grpSpPr bwMode="auto">
          <a:xfrm>
            <a:off x="5597890" y="1672469"/>
            <a:ext cx="869950" cy="976313"/>
            <a:chOff x="4876" y="2841"/>
            <a:chExt cx="548" cy="615"/>
          </a:xfrm>
        </p:grpSpPr>
        <p:sp>
          <p:nvSpPr>
            <p:cNvPr id="110741" name="Text Box 149"/>
            <p:cNvSpPr txBox="1">
              <a:spLocks noChangeArrowheads="1"/>
            </p:cNvSpPr>
            <p:nvPr/>
          </p:nvSpPr>
          <p:spPr bwMode="auto">
            <a:xfrm>
              <a:off x="4896" y="2841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10742" name="Text Box 150"/>
            <p:cNvSpPr txBox="1">
              <a:spLocks noChangeArrowheads="1"/>
            </p:cNvSpPr>
            <p:nvPr/>
          </p:nvSpPr>
          <p:spPr bwMode="auto">
            <a:xfrm>
              <a:off x="4896" y="3129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110743" name="Text Box 151"/>
            <p:cNvSpPr txBox="1">
              <a:spLocks noChangeArrowheads="1"/>
            </p:cNvSpPr>
            <p:nvPr/>
          </p:nvSpPr>
          <p:spPr bwMode="auto">
            <a:xfrm>
              <a:off x="4876" y="2976"/>
              <a:ext cx="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 dirty="0">
                  <a:ea typeface="宋体" panose="02010600030101010101" pitchFamily="2" charset="-122"/>
                </a:rPr>
                <a:t>e</a:t>
              </a:r>
              <a:r>
                <a:rPr lang="en-US" altLang="zh-CN" sz="2400" baseline="-25000" dirty="0">
                  <a:solidFill>
                    <a:schemeClr val="tx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2</a:t>
              </a:r>
            </a:p>
          </p:txBody>
        </p:sp>
      </p:grpSp>
      <p:grpSp>
        <p:nvGrpSpPr>
          <p:cNvPr id="110744" name="Group 152"/>
          <p:cNvGrpSpPr>
            <a:grpSpLocks/>
          </p:cNvGrpSpPr>
          <p:nvPr/>
        </p:nvGrpSpPr>
        <p:grpSpPr bwMode="auto">
          <a:xfrm>
            <a:off x="6212999" y="1644475"/>
            <a:ext cx="884238" cy="1219200"/>
            <a:chOff x="4915" y="2160"/>
            <a:chExt cx="557" cy="768"/>
          </a:xfrm>
        </p:grpSpPr>
        <p:sp>
          <p:nvSpPr>
            <p:cNvPr id="110745" name="Text Box 153"/>
            <p:cNvSpPr txBox="1">
              <a:spLocks noChangeArrowheads="1"/>
            </p:cNvSpPr>
            <p:nvPr/>
          </p:nvSpPr>
          <p:spPr bwMode="auto">
            <a:xfrm>
              <a:off x="4944" y="216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746" name="Text Box 154"/>
            <p:cNvSpPr txBox="1">
              <a:spLocks noChangeArrowheads="1"/>
            </p:cNvSpPr>
            <p:nvPr/>
          </p:nvSpPr>
          <p:spPr bwMode="auto">
            <a:xfrm>
              <a:off x="4944" y="2601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747" name="Text Box 155"/>
            <p:cNvSpPr txBox="1">
              <a:spLocks noChangeArrowheads="1"/>
            </p:cNvSpPr>
            <p:nvPr/>
          </p:nvSpPr>
          <p:spPr bwMode="auto">
            <a:xfrm>
              <a:off x="4915" y="2352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>
                  <a:ea typeface="宋体" panose="02010600030101010101" pitchFamily="2" charset="-122"/>
                </a:rPr>
                <a:t>u</a:t>
              </a:r>
              <a:r>
                <a:rPr lang="en-US" altLang="zh-CN" baseline="-25000"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10754" name="Group 162"/>
          <p:cNvGrpSpPr>
            <a:grpSpLocks/>
          </p:cNvGrpSpPr>
          <p:nvPr/>
        </p:nvGrpSpPr>
        <p:grpSpPr bwMode="auto">
          <a:xfrm>
            <a:off x="6441599" y="1680988"/>
            <a:ext cx="1066800" cy="1071562"/>
            <a:chOff x="4992" y="791"/>
            <a:chExt cx="672" cy="675"/>
          </a:xfrm>
        </p:grpSpPr>
        <p:sp>
          <p:nvSpPr>
            <p:cNvPr id="110748" name="Rectangle 156"/>
            <p:cNvSpPr>
              <a:spLocks noChangeArrowheads="1"/>
            </p:cNvSpPr>
            <p:nvPr/>
          </p:nvSpPr>
          <p:spPr bwMode="auto">
            <a:xfrm>
              <a:off x="5136" y="960"/>
              <a:ext cx="96" cy="336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49" name="Line 157"/>
            <p:cNvSpPr>
              <a:spLocks noChangeShapeType="1"/>
            </p:cNvSpPr>
            <p:nvPr/>
          </p:nvSpPr>
          <p:spPr bwMode="auto">
            <a:xfrm>
              <a:off x="5184" y="791"/>
              <a:ext cx="0" cy="17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50" name="Line 158"/>
            <p:cNvSpPr>
              <a:spLocks noChangeShapeType="1"/>
            </p:cNvSpPr>
            <p:nvPr/>
          </p:nvSpPr>
          <p:spPr bwMode="auto">
            <a:xfrm>
              <a:off x="5184" y="1296"/>
              <a:ext cx="0" cy="17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51" name="Text Box 159"/>
            <p:cNvSpPr txBox="1">
              <a:spLocks noChangeArrowheads="1"/>
            </p:cNvSpPr>
            <p:nvPr/>
          </p:nvSpPr>
          <p:spPr bwMode="auto">
            <a:xfrm>
              <a:off x="5119" y="960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  <a:sym typeface="Symbol" panose="05050102010706020507" pitchFamily="18" charset="2"/>
                </a:rPr>
                <a:t></a:t>
              </a:r>
              <a:r>
                <a:rPr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  <a:sym typeface="Symbol" panose="05050102010706020507" pitchFamily="18" charset="2"/>
                </a:rPr>
                <a:t></a:t>
              </a:r>
              <a:r>
                <a:rPr lang="en-US" altLang="zh-CN" sz="2400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Z </a:t>
              </a:r>
              <a:r>
                <a:rPr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  <a:sym typeface="Symbol" panose="05050102010706020507" pitchFamily="18" charset="2"/>
                </a:rPr>
                <a:t></a:t>
              </a:r>
            </a:p>
          </p:txBody>
        </p:sp>
        <p:sp>
          <p:nvSpPr>
            <p:cNvPr id="110752" name="Line 160"/>
            <p:cNvSpPr>
              <a:spLocks noChangeShapeType="1"/>
            </p:cNvSpPr>
            <p:nvPr/>
          </p:nvSpPr>
          <p:spPr bwMode="auto">
            <a:xfrm>
              <a:off x="4992" y="793"/>
              <a:ext cx="195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3" name="Line 161"/>
            <p:cNvSpPr>
              <a:spLocks noChangeShapeType="1"/>
            </p:cNvSpPr>
            <p:nvPr/>
          </p:nvSpPr>
          <p:spPr bwMode="auto">
            <a:xfrm>
              <a:off x="4992" y="1464"/>
              <a:ext cx="195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0723" name="Group 131"/>
          <p:cNvGrpSpPr>
            <a:grpSpLocks/>
          </p:cNvGrpSpPr>
          <p:nvPr/>
        </p:nvGrpSpPr>
        <p:grpSpPr bwMode="auto">
          <a:xfrm>
            <a:off x="6242050" y="5833888"/>
            <a:ext cx="2312988" cy="979488"/>
            <a:chOff x="4080" y="3319"/>
            <a:chExt cx="1457" cy="617"/>
          </a:xfrm>
        </p:grpSpPr>
        <p:sp>
          <p:nvSpPr>
            <p:cNvPr id="110724" name="Line 132"/>
            <p:cNvSpPr>
              <a:spLocks noChangeShapeType="1"/>
            </p:cNvSpPr>
            <p:nvPr/>
          </p:nvSpPr>
          <p:spPr bwMode="auto">
            <a:xfrm rot="-10800000" flipH="1" flipV="1">
              <a:off x="4080" y="3655"/>
              <a:ext cx="24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725" name="Object 13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320" y="3319"/>
            <a:ext cx="1217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27" name="公式" r:id="rId15" imgW="1015920" imgH="406080" progId="Equation.3">
                    <p:embed/>
                  </p:oleObj>
                </mc:Choice>
                <mc:Fallback>
                  <p:oleObj name="公式" r:id="rId15" imgW="1015920" imgH="406080" progId="Equation.3">
                    <p:embed/>
                    <p:pic>
                      <p:nvPicPr>
                        <p:cNvPr id="110725" name="Object 133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319"/>
                          <a:ext cx="1217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" name="对象 144"/>
          <p:cNvGraphicFramePr>
            <a:graphicFrameLocks noChangeAspect="1"/>
          </p:cNvGraphicFramePr>
          <p:nvPr>
            <p:extLst/>
          </p:nvPr>
        </p:nvGraphicFramePr>
        <p:xfrm>
          <a:off x="4205702" y="4545943"/>
          <a:ext cx="1926535" cy="947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28" name="Equation" r:id="rId17" imgW="850680" imgH="393480" progId="Equation.DSMT4">
                  <p:embed/>
                </p:oleObj>
              </mc:Choice>
              <mc:Fallback>
                <p:oleObj name="Equation" r:id="rId17" imgW="850680" imgH="393480" progId="Equation.DSMT4">
                  <p:embed/>
                  <p:pic>
                    <p:nvPicPr>
                      <p:cNvPr id="145" name="对象 1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05702" y="4545943"/>
                        <a:ext cx="1926535" cy="947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Rectangle 5"/>
          <p:cNvSpPr>
            <a:spLocks noChangeArrowheads="1"/>
          </p:cNvSpPr>
          <p:nvPr/>
        </p:nvSpPr>
        <p:spPr bwMode="auto">
          <a:xfrm>
            <a:off x="6809899" y="1008105"/>
            <a:ext cx="1290493" cy="461665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ea typeface="宋体" panose="02010600030101010101" pitchFamily="2" charset="-122"/>
              </a:rPr>
              <a:t>接负载</a:t>
            </a:r>
          </a:p>
        </p:txBody>
      </p:sp>
      <p:sp>
        <p:nvSpPr>
          <p:cNvPr id="147" name="未知"/>
          <p:cNvSpPr>
            <a:spLocks/>
          </p:cNvSpPr>
          <p:nvPr/>
        </p:nvSpPr>
        <p:spPr bwMode="auto">
          <a:xfrm>
            <a:off x="1329434" y="2139775"/>
            <a:ext cx="623612" cy="396876"/>
          </a:xfrm>
          <a:custGeom>
            <a:avLst/>
            <a:gdLst>
              <a:gd name="T0" fmla="*/ 0 w 2152"/>
              <a:gd name="T1" fmla="*/ 928753 h 2024"/>
              <a:gd name="T2" fmla="*/ 714767 w 2152"/>
              <a:gd name="T3" fmla="*/ 144494 h 2024"/>
              <a:gd name="T4" fmla="*/ 1824631 w 2152"/>
              <a:gd name="T5" fmla="*/ 1794766 h 2024"/>
              <a:gd name="T6" fmla="*/ 2576513 w 2152"/>
              <a:gd name="T7" fmla="*/ 922099 h 2024"/>
              <a:gd name="T8" fmla="*/ 0 60000 65536"/>
              <a:gd name="T9" fmla="*/ 0 60000 65536"/>
              <a:gd name="T10" fmla="*/ 0 60000 65536"/>
              <a:gd name="T11" fmla="*/ 0 60000 65536"/>
              <a:gd name="T12" fmla="*/ 0 w 2152"/>
              <a:gd name="T13" fmla="*/ 0 h 2024"/>
              <a:gd name="T14" fmla="*/ 2152 w 2152"/>
              <a:gd name="T15" fmla="*/ 2024 h 2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2" h="2024">
                <a:moveTo>
                  <a:pt x="0" y="977"/>
                </a:moveTo>
                <a:cubicBezTo>
                  <a:pt x="99" y="840"/>
                  <a:pt x="343" y="0"/>
                  <a:pt x="597" y="152"/>
                </a:cubicBezTo>
                <a:cubicBezTo>
                  <a:pt x="851" y="304"/>
                  <a:pt x="1265" y="1752"/>
                  <a:pt x="1524" y="1888"/>
                </a:cubicBezTo>
                <a:cubicBezTo>
                  <a:pt x="1783" y="2024"/>
                  <a:pt x="2021" y="1161"/>
                  <a:pt x="2152" y="97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04547" y="1223189"/>
            <a:ext cx="56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CN" altLang="en-US" sz="2400" baseline="-25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5471189" y="1104091"/>
            <a:ext cx="56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CN" altLang="en-US" sz="2400" baseline="-25000" dirty="0">
              <a:solidFill>
                <a:schemeClr val="bg2">
                  <a:lumMod val="50000"/>
                </a:schemeClr>
              </a:solidFill>
            </a:endParaRPr>
          </a:p>
        </p:txBody>
      </p:sp>
      <p:sp useBgFill="1">
        <p:nvSpPr>
          <p:cNvPr id="2" name="矩形 1"/>
          <p:cNvSpPr/>
          <p:nvPr/>
        </p:nvSpPr>
        <p:spPr>
          <a:xfrm>
            <a:off x="0" y="3668497"/>
            <a:ext cx="9144000" cy="3189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1" name="组合 190"/>
          <p:cNvGrpSpPr/>
          <p:nvPr/>
        </p:nvGrpSpPr>
        <p:grpSpPr>
          <a:xfrm>
            <a:off x="688499" y="3916200"/>
            <a:ext cx="7696201" cy="2698750"/>
            <a:chOff x="688499" y="3916200"/>
            <a:chExt cx="7696201" cy="2698750"/>
          </a:xfrm>
        </p:grpSpPr>
        <p:pic>
          <p:nvPicPr>
            <p:cNvPr id="192" name="Picture 4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99" y="3916200"/>
              <a:ext cx="7696200" cy="26987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3" name="Line 41"/>
            <p:cNvSpPr>
              <a:spLocks noChangeShapeType="1"/>
            </p:cNvSpPr>
            <p:nvPr/>
          </p:nvSpPr>
          <p:spPr bwMode="auto">
            <a:xfrm>
              <a:off x="1069499" y="5135400"/>
              <a:ext cx="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Line 43"/>
            <p:cNvSpPr>
              <a:spLocks noChangeShapeType="1"/>
            </p:cNvSpPr>
            <p:nvPr/>
          </p:nvSpPr>
          <p:spPr bwMode="auto">
            <a:xfrm>
              <a:off x="1069499" y="4678200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5010957"/>
                </p:ext>
              </p:extLst>
            </p:nvPr>
          </p:nvGraphicFramePr>
          <p:xfrm>
            <a:off x="1085374" y="5317963"/>
            <a:ext cx="533400" cy="696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29" name="Equation" r:id="rId20" imgW="164880" imgH="215640" progId="Equation.3">
                    <p:embed/>
                  </p:oleObj>
                </mc:Choice>
                <mc:Fallback>
                  <p:oleObj name="Equation" r:id="rId20" imgW="164880" imgH="215640" progId="Equation.3">
                    <p:embed/>
                    <p:pic>
                      <p:nvPicPr>
                        <p:cNvPr id="9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374" y="5317963"/>
                          <a:ext cx="533400" cy="696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634594"/>
                </p:ext>
              </p:extLst>
            </p:nvPr>
          </p:nvGraphicFramePr>
          <p:xfrm>
            <a:off x="1083787" y="3916200"/>
            <a:ext cx="454025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30" name="Equation" r:id="rId22" imgW="139680" imgH="215640" progId="Equation.3">
                    <p:embed/>
                  </p:oleObj>
                </mc:Choice>
                <mc:Fallback>
                  <p:oleObj name="Equation" r:id="rId22" imgW="139680" imgH="215640" progId="Equation.3">
                    <p:embed/>
                    <p:pic>
                      <p:nvPicPr>
                        <p:cNvPr id="11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3787" y="3916200"/>
                          <a:ext cx="454025" cy="695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3466894"/>
                </p:ext>
              </p:extLst>
            </p:nvPr>
          </p:nvGraphicFramePr>
          <p:xfrm>
            <a:off x="1921987" y="4081300"/>
            <a:ext cx="658813" cy="54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31" name="Equation" r:id="rId24" imgW="203040" imgH="215640" progId="Equation.3">
                    <p:embed/>
                  </p:oleObj>
                </mc:Choice>
                <mc:Fallback>
                  <p:oleObj name="Equation" r:id="rId24" imgW="203040" imgH="215640" progId="Equation.3">
                    <p:embed/>
                    <p:pic>
                      <p:nvPicPr>
                        <p:cNvPr id="12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987" y="4081300"/>
                          <a:ext cx="658813" cy="544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7288117"/>
                </p:ext>
              </p:extLst>
            </p:nvPr>
          </p:nvGraphicFramePr>
          <p:xfrm>
            <a:off x="3085624" y="4068600"/>
            <a:ext cx="741363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32" name="Equation" r:id="rId26" imgW="228600" imgH="228600" progId="Equation.3">
                    <p:embed/>
                  </p:oleObj>
                </mc:Choice>
                <mc:Fallback>
                  <p:oleObj name="Equation" r:id="rId26" imgW="228600" imgH="228600" progId="Equation.3">
                    <p:embed/>
                    <p:pic>
                      <p:nvPicPr>
                        <p:cNvPr id="13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624" y="4068600"/>
                          <a:ext cx="741363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4845482"/>
                </p:ext>
              </p:extLst>
            </p:nvPr>
          </p:nvGraphicFramePr>
          <p:xfrm>
            <a:off x="5276374" y="4157500"/>
            <a:ext cx="65722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33" name="Equation" r:id="rId28" imgW="203040" imgH="215640" progId="Equation.3">
                    <p:embed/>
                  </p:oleObj>
                </mc:Choice>
                <mc:Fallback>
                  <p:oleObj name="Equation" r:id="rId28" imgW="203040" imgH="215640" progId="Equation.3">
                    <p:embed/>
                    <p:pic>
                      <p:nvPicPr>
                        <p:cNvPr id="14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6374" y="4157500"/>
                          <a:ext cx="657225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8453779"/>
                </p:ext>
              </p:extLst>
            </p:nvPr>
          </p:nvGraphicFramePr>
          <p:xfrm>
            <a:off x="6520974" y="4144800"/>
            <a:ext cx="782638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34" name="Equation" r:id="rId30" imgW="241200" imgH="228600" progId="Equation.3">
                    <p:embed/>
                  </p:oleObj>
                </mc:Choice>
                <mc:Fallback>
                  <p:oleObj name="Equation" r:id="rId30" imgW="241200" imgH="228600" progId="Equation.3">
                    <p:embed/>
                    <p:pic>
                      <p:nvPicPr>
                        <p:cNvPr id="15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0974" y="4144800"/>
                          <a:ext cx="782638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" name="Line 53"/>
            <p:cNvSpPr>
              <a:spLocks noChangeShapeType="1"/>
            </p:cNvSpPr>
            <p:nvPr/>
          </p:nvSpPr>
          <p:spPr bwMode="auto">
            <a:xfrm>
              <a:off x="7394099" y="46020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2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1870993"/>
                </p:ext>
              </p:extLst>
            </p:nvPr>
          </p:nvGraphicFramePr>
          <p:xfrm>
            <a:off x="7840187" y="4160675"/>
            <a:ext cx="454025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35" name="Equation" r:id="rId32" imgW="139680" imgH="215640" progId="Equation.3">
                    <p:embed/>
                  </p:oleObj>
                </mc:Choice>
                <mc:Fallback>
                  <p:oleObj name="Equation" r:id="rId32" imgW="139680" imgH="215640" progId="Equation.3">
                    <p:embed/>
                    <p:pic>
                      <p:nvPicPr>
                        <p:cNvPr id="19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0187" y="4160675"/>
                          <a:ext cx="454025" cy="695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8335332"/>
                </p:ext>
              </p:extLst>
            </p:nvPr>
          </p:nvGraphicFramePr>
          <p:xfrm>
            <a:off x="6854349" y="5241763"/>
            <a:ext cx="576263" cy="696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36" name="Equation" r:id="rId34" imgW="177480" imgH="215640" progId="Equation.3">
                    <p:embed/>
                  </p:oleObj>
                </mc:Choice>
                <mc:Fallback>
                  <p:oleObj name="Equation" r:id="rId34" imgW="177480" imgH="215640" progId="Equation.3">
                    <p:embed/>
                    <p:pic>
                      <p:nvPicPr>
                        <p:cNvPr id="2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4349" y="5241763"/>
                          <a:ext cx="576263" cy="696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" name="Line 56"/>
            <p:cNvSpPr>
              <a:spLocks noChangeShapeType="1"/>
            </p:cNvSpPr>
            <p:nvPr/>
          </p:nvSpPr>
          <p:spPr bwMode="auto">
            <a:xfrm>
              <a:off x="7546499" y="5135400"/>
              <a:ext cx="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5870761"/>
                </p:ext>
              </p:extLst>
            </p:nvPr>
          </p:nvGraphicFramePr>
          <p:xfrm>
            <a:off x="7913212" y="5308438"/>
            <a:ext cx="471488" cy="54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37" name="Equation" r:id="rId36" imgW="215640" imgH="215640" progId="Equation.3">
                    <p:embed/>
                  </p:oleObj>
                </mc:Choice>
                <mc:Fallback>
                  <p:oleObj name="Equation" r:id="rId36" imgW="215640" imgH="215640" progId="Equation.3">
                    <p:embed/>
                    <p:pic>
                      <p:nvPicPr>
                        <p:cNvPr id="22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3212" y="5308438"/>
                          <a:ext cx="471488" cy="544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" name="文本框 205"/>
            <p:cNvSpPr txBox="1"/>
            <p:nvPr/>
          </p:nvSpPr>
          <p:spPr>
            <a:xfrm>
              <a:off x="3992919" y="4856000"/>
              <a:ext cx="5036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  <a:p>
              <a:r>
                <a:rPr lang="en-US" altLang="zh-CN" sz="3200" i="1" dirty="0">
                  <a:solidFill>
                    <a:schemeClr val="accent6">
                      <a:lumMod val="75000"/>
                    </a:schemeClr>
                  </a:solidFill>
                </a:rPr>
                <a:t>e</a:t>
              </a:r>
              <a:r>
                <a:rPr lang="en-US" altLang="zh-CN" sz="3200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  <a:p>
              <a:r>
                <a:rPr lang="en-US" altLang="zh-CN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  <a:endParaRPr lang="zh-CN" alt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5074225" y="4892641"/>
              <a:ext cx="5036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7030A0"/>
                  </a:solidFill>
                </a:rPr>
                <a:t>+</a:t>
              </a:r>
            </a:p>
            <a:p>
              <a:r>
                <a:rPr lang="en-US" altLang="zh-CN" sz="3200" i="1" dirty="0">
                  <a:solidFill>
                    <a:srgbClr val="7030A0"/>
                  </a:solidFill>
                </a:rPr>
                <a:t>e</a:t>
              </a:r>
              <a:r>
                <a:rPr lang="en-US" altLang="zh-CN" sz="3200" baseline="-25000" dirty="0">
                  <a:solidFill>
                    <a:srgbClr val="7030A0"/>
                  </a:solidFill>
                </a:rPr>
                <a:t>2</a:t>
              </a:r>
            </a:p>
            <a:p>
              <a:r>
                <a:rPr lang="en-US" altLang="zh-CN" sz="3200" dirty="0">
                  <a:solidFill>
                    <a:srgbClr val="7030A0"/>
                  </a:solidFill>
                </a:rPr>
                <a:t>-</a:t>
              </a:r>
              <a:endParaRPr lang="zh-CN" altLang="en-US" sz="32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7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06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7" dur="indefinite"/>
                                        <p:tgtEl>
                                          <p:spTgt spid="11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10" dur="indefinite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07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13" dur="indefinite"/>
                                        <p:tgtEl>
                                          <p:spTgt spid="1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07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16" dur="indefinite"/>
                                        <p:tgtEl>
                                          <p:spTgt spid="11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26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2514600" cy="533400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CN" sz="2400" b="1" dirty="0">
                <a:solidFill>
                  <a:srgbClr val="CC7D7B"/>
                </a:solidFill>
              </a:rPr>
              <a:t>1. </a:t>
            </a:r>
            <a:r>
              <a:rPr lang="zh-CN" altLang="en-US" sz="2400" b="1" dirty="0">
                <a:solidFill>
                  <a:srgbClr val="CC7D7B"/>
                </a:solidFill>
              </a:rPr>
              <a:t>电磁关系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9607" y="396687"/>
            <a:ext cx="2428081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（带负载运行情况）</a:t>
            </a:r>
          </a:p>
        </p:txBody>
      </p:sp>
      <p:sp>
        <p:nvSpPr>
          <p:cNvPr id="202" name="Rectangle 2"/>
          <p:cNvSpPr txBox="1">
            <a:spLocks noChangeArrowheads="1"/>
          </p:cNvSpPr>
          <p:nvPr/>
        </p:nvSpPr>
        <p:spPr bwMode="auto">
          <a:xfrm>
            <a:off x="457200" y="761999"/>
            <a:ext cx="6096000" cy="533400"/>
          </a:xfrm>
          <a:prstGeom prst="rect">
            <a:avLst/>
          </a:prstGeom>
          <a:noFill/>
          <a:ln/>
          <a:extLst/>
        </p:spPr>
        <p:txBody>
          <a:bodyPr vert="horz" lIns="92075" tIns="46038" rIns="92075" bIns="46038" rtlCol="0" anchor="ctr">
            <a:normAutofit/>
          </a:bodyPr>
          <a:lstStyle>
            <a:lvl1pPr marL="0" indent="0" algn="ctr" defTabSz="844083" rtl="0" eaLnBrk="1" latinLnBrk="0" hangingPunct="1">
              <a:lnSpc>
                <a:spcPct val="90000"/>
              </a:lnSpc>
              <a:spcBef>
                <a:spcPts val="923"/>
              </a:spcBef>
              <a:buFont typeface="Arial" panose="020B0604020202020204" pitchFamily="34" charset="0"/>
              <a:buNone/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204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4083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6124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8165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0207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248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4289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633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</a:pPr>
            <a:r>
              <a:rPr kumimoji="0" lang="en-US" altLang="zh-CN" sz="2400" b="1" dirty="0">
                <a:solidFill>
                  <a:srgbClr val="CC7D7B"/>
                </a:solidFill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2400" b="1" dirty="0">
                <a:solidFill>
                  <a:srgbClr val="CC7D7B"/>
                </a:solidFill>
                <a:latin typeface="+mj-lt"/>
                <a:ea typeface="+mj-ea"/>
                <a:cs typeface="+mj-cs"/>
              </a:rPr>
              <a:t>电压变换</a:t>
            </a:r>
            <a:r>
              <a:rPr kumimoji="0" lang="zh-CN" altLang="en-US" sz="2000" dirty="0">
                <a:solidFill>
                  <a:schemeClr val="bg2">
                    <a:lumMod val="50000"/>
                  </a:schemeClr>
                </a:solidFill>
                <a:latin typeface="+mn-ea"/>
                <a:cs typeface="+mj-cs"/>
              </a:rPr>
              <a:t>（设加正弦交流电压）</a:t>
            </a:r>
            <a:endParaRPr kumimoji="0" lang="zh-CN" altLang="en-US" sz="2400" dirty="0">
              <a:solidFill>
                <a:schemeClr val="bg2">
                  <a:lumMod val="50000"/>
                </a:schemeClr>
              </a:solidFill>
              <a:latin typeface="+mn-ea"/>
              <a:cs typeface="+mj-cs"/>
            </a:endParaRPr>
          </a:p>
        </p:txBody>
      </p:sp>
      <p:sp>
        <p:nvSpPr>
          <p:cNvPr id="203" name="Text Box 59"/>
          <p:cNvSpPr txBox="1">
            <a:spLocks noChangeArrowheads="1"/>
          </p:cNvSpPr>
          <p:nvPr/>
        </p:nvSpPr>
        <p:spPr bwMode="auto">
          <a:xfrm>
            <a:off x="755576" y="1541559"/>
            <a:ext cx="3731737" cy="1938992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R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1 </a:t>
            </a:r>
            <a:r>
              <a:rPr lang="zh-CN" altLang="en-US" sz="2400" dirty="0"/>
              <a:t>为一次绕组的电阻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L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σ1</a:t>
            </a:r>
            <a:r>
              <a:rPr lang="zh-CN" altLang="en-US" sz="2400" dirty="0"/>
              <a:t>为一次绕组的漏磁电感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e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1  </a:t>
            </a:r>
            <a:r>
              <a:rPr lang="zh-CN" altLang="en-US" sz="2400" dirty="0"/>
              <a:t>为主磁通在一次绕组的感生电动势。</a:t>
            </a:r>
          </a:p>
        </p:txBody>
      </p:sp>
      <p:sp>
        <p:nvSpPr>
          <p:cNvPr id="208" name="Text Box 59"/>
          <p:cNvSpPr txBox="1">
            <a:spLocks noChangeArrowheads="1"/>
          </p:cNvSpPr>
          <p:nvPr/>
        </p:nvSpPr>
        <p:spPr bwMode="auto">
          <a:xfrm>
            <a:off x="4869831" y="1522389"/>
            <a:ext cx="3819043" cy="1938992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R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 </a:t>
            </a:r>
            <a:r>
              <a:rPr lang="zh-CN" altLang="en-US" sz="2400" dirty="0"/>
              <a:t>为二次绕组的电阻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L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σ2</a:t>
            </a:r>
            <a:r>
              <a:rPr lang="zh-CN" altLang="en-US" sz="2400" dirty="0"/>
              <a:t>为二次绕组的漏磁电感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e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  </a:t>
            </a:r>
            <a:r>
              <a:rPr lang="zh-CN" altLang="en-US" sz="2400" dirty="0"/>
              <a:t>为主磁通在二次绕组的感生电动势</a:t>
            </a:r>
          </a:p>
        </p:txBody>
      </p:sp>
      <p:grpSp>
        <p:nvGrpSpPr>
          <p:cNvPr id="209" name="组合 208"/>
          <p:cNvGrpSpPr/>
          <p:nvPr/>
        </p:nvGrpSpPr>
        <p:grpSpPr>
          <a:xfrm>
            <a:off x="688499" y="3916200"/>
            <a:ext cx="7696201" cy="2698750"/>
            <a:chOff x="688499" y="3916200"/>
            <a:chExt cx="7696201" cy="2698750"/>
          </a:xfrm>
        </p:grpSpPr>
        <p:pic>
          <p:nvPicPr>
            <p:cNvPr id="210" name="Picture 4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99" y="3916200"/>
              <a:ext cx="7696200" cy="26987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" name="Line 41"/>
            <p:cNvSpPr>
              <a:spLocks noChangeShapeType="1"/>
            </p:cNvSpPr>
            <p:nvPr/>
          </p:nvSpPr>
          <p:spPr bwMode="auto">
            <a:xfrm>
              <a:off x="1069499" y="5135400"/>
              <a:ext cx="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Line 43"/>
            <p:cNvSpPr>
              <a:spLocks noChangeShapeType="1"/>
            </p:cNvSpPr>
            <p:nvPr/>
          </p:nvSpPr>
          <p:spPr bwMode="auto">
            <a:xfrm>
              <a:off x="1069499" y="4678200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3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25577"/>
                </p:ext>
              </p:extLst>
            </p:nvPr>
          </p:nvGraphicFramePr>
          <p:xfrm>
            <a:off x="1085374" y="5317963"/>
            <a:ext cx="533400" cy="696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07" name="Equation" r:id="rId4" imgW="164880" imgH="215640" progId="Equation.3">
                    <p:embed/>
                  </p:oleObj>
                </mc:Choice>
                <mc:Fallback>
                  <p:oleObj name="Equation" r:id="rId4" imgW="164880" imgH="215640" progId="Equation.3">
                    <p:embed/>
                    <p:pic>
                      <p:nvPicPr>
                        <p:cNvPr id="9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374" y="5317963"/>
                          <a:ext cx="533400" cy="696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724867"/>
                </p:ext>
              </p:extLst>
            </p:nvPr>
          </p:nvGraphicFramePr>
          <p:xfrm>
            <a:off x="1083787" y="3916200"/>
            <a:ext cx="454025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08" name="Equation" r:id="rId6" imgW="139680" imgH="215640" progId="Equation.3">
                    <p:embed/>
                  </p:oleObj>
                </mc:Choice>
                <mc:Fallback>
                  <p:oleObj name="Equation" r:id="rId6" imgW="139680" imgH="215640" progId="Equation.3">
                    <p:embed/>
                    <p:pic>
                      <p:nvPicPr>
                        <p:cNvPr id="11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3787" y="3916200"/>
                          <a:ext cx="454025" cy="695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4843485"/>
                </p:ext>
              </p:extLst>
            </p:nvPr>
          </p:nvGraphicFramePr>
          <p:xfrm>
            <a:off x="1921987" y="4081300"/>
            <a:ext cx="658813" cy="54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09" name="Equation" r:id="rId8" imgW="203040" imgH="215640" progId="Equation.3">
                    <p:embed/>
                  </p:oleObj>
                </mc:Choice>
                <mc:Fallback>
                  <p:oleObj name="Equation" r:id="rId8" imgW="203040" imgH="215640" progId="Equation.3">
                    <p:embed/>
                    <p:pic>
                      <p:nvPicPr>
                        <p:cNvPr id="12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987" y="4081300"/>
                          <a:ext cx="658813" cy="544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5927980"/>
                </p:ext>
              </p:extLst>
            </p:nvPr>
          </p:nvGraphicFramePr>
          <p:xfrm>
            <a:off x="3085624" y="4068600"/>
            <a:ext cx="741363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10" name="Equation" r:id="rId10" imgW="228600" imgH="228600" progId="Equation.3">
                    <p:embed/>
                  </p:oleObj>
                </mc:Choice>
                <mc:Fallback>
                  <p:oleObj name="Equation" r:id="rId10" imgW="228600" imgH="228600" progId="Equation.3">
                    <p:embed/>
                    <p:pic>
                      <p:nvPicPr>
                        <p:cNvPr id="13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624" y="4068600"/>
                          <a:ext cx="741363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730427"/>
                </p:ext>
              </p:extLst>
            </p:nvPr>
          </p:nvGraphicFramePr>
          <p:xfrm>
            <a:off x="5276374" y="4157500"/>
            <a:ext cx="65722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11" name="Equation" r:id="rId12" imgW="203040" imgH="215640" progId="Equation.3">
                    <p:embed/>
                  </p:oleObj>
                </mc:Choice>
                <mc:Fallback>
                  <p:oleObj name="Equation" r:id="rId12" imgW="203040" imgH="215640" progId="Equation.3">
                    <p:embed/>
                    <p:pic>
                      <p:nvPicPr>
                        <p:cNvPr id="14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6374" y="4157500"/>
                          <a:ext cx="657225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0831861"/>
                </p:ext>
              </p:extLst>
            </p:nvPr>
          </p:nvGraphicFramePr>
          <p:xfrm>
            <a:off x="6520974" y="4144800"/>
            <a:ext cx="782638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12" name="Equation" r:id="rId14" imgW="241200" imgH="228600" progId="Equation.3">
                    <p:embed/>
                  </p:oleObj>
                </mc:Choice>
                <mc:Fallback>
                  <p:oleObj name="Equation" r:id="rId14" imgW="241200" imgH="228600" progId="Equation.3">
                    <p:embed/>
                    <p:pic>
                      <p:nvPicPr>
                        <p:cNvPr id="15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0974" y="4144800"/>
                          <a:ext cx="782638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" name="Line 53"/>
            <p:cNvSpPr>
              <a:spLocks noChangeShapeType="1"/>
            </p:cNvSpPr>
            <p:nvPr/>
          </p:nvSpPr>
          <p:spPr bwMode="auto">
            <a:xfrm>
              <a:off x="7394099" y="46020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0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977380"/>
                </p:ext>
              </p:extLst>
            </p:nvPr>
          </p:nvGraphicFramePr>
          <p:xfrm>
            <a:off x="7840187" y="4160675"/>
            <a:ext cx="454025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13" name="Equation" r:id="rId16" imgW="139680" imgH="215640" progId="Equation.3">
                    <p:embed/>
                  </p:oleObj>
                </mc:Choice>
                <mc:Fallback>
                  <p:oleObj name="Equation" r:id="rId16" imgW="139680" imgH="215640" progId="Equation.3">
                    <p:embed/>
                    <p:pic>
                      <p:nvPicPr>
                        <p:cNvPr id="19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0187" y="4160675"/>
                          <a:ext cx="454025" cy="695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1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2639514"/>
                </p:ext>
              </p:extLst>
            </p:nvPr>
          </p:nvGraphicFramePr>
          <p:xfrm>
            <a:off x="6854349" y="5241763"/>
            <a:ext cx="576263" cy="696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14" name="Equation" r:id="rId18" imgW="177480" imgH="215640" progId="Equation.3">
                    <p:embed/>
                  </p:oleObj>
                </mc:Choice>
                <mc:Fallback>
                  <p:oleObj name="Equation" r:id="rId18" imgW="177480" imgH="215640" progId="Equation.3">
                    <p:embed/>
                    <p:pic>
                      <p:nvPicPr>
                        <p:cNvPr id="2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4349" y="5241763"/>
                          <a:ext cx="576263" cy="696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2" name="Line 56"/>
            <p:cNvSpPr>
              <a:spLocks noChangeShapeType="1"/>
            </p:cNvSpPr>
            <p:nvPr/>
          </p:nvSpPr>
          <p:spPr bwMode="auto">
            <a:xfrm>
              <a:off x="7546499" y="5135400"/>
              <a:ext cx="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3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3561080"/>
                </p:ext>
              </p:extLst>
            </p:nvPr>
          </p:nvGraphicFramePr>
          <p:xfrm>
            <a:off x="7913212" y="5308438"/>
            <a:ext cx="471488" cy="54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15" name="Equation" r:id="rId20" imgW="215640" imgH="215640" progId="Equation.3">
                    <p:embed/>
                  </p:oleObj>
                </mc:Choice>
                <mc:Fallback>
                  <p:oleObj name="Equation" r:id="rId20" imgW="215640" imgH="215640" progId="Equation.3">
                    <p:embed/>
                    <p:pic>
                      <p:nvPicPr>
                        <p:cNvPr id="22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3212" y="5308438"/>
                          <a:ext cx="471488" cy="544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4" name="文本框 223"/>
            <p:cNvSpPr txBox="1"/>
            <p:nvPr/>
          </p:nvSpPr>
          <p:spPr>
            <a:xfrm>
              <a:off x="3992919" y="4856000"/>
              <a:ext cx="5036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  <a:p>
              <a:r>
                <a:rPr lang="en-US" altLang="zh-CN" sz="3200" i="1" dirty="0">
                  <a:solidFill>
                    <a:schemeClr val="accent6">
                      <a:lumMod val="75000"/>
                    </a:schemeClr>
                  </a:solidFill>
                </a:rPr>
                <a:t>e</a:t>
              </a:r>
              <a:r>
                <a:rPr lang="en-US" altLang="zh-CN" sz="3200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  <a:p>
              <a:r>
                <a:rPr lang="en-US" altLang="zh-CN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  <a:endParaRPr lang="zh-CN" alt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5074225" y="4892641"/>
              <a:ext cx="5036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7030A0"/>
                  </a:solidFill>
                </a:rPr>
                <a:t>+</a:t>
              </a:r>
            </a:p>
            <a:p>
              <a:r>
                <a:rPr lang="en-US" altLang="zh-CN" sz="3200" i="1" dirty="0">
                  <a:solidFill>
                    <a:srgbClr val="7030A0"/>
                  </a:solidFill>
                </a:rPr>
                <a:t>e</a:t>
              </a:r>
              <a:r>
                <a:rPr lang="en-US" altLang="zh-CN" sz="3200" baseline="-25000" dirty="0">
                  <a:solidFill>
                    <a:srgbClr val="7030A0"/>
                  </a:solidFill>
                </a:rPr>
                <a:t>2</a:t>
              </a:r>
            </a:p>
            <a:p>
              <a:r>
                <a:rPr lang="en-US" altLang="zh-CN" sz="3200" dirty="0">
                  <a:solidFill>
                    <a:srgbClr val="7030A0"/>
                  </a:solidFill>
                </a:rPr>
                <a:t>-</a:t>
              </a:r>
              <a:endParaRPr lang="zh-CN" altLang="en-US" sz="32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3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build="p" autoUpdateAnimBg="0" advAuto="0"/>
      <p:bldP spid="203" grpId="0" animBg="1" autoUpdateAnimBg="0"/>
      <p:bldP spid="20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2514600" cy="533400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CN" sz="2400" b="1" dirty="0">
                <a:solidFill>
                  <a:srgbClr val="CC7D7B"/>
                </a:solidFill>
              </a:rPr>
              <a:t>1. </a:t>
            </a:r>
            <a:r>
              <a:rPr lang="zh-CN" altLang="en-US" sz="2400" b="1" dirty="0">
                <a:solidFill>
                  <a:srgbClr val="CC7D7B"/>
                </a:solidFill>
              </a:rPr>
              <a:t>电磁关系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9607" y="396687"/>
            <a:ext cx="2428081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（带负载运行情况）</a:t>
            </a:r>
          </a:p>
        </p:txBody>
      </p:sp>
      <p:sp>
        <p:nvSpPr>
          <p:cNvPr id="202" name="Rectangle 2"/>
          <p:cNvSpPr txBox="1">
            <a:spLocks noChangeArrowheads="1"/>
          </p:cNvSpPr>
          <p:nvPr/>
        </p:nvSpPr>
        <p:spPr bwMode="auto">
          <a:xfrm>
            <a:off x="457200" y="761999"/>
            <a:ext cx="6096000" cy="533400"/>
          </a:xfrm>
          <a:prstGeom prst="rect">
            <a:avLst/>
          </a:prstGeom>
          <a:noFill/>
          <a:ln/>
          <a:extLst/>
        </p:spPr>
        <p:txBody>
          <a:bodyPr vert="horz" lIns="92075" tIns="46038" rIns="92075" bIns="46038" rtlCol="0" anchor="ctr">
            <a:normAutofit/>
          </a:bodyPr>
          <a:lstStyle>
            <a:lvl1pPr marL="0" indent="0" algn="ctr" defTabSz="844083" rtl="0" eaLnBrk="1" latinLnBrk="0" hangingPunct="1">
              <a:lnSpc>
                <a:spcPct val="90000"/>
              </a:lnSpc>
              <a:spcBef>
                <a:spcPts val="923"/>
              </a:spcBef>
              <a:buFont typeface="Arial" panose="020B0604020202020204" pitchFamily="34" charset="0"/>
              <a:buNone/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204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4083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6124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8165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0207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248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4289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633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</a:pPr>
            <a:r>
              <a:rPr kumimoji="0" lang="en-US" altLang="zh-CN" sz="2400" b="1" dirty="0">
                <a:solidFill>
                  <a:srgbClr val="CC7D7B"/>
                </a:solidFill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2400" b="1" dirty="0">
                <a:solidFill>
                  <a:srgbClr val="CC7D7B"/>
                </a:solidFill>
                <a:latin typeface="+mj-lt"/>
                <a:ea typeface="+mj-ea"/>
                <a:cs typeface="+mj-cs"/>
              </a:rPr>
              <a:t>电压变换</a:t>
            </a:r>
            <a:r>
              <a:rPr kumimoji="0" lang="zh-CN" altLang="en-US" sz="2000" dirty="0">
                <a:solidFill>
                  <a:schemeClr val="bg2">
                    <a:lumMod val="50000"/>
                  </a:schemeClr>
                </a:solidFill>
                <a:latin typeface="+mn-ea"/>
                <a:cs typeface="+mj-cs"/>
              </a:rPr>
              <a:t>（设加正弦交流电压）</a:t>
            </a:r>
            <a:endParaRPr kumimoji="0" lang="zh-CN" altLang="en-US" sz="2400" dirty="0">
              <a:solidFill>
                <a:schemeClr val="bg2">
                  <a:lumMod val="50000"/>
                </a:schemeClr>
              </a:solidFill>
              <a:latin typeface="+mn-ea"/>
              <a:cs typeface="+mj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036465"/>
              </p:ext>
            </p:extLst>
          </p:nvPr>
        </p:nvGraphicFramePr>
        <p:xfrm>
          <a:off x="477257" y="1450976"/>
          <a:ext cx="37766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83" name="Equation" r:id="rId3" imgW="1562040" imgH="241200" progId="Equation.DSMT4">
                  <p:embed/>
                </p:oleObj>
              </mc:Choice>
              <mc:Fallback>
                <p:oleObj name="Equation" r:id="rId3" imgW="1562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257" y="1450976"/>
                        <a:ext cx="3776662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688499" y="3916200"/>
            <a:ext cx="7696201" cy="2698750"/>
            <a:chOff x="688499" y="3916200"/>
            <a:chExt cx="7696201" cy="2698750"/>
          </a:xfrm>
        </p:grpSpPr>
        <p:pic>
          <p:nvPicPr>
            <p:cNvPr id="28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99" y="3916200"/>
              <a:ext cx="7696200" cy="26987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1069499" y="5135400"/>
              <a:ext cx="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>
              <a:off x="1069499" y="4678200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9892506"/>
                </p:ext>
              </p:extLst>
            </p:nvPr>
          </p:nvGraphicFramePr>
          <p:xfrm>
            <a:off x="1085374" y="5317963"/>
            <a:ext cx="533400" cy="696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84" name="Equation" r:id="rId6" imgW="164880" imgH="215640" progId="Equation.3">
                    <p:embed/>
                  </p:oleObj>
                </mc:Choice>
                <mc:Fallback>
                  <p:oleObj name="Equation" r:id="rId6" imgW="164880" imgH="215640" progId="Equation.3">
                    <p:embed/>
                    <p:pic>
                      <p:nvPicPr>
                        <p:cNvPr id="213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374" y="5317963"/>
                          <a:ext cx="533400" cy="696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6298026"/>
                </p:ext>
              </p:extLst>
            </p:nvPr>
          </p:nvGraphicFramePr>
          <p:xfrm>
            <a:off x="1083787" y="3916200"/>
            <a:ext cx="454025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85" name="Equation" r:id="rId8" imgW="139680" imgH="215640" progId="Equation.3">
                    <p:embed/>
                  </p:oleObj>
                </mc:Choice>
                <mc:Fallback>
                  <p:oleObj name="Equation" r:id="rId8" imgW="139680" imgH="215640" progId="Equation.3">
                    <p:embed/>
                    <p:pic>
                      <p:nvPicPr>
                        <p:cNvPr id="214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3787" y="3916200"/>
                          <a:ext cx="454025" cy="695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3812161"/>
                </p:ext>
              </p:extLst>
            </p:nvPr>
          </p:nvGraphicFramePr>
          <p:xfrm>
            <a:off x="1921987" y="4081300"/>
            <a:ext cx="658813" cy="54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86" name="Equation" r:id="rId10" imgW="203040" imgH="215640" progId="Equation.3">
                    <p:embed/>
                  </p:oleObj>
                </mc:Choice>
                <mc:Fallback>
                  <p:oleObj name="Equation" r:id="rId10" imgW="203040" imgH="215640" progId="Equation.3">
                    <p:embed/>
                    <p:pic>
                      <p:nvPicPr>
                        <p:cNvPr id="215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987" y="4081300"/>
                          <a:ext cx="658813" cy="544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5381000"/>
                </p:ext>
              </p:extLst>
            </p:nvPr>
          </p:nvGraphicFramePr>
          <p:xfrm>
            <a:off x="3085624" y="4068600"/>
            <a:ext cx="741363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87" name="Equation" r:id="rId12" imgW="228600" imgH="228600" progId="Equation.3">
                    <p:embed/>
                  </p:oleObj>
                </mc:Choice>
                <mc:Fallback>
                  <p:oleObj name="Equation" r:id="rId12" imgW="228600" imgH="228600" progId="Equation.3">
                    <p:embed/>
                    <p:pic>
                      <p:nvPicPr>
                        <p:cNvPr id="216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624" y="4068600"/>
                          <a:ext cx="741363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5308644"/>
                </p:ext>
              </p:extLst>
            </p:nvPr>
          </p:nvGraphicFramePr>
          <p:xfrm>
            <a:off x="5276374" y="4157500"/>
            <a:ext cx="65722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88" name="Equation" r:id="rId14" imgW="203040" imgH="215640" progId="Equation.3">
                    <p:embed/>
                  </p:oleObj>
                </mc:Choice>
                <mc:Fallback>
                  <p:oleObj name="Equation" r:id="rId14" imgW="203040" imgH="215640" progId="Equation.3">
                    <p:embed/>
                    <p:pic>
                      <p:nvPicPr>
                        <p:cNvPr id="217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6374" y="4157500"/>
                          <a:ext cx="657225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7669993"/>
                </p:ext>
              </p:extLst>
            </p:nvPr>
          </p:nvGraphicFramePr>
          <p:xfrm>
            <a:off x="6520974" y="4144800"/>
            <a:ext cx="782638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89" name="Equation" r:id="rId16" imgW="241200" imgH="228600" progId="Equation.3">
                    <p:embed/>
                  </p:oleObj>
                </mc:Choice>
                <mc:Fallback>
                  <p:oleObj name="Equation" r:id="rId16" imgW="241200" imgH="228600" progId="Equation.3">
                    <p:embed/>
                    <p:pic>
                      <p:nvPicPr>
                        <p:cNvPr id="218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0974" y="4144800"/>
                          <a:ext cx="782638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53"/>
            <p:cNvSpPr>
              <a:spLocks noChangeShapeType="1"/>
            </p:cNvSpPr>
            <p:nvPr/>
          </p:nvSpPr>
          <p:spPr bwMode="auto">
            <a:xfrm>
              <a:off x="7394099" y="46020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1772779"/>
                </p:ext>
              </p:extLst>
            </p:nvPr>
          </p:nvGraphicFramePr>
          <p:xfrm>
            <a:off x="7840187" y="4160675"/>
            <a:ext cx="454025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90" name="Equation" r:id="rId18" imgW="139680" imgH="215640" progId="Equation.3">
                    <p:embed/>
                  </p:oleObj>
                </mc:Choice>
                <mc:Fallback>
                  <p:oleObj name="Equation" r:id="rId18" imgW="139680" imgH="215640" progId="Equation.3">
                    <p:embed/>
                    <p:pic>
                      <p:nvPicPr>
                        <p:cNvPr id="22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0187" y="4160675"/>
                          <a:ext cx="454025" cy="695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2782045"/>
                </p:ext>
              </p:extLst>
            </p:nvPr>
          </p:nvGraphicFramePr>
          <p:xfrm>
            <a:off x="6854349" y="5241763"/>
            <a:ext cx="576263" cy="696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91" name="Equation" r:id="rId20" imgW="177480" imgH="215640" progId="Equation.3">
                    <p:embed/>
                  </p:oleObj>
                </mc:Choice>
                <mc:Fallback>
                  <p:oleObj name="Equation" r:id="rId20" imgW="177480" imgH="215640" progId="Equation.3">
                    <p:embed/>
                    <p:pic>
                      <p:nvPicPr>
                        <p:cNvPr id="221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4349" y="5241763"/>
                          <a:ext cx="576263" cy="696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56"/>
            <p:cNvSpPr>
              <a:spLocks noChangeShapeType="1"/>
            </p:cNvSpPr>
            <p:nvPr/>
          </p:nvSpPr>
          <p:spPr bwMode="auto">
            <a:xfrm>
              <a:off x="7546499" y="5135400"/>
              <a:ext cx="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6396783"/>
                </p:ext>
              </p:extLst>
            </p:nvPr>
          </p:nvGraphicFramePr>
          <p:xfrm>
            <a:off x="7913212" y="5308438"/>
            <a:ext cx="471488" cy="54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92" name="Equation" r:id="rId22" imgW="215640" imgH="215640" progId="Equation.3">
                    <p:embed/>
                  </p:oleObj>
                </mc:Choice>
                <mc:Fallback>
                  <p:oleObj name="Equation" r:id="rId22" imgW="215640" imgH="215640" progId="Equation.3">
                    <p:embed/>
                    <p:pic>
                      <p:nvPicPr>
                        <p:cNvPr id="223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3212" y="5308438"/>
                          <a:ext cx="471488" cy="544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文本框 41"/>
            <p:cNvSpPr txBox="1"/>
            <p:nvPr/>
          </p:nvSpPr>
          <p:spPr>
            <a:xfrm>
              <a:off x="3992919" y="4856000"/>
              <a:ext cx="5036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  <a:p>
              <a:r>
                <a:rPr lang="en-US" altLang="zh-CN" sz="3200" i="1" dirty="0">
                  <a:solidFill>
                    <a:schemeClr val="accent6">
                      <a:lumMod val="75000"/>
                    </a:schemeClr>
                  </a:solidFill>
                </a:rPr>
                <a:t>e</a:t>
              </a:r>
              <a:r>
                <a:rPr lang="en-US" altLang="zh-CN" sz="3200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  <a:p>
              <a:r>
                <a:rPr lang="en-US" altLang="zh-CN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  <a:endParaRPr lang="zh-CN" alt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074225" y="4892641"/>
              <a:ext cx="5036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7030A0"/>
                  </a:solidFill>
                </a:rPr>
                <a:t>+</a:t>
              </a:r>
            </a:p>
            <a:p>
              <a:r>
                <a:rPr lang="en-US" altLang="zh-CN" sz="3200" i="1" dirty="0">
                  <a:solidFill>
                    <a:srgbClr val="7030A0"/>
                  </a:solidFill>
                </a:rPr>
                <a:t>e</a:t>
              </a:r>
              <a:r>
                <a:rPr lang="en-US" altLang="zh-CN" sz="3200" baseline="-25000" dirty="0">
                  <a:solidFill>
                    <a:srgbClr val="7030A0"/>
                  </a:solidFill>
                </a:rPr>
                <a:t>2</a:t>
              </a:r>
            </a:p>
            <a:p>
              <a:r>
                <a:rPr lang="en-US" altLang="zh-CN" sz="3200" dirty="0">
                  <a:solidFill>
                    <a:srgbClr val="7030A0"/>
                  </a:solidFill>
                </a:rPr>
                <a:t>-</a:t>
              </a:r>
              <a:endParaRPr lang="zh-CN" altLang="en-US" sz="3200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89116"/>
              </p:ext>
            </p:extLst>
          </p:nvPr>
        </p:nvGraphicFramePr>
        <p:xfrm>
          <a:off x="4857274" y="1452556"/>
          <a:ext cx="39941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93" name="Equation" r:id="rId24" imgW="1587240" imgH="241200" progId="Equation.DSMT4">
                  <p:embed/>
                </p:oleObj>
              </mc:Choice>
              <mc:Fallback>
                <p:oleObj name="Equation" r:id="rId24" imgW="1587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57274" y="1452556"/>
                        <a:ext cx="3994150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对话气泡: 圆角矩形 3"/>
          <p:cNvSpPr/>
          <p:nvPr/>
        </p:nvSpPr>
        <p:spPr>
          <a:xfrm>
            <a:off x="2692562" y="2362347"/>
            <a:ext cx="1300357" cy="645029"/>
          </a:xfrm>
          <a:prstGeom prst="wedgeRoundRectCallout">
            <a:avLst>
              <a:gd name="adj1" fmla="val -31844"/>
              <a:gd name="adj2" fmla="val -839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很小，可以忽略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527812" y="2035176"/>
            <a:ext cx="1433988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对话气泡: 圆角矩形 48"/>
          <p:cNvSpPr/>
          <p:nvPr/>
        </p:nvSpPr>
        <p:spPr>
          <a:xfrm>
            <a:off x="6759858" y="2357870"/>
            <a:ext cx="1300357" cy="645029"/>
          </a:xfrm>
          <a:prstGeom prst="wedgeRoundRectCallout">
            <a:avLst>
              <a:gd name="adj1" fmla="val 30271"/>
              <a:gd name="adj2" fmla="val -83986"/>
              <a:gd name="adj3" fmla="val 16667"/>
            </a:avLst>
          </a:prstGeom>
          <a:ln>
            <a:solidFill>
              <a:srgbClr val="7F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空载时，</a:t>
            </a:r>
            <a:r>
              <a:rPr lang="en-US" altLang="zh-CN" sz="2000" i="1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altLang="zh-CN" sz="2000" baseline="-25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=0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669177" y="2040389"/>
            <a:ext cx="414374" cy="0"/>
          </a:xfrm>
          <a:prstGeom prst="line">
            <a:avLst/>
          </a:prstGeom>
          <a:ln w="57150">
            <a:solidFill>
              <a:srgbClr val="7F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-164338" y="2151718"/>
            <a:ext cx="4267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dirty="0">
                <a:latin typeface="+mn-lt"/>
              </a:rPr>
              <a:t>∴</a:t>
            </a:r>
            <a:r>
              <a:rPr lang="en-US" altLang="zh-CN" i="1" dirty="0"/>
              <a:t>U</a:t>
            </a:r>
            <a:r>
              <a:rPr lang="en-US" altLang="zh-CN" baseline="-25000" dirty="0"/>
              <a:t>1</a:t>
            </a:r>
            <a:r>
              <a:rPr lang="zh-CN" altLang="en-US" dirty="0"/>
              <a:t>≈</a:t>
            </a:r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4.44 </a:t>
            </a:r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</a:rPr>
              <a:t>fN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l-GR" altLang="zh-CN" i="1" dirty="0">
                <a:solidFill>
                  <a:schemeClr val="accent6">
                    <a:lumMod val="75000"/>
                  </a:schemeClr>
                </a:solidFill>
              </a:rPr>
              <a:t>Φ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endParaRPr lang="zh-CN" altLang="en-US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591029" y="2151718"/>
            <a:ext cx="4738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dirty="0">
                <a:latin typeface="+mn-lt"/>
              </a:rPr>
              <a:t>∴</a:t>
            </a:r>
            <a:r>
              <a:rPr lang="en-US" altLang="zh-CN" i="1" dirty="0"/>
              <a:t>U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en-US" altLang="zh-CN" i="1" dirty="0"/>
              <a:t> U</a:t>
            </a:r>
            <a:r>
              <a:rPr lang="en-US" altLang="zh-CN" baseline="-25000" dirty="0"/>
              <a:t>2 0</a:t>
            </a:r>
            <a:r>
              <a:rPr lang="en-US" altLang="zh-CN" dirty="0"/>
              <a:t>=</a:t>
            </a:r>
            <a:r>
              <a:rPr lang="en-US" altLang="zh-CN" i="1" dirty="0">
                <a:solidFill>
                  <a:srgbClr val="840DFE"/>
                </a:solidFill>
              </a:rPr>
              <a:t>E</a:t>
            </a:r>
            <a:r>
              <a:rPr lang="en-US" altLang="zh-CN" baseline="-25000" dirty="0">
                <a:solidFill>
                  <a:srgbClr val="840DFE"/>
                </a:solidFill>
              </a:rPr>
              <a:t>2</a:t>
            </a:r>
            <a:r>
              <a:rPr lang="en-US" altLang="zh-CN" dirty="0">
                <a:solidFill>
                  <a:srgbClr val="840DFE"/>
                </a:solidFill>
              </a:rPr>
              <a:t>=4.44 </a:t>
            </a:r>
            <a:r>
              <a:rPr lang="en-US" altLang="zh-CN" i="1" dirty="0">
                <a:solidFill>
                  <a:srgbClr val="840DFE"/>
                </a:solidFill>
              </a:rPr>
              <a:t>fN</a:t>
            </a:r>
            <a:r>
              <a:rPr lang="en-US" altLang="zh-CN" baseline="-25000" dirty="0">
                <a:solidFill>
                  <a:srgbClr val="840DFE"/>
                </a:solidFill>
              </a:rPr>
              <a:t>2</a:t>
            </a:r>
            <a:r>
              <a:rPr lang="el-GR" altLang="zh-CN" i="1" dirty="0">
                <a:solidFill>
                  <a:srgbClr val="840DFE"/>
                </a:solidFill>
              </a:rPr>
              <a:t>Φ</a:t>
            </a:r>
            <a:r>
              <a:rPr lang="en-US" altLang="zh-CN" baseline="-25000" dirty="0">
                <a:solidFill>
                  <a:srgbClr val="840DFE"/>
                </a:solidFill>
              </a:rPr>
              <a:t>m</a:t>
            </a:r>
            <a:endParaRPr lang="zh-CN" altLang="en-US" baseline="-25000" dirty="0">
              <a:solidFill>
                <a:srgbClr val="840DFE"/>
              </a:solidFill>
            </a:endParaRPr>
          </a:p>
        </p:txBody>
      </p:sp>
      <p:sp>
        <p:nvSpPr>
          <p:cNvPr id="54" name="对话气泡: 圆角矩形 53"/>
          <p:cNvSpPr/>
          <p:nvPr/>
        </p:nvSpPr>
        <p:spPr>
          <a:xfrm>
            <a:off x="6783194" y="2753647"/>
            <a:ext cx="1300357" cy="645029"/>
          </a:xfrm>
          <a:prstGeom prst="wedgeRoundRectCallout">
            <a:avLst>
              <a:gd name="adj1" fmla="val -71691"/>
              <a:gd name="adj2" fmla="val -60359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二次侧空载电压</a:t>
            </a:r>
          </a:p>
        </p:txBody>
      </p:sp>
      <p:grpSp>
        <p:nvGrpSpPr>
          <p:cNvPr id="56" name="Group 3"/>
          <p:cNvGrpSpPr>
            <a:grpSpLocks/>
          </p:cNvGrpSpPr>
          <p:nvPr/>
        </p:nvGrpSpPr>
        <p:grpSpPr bwMode="auto">
          <a:xfrm>
            <a:off x="5892962" y="3778881"/>
            <a:ext cx="3200400" cy="561975"/>
            <a:chOff x="3408" y="3187"/>
            <a:chExt cx="2016" cy="354"/>
          </a:xfrm>
        </p:grpSpPr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4224" y="3187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accent2"/>
                  </a:solidFill>
                  <a:ea typeface="宋体" panose="02010600030101010101" pitchFamily="2" charset="-122"/>
                </a:rPr>
                <a:t>（匝比）</a:t>
              </a: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3408" y="3216"/>
              <a:ext cx="124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CC0000"/>
                  </a:solidFill>
                </a:rPr>
                <a:t>K</a:t>
              </a:r>
              <a:r>
                <a:rPr lang="zh-CN" altLang="zh-CN" sz="2800">
                  <a:solidFill>
                    <a:srgbClr val="CC0000"/>
                  </a:solidFill>
                </a:rPr>
                <a:t>为</a:t>
              </a:r>
              <a:r>
                <a:rPr lang="zh-CN" altLang="en-US" sz="2800">
                  <a:solidFill>
                    <a:srgbClr val="CC0000"/>
                  </a:solidFill>
                </a:rPr>
                <a:t>变比</a:t>
              </a:r>
            </a:p>
          </p:txBody>
        </p:sp>
      </p:grpSp>
      <p:sp>
        <p:nvSpPr>
          <p:cNvPr id="59" name="Text Box 105"/>
          <p:cNvSpPr txBox="1">
            <a:spLocks noChangeArrowheads="1"/>
          </p:cNvSpPr>
          <p:nvPr/>
        </p:nvSpPr>
        <p:spPr bwMode="auto">
          <a:xfrm>
            <a:off x="1486062" y="3869369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故有</a:t>
            </a:r>
          </a:p>
        </p:txBody>
      </p:sp>
      <p:sp>
        <p:nvSpPr>
          <p:cNvPr id="60" name="Text Box 8" descr="40%"/>
          <p:cNvSpPr txBox="1">
            <a:spLocks noChangeArrowheads="1"/>
          </p:cNvSpPr>
          <p:nvPr/>
        </p:nvSpPr>
        <p:spPr bwMode="auto">
          <a:xfrm>
            <a:off x="2022565" y="5201954"/>
            <a:ext cx="4753426" cy="1055608"/>
          </a:xfrm>
          <a:prstGeom prst="round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结论：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ea typeface="宋体" panose="02010600030101010101" pitchFamily="2" charset="-122"/>
              </a:rPr>
              <a:t>改变匝数比，就能改变输出电压。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90730" y="3721801"/>
                <a:ext cx="2747227" cy="7536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730" y="3721801"/>
                <a:ext cx="2747227" cy="75360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600237" y="4863144"/>
            <a:ext cx="715522" cy="1401562"/>
          </a:xfrm>
          <a:prstGeom prst="rect">
            <a:avLst/>
          </a:prstGeom>
          <a:solidFill>
            <a:srgbClr val="FFF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50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9" grpId="0" animBg="1"/>
      <p:bldP spid="49" grpId="1" animBg="1"/>
      <p:bldP spid="52" grpId="0"/>
      <p:bldP spid="53" grpId="0"/>
      <p:bldP spid="54" grpId="0" animBg="1"/>
      <p:bldP spid="54" grpId="1" animBg="1"/>
      <p:bldP spid="59" grpId="0" autoUpdateAnimBg="0"/>
      <p:bldP spid="60" grpId="0" animBg="1" autoUpdateAnimBg="0"/>
      <p:bldP spid="44" grpId="0" animBg="1"/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2514600" cy="533400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CN" sz="2400" b="1" dirty="0">
                <a:solidFill>
                  <a:srgbClr val="CC7D7B"/>
                </a:solidFill>
              </a:rPr>
              <a:t>1. </a:t>
            </a:r>
            <a:r>
              <a:rPr lang="zh-CN" altLang="en-US" sz="2400" b="1" dirty="0">
                <a:solidFill>
                  <a:srgbClr val="CC7D7B"/>
                </a:solidFill>
              </a:rPr>
              <a:t>电磁关系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9607" y="396687"/>
            <a:ext cx="2428081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（带负载运行情况）</a:t>
            </a:r>
          </a:p>
        </p:txBody>
      </p:sp>
      <p:sp>
        <p:nvSpPr>
          <p:cNvPr id="202" name="Rectangle 2"/>
          <p:cNvSpPr txBox="1">
            <a:spLocks noChangeArrowheads="1"/>
          </p:cNvSpPr>
          <p:nvPr/>
        </p:nvSpPr>
        <p:spPr bwMode="auto">
          <a:xfrm>
            <a:off x="457200" y="761999"/>
            <a:ext cx="6096000" cy="533400"/>
          </a:xfrm>
          <a:prstGeom prst="rect">
            <a:avLst/>
          </a:prstGeom>
          <a:noFill/>
          <a:ln/>
          <a:extLst/>
        </p:spPr>
        <p:txBody>
          <a:bodyPr vert="horz" lIns="92075" tIns="46038" rIns="92075" bIns="46038" rtlCol="0" anchor="ctr">
            <a:normAutofit/>
          </a:bodyPr>
          <a:lstStyle>
            <a:lvl1pPr marL="0" indent="0" algn="ctr" defTabSz="844083" rtl="0" eaLnBrk="1" latinLnBrk="0" hangingPunct="1">
              <a:lnSpc>
                <a:spcPct val="90000"/>
              </a:lnSpc>
              <a:spcBef>
                <a:spcPts val="923"/>
              </a:spcBef>
              <a:buFont typeface="Arial" panose="020B0604020202020204" pitchFamily="34" charset="0"/>
              <a:buNone/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204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4083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6124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8165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0207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248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4289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633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</a:pPr>
            <a:r>
              <a:rPr kumimoji="0" lang="en-US" altLang="zh-CN" sz="2400" b="1" dirty="0">
                <a:solidFill>
                  <a:srgbClr val="CC7D7B"/>
                </a:solidFill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2400" b="1" dirty="0">
                <a:solidFill>
                  <a:srgbClr val="CC7D7B"/>
                </a:solidFill>
                <a:latin typeface="+mj-lt"/>
                <a:ea typeface="+mj-ea"/>
                <a:cs typeface="+mj-cs"/>
              </a:rPr>
              <a:t>电压变换</a:t>
            </a:r>
            <a:r>
              <a:rPr kumimoji="0" lang="zh-CN" altLang="en-US" sz="2000" dirty="0">
                <a:solidFill>
                  <a:schemeClr val="bg2">
                    <a:lumMod val="50000"/>
                  </a:schemeClr>
                </a:solidFill>
                <a:latin typeface="+mn-ea"/>
                <a:cs typeface="+mj-cs"/>
              </a:rPr>
              <a:t>（设加正弦交流电压）</a:t>
            </a:r>
            <a:endParaRPr kumimoji="0" lang="zh-CN" altLang="en-US" sz="2400" dirty="0">
              <a:solidFill>
                <a:schemeClr val="bg2">
                  <a:lumMod val="50000"/>
                </a:schemeClr>
              </a:solidFill>
              <a:latin typeface="+mn-ea"/>
              <a:cs typeface="+mj-cs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467544" y="1118310"/>
            <a:ext cx="3429000" cy="685800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="ctr">
            <a:normAutofit/>
          </a:bodyPr>
          <a:lstStyle>
            <a:lvl1pPr algn="ctr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zh-CN" sz="2400" b="1" dirty="0">
                <a:solidFill>
                  <a:srgbClr val="CC7D7B"/>
                </a:solidFill>
              </a:rPr>
              <a:t>3. </a:t>
            </a:r>
            <a:r>
              <a:rPr kumimoji="0" lang="zh-CN" altLang="en-US" sz="2400" b="1" dirty="0">
                <a:solidFill>
                  <a:srgbClr val="CC7D7B"/>
                </a:solidFill>
              </a:rPr>
              <a:t>电流变换</a:t>
            </a: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2103148" y="1219199"/>
            <a:ext cx="29354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一次、二次侧电流关系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020175" y="714703"/>
                <a:ext cx="2293192" cy="62799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75" y="714703"/>
                <a:ext cx="2293192" cy="627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65338"/>
              </p:ext>
            </p:extLst>
          </p:nvPr>
        </p:nvGraphicFramePr>
        <p:xfrm>
          <a:off x="787990" y="1799895"/>
          <a:ext cx="7416824" cy="29972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3593228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840520319"/>
                    </a:ext>
                  </a:extLst>
                </a:gridCol>
              </a:tblGrid>
              <a:tr h="4055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有载工作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空载工作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89963"/>
                  </a:ext>
                </a:extLst>
              </a:tr>
              <a:tr h="189198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3027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90961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55" y="2348880"/>
            <a:ext cx="3596227" cy="16976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689" y="2368081"/>
            <a:ext cx="2874037" cy="1678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1385643" y="4292051"/>
                <a:ext cx="2185214" cy="3077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643" y="4292051"/>
                <a:ext cx="2185214" cy="307777"/>
              </a:xfrm>
              <a:prstGeom prst="rect">
                <a:avLst/>
              </a:prstGeom>
              <a:blipFill>
                <a:blip r:embed="rId5"/>
                <a:stretch>
                  <a:fillRect l="-27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6069082" y="4292050"/>
                <a:ext cx="1302023" cy="3077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082" y="4292050"/>
                <a:ext cx="1302023" cy="307777"/>
              </a:xfrm>
              <a:prstGeom prst="rect">
                <a:avLst/>
              </a:prstGeom>
              <a:blipFill>
                <a:blip r:embed="rId6"/>
                <a:stretch>
                  <a:fillRect l="-225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3096079" y="4955983"/>
                <a:ext cx="2358274" cy="385939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dirty="0"/>
                  <a:t>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有载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空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载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079" y="4955983"/>
                <a:ext cx="2358274" cy="385939"/>
              </a:xfrm>
              <a:prstGeom prst="rect">
                <a:avLst/>
              </a:prstGeom>
              <a:blipFill>
                <a:blip r:embed="rId7"/>
                <a:stretch>
                  <a:fillRect l="-6718" t="-23810" r="-4134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本框 252"/>
              <p:cNvSpPr txBox="1"/>
              <p:nvPr/>
            </p:nvSpPr>
            <p:spPr>
              <a:xfrm>
                <a:off x="3012043" y="5480745"/>
                <a:ext cx="2526345" cy="36000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dirty="0"/>
                  <a:t>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3" name="文本框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043" y="5480745"/>
                <a:ext cx="2526345" cy="360000"/>
              </a:xfrm>
              <a:prstGeom prst="rect">
                <a:avLst/>
              </a:prstGeom>
              <a:blipFill>
                <a:blip r:embed="rId8"/>
                <a:stretch>
                  <a:fillRect l="-6024" t="-25424" b="-305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Text Box 25"/>
          <p:cNvSpPr txBox="1">
            <a:spLocks noChangeArrowheads="1"/>
          </p:cNvSpPr>
          <p:nvPr/>
        </p:nvSpPr>
        <p:spPr bwMode="auto">
          <a:xfrm>
            <a:off x="5538388" y="5480745"/>
            <a:ext cx="2108580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6600"/>
                </a:solidFill>
                <a:latin typeface="+mj-ea"/>
                <a:ea typeface="+mj-ea"/>
              </a:rPr>
              <a:t>（</a:t>
            </a:r>
            <a:r>
              <a:rPr lang="zh-CN" altLang="zh-CN" sz="1800" dirty="0">
                <a:solidFill>
                  <a:srgbClr val="FF6600"/>
                </a:solidFill>
                <a:latin typeface="+mj-ea"/>
                <a:ea typeface="+mj-ea"/>
              </a:rPr>
              <a:t>磁势平衡式</a:t>
            </a:r>
            <a:r>
              <a:rPr lang="zh-CN" altLang="en-US" sz="1800" dirty="0">
                <a:solidFill>
                  <a:srgbClr val="FF6600"/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255" name="AutoShape 27"/>
          <p:cNvSpPr>
            <a:spLocks noChangeArrowheads="1"/>
          </p:cNvSpPr>
          <p:nvPr/>
        </p:nvSpPr>
        <p:spPr bwMode="auto">
          <a:xfrm>
            <a:off x="5996193" y="4841763"/>
            <a:ext cx="1447800" cy="401775"/>
          </a:xfrm>
          <a:prstGeom prst="wedgeRoundRectCallout">
            <a:avLst>
              <a:gd name="adj1" fmla="val -27609"/>
              <a:gd name="adj2" fmla="val -80089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ea typeface="宋体" panose="02010600030101010101" pitchFamily="2" charset="-122"/>
              </a:rPr>
              <a:t>空载磁势</a:t>
            </a:r>
          </a:p>
        </p:txBody>
      </p:sp>
      <p:sp>
        <p:nvSpPr>
          <p:cNvPr id="256" name="AutoShape 30"/>
          <p:cNvSpPr>
            <a:spLocks noChangeArrowheads="1"/>
          </p:cNvSpPr>
          <p:nvPr/>
        </p:nvSpPr>
        <p:spPr bwMode="auto">
          <a:xfrm>
            <a:off x="1102369" y="4840260"/>
            <a:ext cx="1375881" cy="404783"/>
          </a:xfrm>
          <a:prstGeom prst="wedgeRoundRectCallout">
            <a:avLst>
              <a:gd name="adj1" fmla="val 22803"/>
              <a:gd name="adj2" fmla="val -84978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有载磁势</a:t>
            </a:r>
          </a:p>
        </p:txBody>
      </p:sp>
      <p:sp>
        <p:nvSpPr>
          <p:cNvPr id="257" name="文本框 256"/>
          <p:cNvSpPr txBox="1"/>
          <p:nvPr/>
        </p:nvSpPr>
        <p:spPr>
          <a:xfrm>
            <a:off x="5521078" y="4833679"/>
            <a:ext cx="3473616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U</a:t>
            </a:r>
            <a:r>
              <a:rPr lang="en-US" altLang="zh-CN" baseline="-25000" dirty="0"/>
              <a:t>1</a:t>
            </a:r>
            <a:r>
              <a:rPr lang="zh-CN" altLang="en-US" dirty="0"/>
              <a:t>≈</a:t>
            </a:r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4.44 </a:t>
            </a:r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</a:rPr>
              <a:t>fN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l-GR" altLang="zh-CN" i="1" dirty="0">
                <a:solidFill>
                  <a:schemeClr val="accent6">
                    <a:lumMod val="75000"/>
                  </a:schemeClr>
                </a:solidFill>
              </a:rPr>
              <a:t>Φ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rgbClr val="FF3300"/>
                </a:solidFill>
                <a:ea typeface="宋体" panose="02010600030101010101" pitchFamily="2" charset="-122"/>
              </a:rPr>
              <a:t>主磁通的最大值</a:t>
            </a:r>
            <a:r>
              <a:rPr lang="zh-CN" altLang="en-US" sz="2000" i="1" dirty="0">
                <a:solidFill>
                  <a:srgbClr val="FF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</a:t>
            </a:r>
            <a:r>
              <a:rPr lang="en-US" altLang="zh-CN" sz="2000" baseline="-25000" dirty="0">
                <a:solidFill>
                  <a:srgbClr val="FF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solidFill>
                  <a:srgbClr val="FF3300"/>
                </a:solidFill>
                <a:ea typeface="宋体" panose="02010600030101010101" pitchFamily="2" charset="-122"/>
              </a:rPr>
              <a:t>在变压器空载和有载时近似保持不变。</a:t>
            </a:r>
            <a:endParaRPr lang="zh-CN" altLang="en-US" sz="20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9" name="图示 258"/>
              <p:cNvGraphicFramePr/>
              <p:nvPr>
                <p:extLst>
                  <p:ext uri="{D42A27DB-BD31-4B8C-83A1-F6EECF244321}">
                    <p14:modId xmlns:p14="http://schemas.microsoft.com/office/powerpoint/2010/main" val="1954536992"/>
                  </p:ext>
                </p:extLst>
              </p:nvPr>
            </p:nvGraphicFramePr>
            <p:xfrm>
              <a:off x="457200" y="5877272"/>
              <a:ext cx="8360213" cy="9091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Choice>
        <mc:Fallback xmlns="">
          <p:graphicFrame>
            <p:nvGraphicFramePr>
              <p:cNvPr id="259" name="图示 258"/>
              <p:cNvGraphicFramePr/>
              <p:nvPr>
                <p:extLst>
                  <p:ext uri="{D42A27DB-BD31-4B8C-83A1-F6EECF244321}">
                    <p14:modId xmlns:p14="http://schemas.microsoft.com/office/powerpoint/2010/main" val="1954536992"/>
                  </p:ext>
                </p:extLst>
              </p:nvPr>
            </p:nvGraphicFramePr>
            <p:xfrm>
              <a:off x="457200" y="5877272"/>
              <a:ext cx="8360213" cy="9091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250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graphicEl>
                                              <a:dgm id="{B985BB96-E063-41CF-95EA-EAD0C15E0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9">
                                            <p:graphicEl>
                                              <a:dgm id="{B985BB96-E063-41CF-95EA-EAD0C15E01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graphicEl>
                                              <a:dgm id="{049107BD-4F91-4E5A-A938-65A82C73C8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9">
                                            <p:graphicEl>
                                              <a:dgm id="{049107BD-4F91-4E5A-A938-65A82C73C8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graphicEl>
                                              <a:dgm id="{70C5820B-5889-45E8-A9D9-B0E456C726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9">
                                            <p:graphicEl>
                                              <a:dgm id="{70C5820B-5889-45E8-A9D9-B0E456C726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graphicEl>
                                              <a:dgm id="{6BCC2342-872A-44A8-AF41-50C6D9D44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9">
                                            <p:graphicEl>
                                              <a:dgm id="{6BCC2342-872A-44A8-AF41-50C6D9D443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graphicEl>
                                              <a:dgm id="{1EA0A5CE-02CB-48FF-99D4-7276B590B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9">
                                            <p:graphicEl>
                                              <a:dgm id="{1EA0A5CE-02CB-48FF-99D4-7276B590BA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2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2"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5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 autoUpdateAnimBg="0"/>
      <p:bldP spid="255" grpId="1" animBg="1"/>
      <p:bldP spid="256" grpId="0" animBg="1" autoUpdateAnimBg="0"/>
      <p:bldP spid="256" grpId="1" animBg="1"/>
      <p:bldP spid="257" grpId="0" animBg="1"/>
      <p:bldP spid="257" grpId="1" animBg="1"/>
      <p:bldGraphic spid="259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2514600" cy="533400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CN" sz="2400" b="1" dirty="0">
                <a:solidFill>
                  <a:srgbClr val="CC7D7B"/>
                </a:solidFill>
              </a:rPr>
              <a:t>1. </a:t>
            </a:r>
            <a:r>
              <a:rPr lang="zh-CN" altLang="en-US" sz="2400" b="1" dirty="0">
                <a:solidFill>
                  <a:srgbClr val="CC7D7B"/>
                </a:solidFill>
              </a:rPr>
              <a:t>电磁关系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9607" y="396687"/>
            <a:ext cx="2428081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（带负载运行情况）</a:t>
            </a:r>
          </a:p>
        </p:txBody>
      </p:sp>
      <p:sp>
        <p:nvSpPr>
          <p:cNvPr id="202" name="Rectangle 2"/>
          <p:cNvSpPr txBox="1">
            <a:spLocks noChangeArrowheads="1"/>
          </p:cNvSpPr>
          <p:nvPr/>
        </p:nvSpPr>
        <p:spPr bwMode="auto">
          <a:xfrm>
            <a:off x="457200" y="761999"/>
            <a:ext cx="6096000" cy="533400"/>
          </a:xfrm>
          <a:prstGeom prst="rect">
            <a:avLst/>
          </a:prstGeom>
          <a:noFill/>
          <a:ln/>
          <a:extLst/>
        </p:spPr>
        <p:txBody>
          <a:bodyPr vert="horz" lIns="92075" tIns="46038" rIns="92075" bIns="46038" rtlCol="0" anchor="ctr">
            <a:normAutofit/>
          </a:bodyPr>
          <a:lstStyle>
            <a:lvl1pPr marL="0" indent="0" algn="ctr" defTabSz="844083" rtl="0" eaLnBrk="1" latinLnBrk="0" hangingPunct="1">
              <a:lnSpc>
                <a:spcPct val="90000"/>
              </a:lnSpc>
              <a:spcBef>
                <a:spcPts val="923"/>
              </a:spcBef>
              <a:buFont typeface="Arial" panose="020B0604020202020204" pitchFamily="34" charset="0"/>
              <a:buNone/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204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4083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6124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8165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0207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248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4289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633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</a:pPr>
            <a:r>
              <a:rPr kumimoji="0" lang="en-US" altLang="zh-CN" sz="2400" b="1" dirty="0">
                <a:solidFill>
                  <a:srgbClr val="CC7D7B"/>
                </a:solidFill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2400" b="1" dirty="0">
                <a:solidFill>
                  <a:srgbClr val="CC7D7B"/>
                </a:solidFill>
                <a:latin typeface="+mj-lt"/>
                <a:ea typeface="+mj-ea"/>
                <a:cs typeface="+mj-cs"/>
              </a:rPr>
              <a:t>电压变换</a:t>
            </a:r>
            <a:r>
              <a:rPr kumimoji="0" lang="zh-CN" altLang="en-US" sz="2000" dirty="0">
                <a:solidFill>
                  <a:schemeClr val="bg2">
                    <a:lumMod val="50000"/>
                  </a:schemeClr>
                </a:solidFill>
                <a:latin typeface="+mn-ea"/>
                <a:cs typeface="+mj-cs"/>
              </a:rPr>
              <a:t>（设加正弦交流电压）</a:t>
            </a:r>
            <a:endParaRPr kumimoji="0" lang="zh-CN" altLang="en-US" sz="2400" dirty="0">
              <a:solidFill>
                <a:schemeClr val="bg2">
                  <a:lumMod val="50000"/>
                </a:schemeClr>
              </a:solidFill>
              <a:latin typeface="+mn-ea"/>
              <a:cs typeface="+mj-cs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467544" y="1118310"/>
            <a:ext cx="3429000" cy="685800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="ctr">
            <a:normAutofit/>
          </a:bodyPr>
          <a:lstStyle>
            <a:lvl1pPr algn="ctr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zh-CN" sz="2400" b="1" dirty="0">
                <a:solidFill>
                  <a:srgbClr val="CC7D7B"/>
                </a:solidFill>
              </a:rPr>
              <a:t>3. </a:t>
            </a:r>
            <a:r>
              <a:rPr kumimoji="0" lang="zh-CN" altLang="en-US" sz="2400" b="1" dirty="0">
                <a:solidFill>
                  <a:srgbClr val="CC7D7B"/>
                </a:solidFill>
              </a:rPr>
              <a:t>电流变换</a:t>
            </a: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2103148" y="1219199"/>
            <a:ext cx="29354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一次、二次侧电流关系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020175" y="714703"/>
                <a:ext cx="2293192" cy="62799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75" y="714703"/>
                <a:ext cx="2293192" cy="627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9" name="图示 258"/>
              <p:cNvGraphicFramePr/>
              <p:nvPr>
                <p:extLst>
                  <p:ext uri="{D42A27DB-BD31-4B8C-83A1-F6EECF244321}">
                    <p14:modId xmlns:p14="http://schemas.microsoft.com/office/powerpoint/2010/main" val="701643956"/>
                  </p:ext>
                </p:extLst>
              </p:nvPr>
            </p:nvGraphicFramePr>
            <p:xfrm>
              <a:off x="5382380" y="1616565"/>
              <a:ext cx="3568781" cy="12881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59" name="图示 258"/>
              <p:cNvGraphicFramePr/>
              <p:nvPr>
                <p:extLst>
                  <p:ext uri="{D42A27DB-BD31-4B8C-83A1-F6EECF244321}">
                    <p14:modId xmlns:p14="http://schemas.microsoft.com/office/powerpoint/2010/main" val="701643956"/>
                  </p:ext>
                </p:extLst>
              </p:nvPr>
            </p:nvGraphicFramePr>
            <p:xfrm>
              <a:off x="5382380" y="1616565"/>
              <a:ext cx="3568781" cy="12881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771353" y="1713140"/>
            <a:ext cx="4824587" cy="1055608"/>
          </a:xfrm>
          <a:prstGeom prst="round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ea typeface="宋体" panose="02010600030101010101" pitchFamily="2" charset="-122"/>
              </a:rPr>
              <a:t>结论：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ea typeface="宋体" panose="02010600030101010101" pitchFamily="2" charset="-122"/>
              </a:rPr>
              <a:t>一次、二次侧电流与匝数成反比。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2960378"/>
            <a:ext cx="9144000" cy="2843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3467601" y="3186489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rgbClr val="006600"/>
                </a:solidFill>
                <a:latin typeface="+mn-ea"/>
                <a:ea typeface="+mn-ea"/>
              </a:rPr>
              <a:t>1</a:t>
            </a:r>
            <a:r>
              <a:rPr lang="en-US" altLang="zh-CN" dirty="0">
                <a:solidFill>
                  <a:srgbClr val="006600"/>
                </a:solidFill>
                <a:latin typeface="+mn-ea"/>
                <a:ea typeface="+mn-ea"/>
              </a:rPr>
              <a:t>.</a:t>
            </a:r>
            <a:r>
              <a:rPr lang="zh-CN" altLang="en-US" dirty="0">
                <a:solidFill>
                  <a:srgbClr val="006600"/>
                </a:solidFill>
                <a:latin typeface="+mn-ea"/>
                <a:ea typeface="+mn-ea"/>
              </a:rPr>
              <a:t>提供产生</a:t>
            </a:r>
            <a:r>
              <a:rPr lang="zh-CN" altLang="en-US" i="1" dirty="0">
                <a:solidFill>
                  <a:srgbClr val="006600"/>
                </a:solidFill>
                <a:latin typeface="+mn-ea"/>
                <a:ea typeface="+mn-ea"/>
                <a:sym typeface="Symbol" panose="05050102010706020507" pitchFamily="18" charset="2"/>
              </a:rPr>
              <a:t></a:t>
            </a:r>
            <a:r>
              <a:rPr lang="en-US" altLang="zh-CN" baseline="-25000" dirty="0">
                <a:solidFill>
                  <a:srgbClr val="006600"/>
                </a:solidFill>
                <a:latin typeface="+mn-ea"/>
                <a:ea typeface="+mn-ea"/>
                <a:sym typeface="Symbol" panose="05050102010706020507" pitchFamily="18" charset="2"/>
              </a:rPr>
              <a:t>m</a:t>
            </a:r>
            <a:r>
              <a:rPr lang="zh-CN" altLang="en-US" dirty="0">
                <a:solidFill>
                  <a:srgbClr val="006600"/>
                </a:solidFill>
                <a:latin typeface="+mn-ea"/>
                <a:ea typeface="+mn-ea"/>
                <a:sym typeface="Symbol" panose="05050102010706020507" pitchFamily="18" charset="2"/>
              </a:rPr>
              <a:t>的磁势</a:t>
            </a:r>
            <a:endParaRPr lang="zh-CN" altLang="en-US" dirty="0">
              <a:solidFill>
                <a:srgbClr val="006600"/>
              </a:solidFill>
              <a:latin typeface="+mn-ea"/>
              <a:ea typeface="+mn-ea"/>
            </a:endParaRPr>
          </a:p>
        </p:txBody>
      </p: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3391401" y="3384927"/>
            <a:ext cx="4953000" cy="1268411"/>
            <a:chOff x="2544" y="941"/>
            <a:chExt cx="3120" cy="799"/>
          </a:xfrm>
        </p:grpSpPr>
        <p:sp>
          <p:nvSpPr>
            <p:cNvPr id="29" name="AutoShape 19"/>
            <p:cNvSpPr>
              <a:spLocks/>
            </p:cNvSpPr>
            <p:nvPr/>
          </p:nvSpPr>
          <p:spPr bwMode="auto">
            <a:xfrm>
              <a:off x="2544" y="941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92" y="1139"/>
                  <a:ext cx="3072" cy="6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ts val="0"/>
                    </a:spcBef>
                  </a:pPr>
                  <a:r>
                    <a:rPr lang="zh-CN" altLang="zh-CN" dirty="0">
                      <a:solidFill>
                        <a:srgbClr val="006600"/>
                      </a:solidFill>
                      <a:latin typeface="+mn-ea"/>
                      <a:ea typeface="+mn-ea"/>
                    </a:rPr>
                    <a:t>2</a:t>
                  </a:r>
                  <a:r>
                    <a:rPr lang="en-US" altLang="zh-CN" dirty="0">
                      <a:solidFill>
                        <a:srgbClr val="006600"/>
                      </a:solidFill>
                      <a:latin typeface="+mn-ea"/>
                      <a:ea typeface="+mn-ea"/>
                    </a:rPr>
                    <a:t>.</a:t>
                  </a:r>
                  <a:r>
                    <a:rPr lang="zh-CN" altLang="en-US" dirty="0">
                      <a:solidFill>
                        <a:srgbClr val="006600"/>
                      </a:solidFill>
                      <a:latin typeface="+mn-ea"/>
                      <a:ea typeface="+mn-ea"/>
                    </a:rPr>
                    <a:t>提供用于补偿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006600"/>
                      </a:solidFill>
                      <a:latin typeface="+mn-ea"/>
                      <a:ea typeface="+mn-ea"/>
                    </a:rPr>
                    <a:t>作用</a:t>
                  </a:r>
                  <a:r>
                    <a:rPr lang="zh-CN" altLang="en-US" dirty="0">
                      <a:solidFill>
                        <a:srgbClr val="006600"/>
                      </a:solidFill>
                      <a:latin typeface="+mn-ea"/>
                      <a:ea typeface="+mn-ea"/>
                      <a:sym typeface="Symbol" panose="05050102010706020507" pitchFamily="18" charset="2"/>
                    </a:rPr>
                    <a:t>的磁势</a:t>
                  </a:r>
                  <a:endParaRPr lang="zh-CN" altLang="en-US" dirty="0">
                    <a:solidFill>
                      <a:srgbClr val="0066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2" y="1139"/>
                  <a:ext cx="3072" cy="601"/>
                </a:xfrm>
                <a:prstGeom prst="rect">
                  <a:avLst/>
                </a:prstGeom>
                <a:blipFill>
                  <a:blip r:embed="rId12"/>
                  <a:stretch>
                    <a:fillRect l="-2625" t="-8333" b="-1730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本框 252"/>
              <p:cNvSpPr txBox="1"/>
              <p:nvPr/>
            </p:nvSpPr>
            <p:spPr>
              <a:xfrm>
                <a:off x="834553" y="4676388"/>
                <a:ext cx="2736304" cy="73866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dirty="0"/>
                  <a:t>磁势平衡式：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3" name="文本框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53" y="4676388"/>
                <a:ext cx="2736304" cy="738664"/>
              </a:xfrm>
              <a:prstGeom prst="rect">
                <a:avLst/>
              </a:prstGeom>
              <a:blipFill>
                <a:blip r:embed="rId13"/>
                <a:stretch>
                  <a:fillRect l="-6904" t="-14876" b="-24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220768" y="3335340"/>
                <a:ext cx="1842472" cy="74052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有载时</m:t>
                          </m:r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的</m:t>
                      </m:r>
                      <m:r>
                        <a:rPr lang="zh-CN" alt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作用</m:t>
                      </m:r>
                      <m:r>
                        <a:rPr lang="zh-CN" alt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：</m:t>
                      </m:r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768" y="3335340"/>
                <a:ext cx="1842472" cy="740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782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20" grpId="0" animBg="1"/>
      <p:bldP spid="2" grpId="0" animBg="1"/>
      <p:bldP spid="25" grpId="0" autoUpdateAnimBg="0"/>
      <p:bldP spid="253" grpId="0" animBg="1"/>
      <p:bldP spid="253" grpId="1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2514600" cy="533400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CN" sz="2400" b="1" dirty="0">
                <a:solidFill>
                  <a:srgbClr val="CC7D7B"/>
                </a:solidFill>
              </a:rPr>
              <a:t>1. </a:t>
            </a:r>
            <a:r>
              <a:rPr lang="zh-CN" altLang="en-US" sz="2400" b="1" dirty="0">
                <a:solidFill>
                  <a:srgbClr val="CC7D7B"/>
                </a:solidFill>
              </a:rPr>
              <a:t>电磁关系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9607" y="396687"/>
            <a:ext cx="2428081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（带负载运行情况）</a:t>
            </a:r>
          </a:p>
        </p:txBody>
      </p:sp>
      <p:sp>
        <p:nvSpPr>
          <p:cNvPr id="202" name="Rectangle 2"/>
          <p:cNvSpPr txBox="1">
            <a:spLocks noChangeArrowheads="1"/>
          </p:cNvSpPr>
          <p:nvPr/>
        </p:nvSpPr>
        <p:spPr bwMode="auto">
          <a:xfrm>
            <a:off x="457200" y="838200"/>
            <a:ext cx="6096000" cy="533400"/>
          </a:xfrm>
          <a:prstGeom prst="rect">
            <a:avLst/>
          </a:prstGeom>
          <a:noFill/>
          <a:ln/>
          <a:extLst/>
        </p:spPr>
        <p:txBody>
          <a:bodyPr vert="horz" lIns="92075" tIns="46038" rIns="92075" bIns="46038" rtlCol="0" anchor="ctr">
            <a:normAutofit/>
          </a:bodyPr>
          <a:lstStyle>
            <a:lvl1pPr marL="0" indent="0" algn="ctr" defTabSz="844083" rtl="0" eaLnBrk="1" latinLnBrk="0" hangingPunct="1">
              <a:lnSpc>
                <a:spcPct val="90000"/>
              </a:lnSpc>
              <a:spcBef>
                <a:spcPts val="923"/>
              </a:spcBef>
              <a:buFont typeface="Arial" panose="020B0604020202020204" pitchFamily="34" charset="0"/>
              <a:buNone/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204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4083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6124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8165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0207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248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4289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633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</a:pPr>
            <a:r>
              <a:rPr kumimoji="0" lang="en-US" altLang="zh-CN" sz="2400" b="1" dirty="0">
                <a:solidFill>
                  <a:srgbClr val="CC7D7B"/>
                </a:solidFill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2400" b="1" dirty="0">
                <a:solidFill>
                  <a:srgbClr val="CC7D7B"/>
                </a:solidFill>
                <a:latin typeface="+mj-lt"/>
                <a:ea typeface="+mj-ea"/>
                <a:cs typeface="+mj-cs"/>
              </a:rPr>
              <a:t>电压变换</a:t>
            </a:r>
            <a:r>
              <a:rPr kumimoji="0" lang="zh-CN" altLang="en-US" sz="2000" dirty="0">
                <a:solidFill>
                  <a:schemeClr val="bg2">
                    <a:lumMod val="50000"/>
                  </a:schemeClr>
                </a:solidFill>
                <a:latin typeface="+mn-ea"/>
                <a:cs typeface="+mj-cs"/>
              </a:rPr>
              <a:t>（设加正弦交流电压）</a:t>
            </a:r>
            <a:endParaRPr kumimoji="0" lang="zh-CN" altLang="en-US" sz="2400" dirty="0">
              <a:solidFill>
                <a:schemeClr val="bg2">
                  <a:lumMod val="50000"/>
                </a:schemeClr>
              </a:solidFill>
              <a:latin typeface="+mn-ea"/>
              <a:cs typeface="+mj-cs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457200" y="1782186"/>
            <a:ext cx="3429000" cy="685800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="ctr">
            <a:normAutofit/>
          </a:bodyPr>
          <a:lstStyle>
            <a:lvl1pPr algn="ctr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zh-CN" sz="2400" b="1" dirty="0">
                <a:solidFill>
                  <a:srgbClr val="CC7D7B"/>
                </a:solidFill>
              </a:rPr>
              <a:t>3. </a:t>
            </a:r>
            <a:r>
              <a:rPr kumimoji="0" lang="zh-CN" altLang="en-US" sz="2400" b="1" dirty="0">
                <a:solidFill>
                  <a:srgbClr val="CC7D7B"/>
                </a:solidFill>
              </a:rPr>
              <a:t>电流变换</a:t>
            </a: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2066516" y="1944926"/>
            <a:ext cx="29354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一次、二次侧电流关系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020175" y="714703"/>
                <a:ext cx="2293192" cy="62799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75" y="714703"/>
                <a:ext cx="2293192" cy="627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9" name="图示 258"/>
              <p:cNvGraphicFramePr/>
              <p:nvPr>
                <p:extLst/>
              </p:nvPr>
            </p:nvGraphicFramePr>
            <p:xfrm>
              <a:off x="5382380" y="1616565"/>
              <a:ext cx="3568781" cy="12881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259" name="图示 258"/>
              <p:cNvGraphicFramePr/>
              <p:nvPr>
                <p:extLst/>
              </p:nvPr>
            </p:nvGraphicFramePr>
            <p:xfrm>
              <a:off x="5382380" y="1616565"/>
              <a:ext cx="3568781" cy="12881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57200" y="3041312"/>
            <a:ext cx="4038600" cy="612775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="ctr">
            <a:normAutofit/>
          </a:bodyPr>
          <a:lstStyle>
            <a:lvl1pPr algn="ctr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zh-CN" altLang="zh-CN" sz="2400" b="1">
                <a:solidFill>
                  <a:srgbClr val="CC7D7B"/>
                </a:solidFill>
              </a:rPr>
              <a:t>4. 阻抗变换</a:t>
            </a:r>
            <a:endParaRPr kumimoji="0" lang="zh-CN" altLang="en-US" sz="2400" b="1" dirty="0">
              <a:solidFill>
                <a:srgbClr val="CC7D7B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424" y="3861048"/>
            <a:ext cx="9144000" cy="2843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109567" y="4019253"/>
            <a:ext cx="2193037" cy="1681763"/>
          </a:xfrm>
          <a:prstGeom prst="rect">
            <a:avLst/>
          </a:prstGeom>
          <a:noFill/>
          <a:ln w="38100">
            <a:solidFill>
              <a:srgbClr val="0000CC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231412" y="4019253"/>
            <a:ext cx="3375992" cy="1501930"/>
            <a:chOff x="434" y="384"/>
            <a:chExt cx="2734" cy="1383"/>
          </a:xfrm>
        </p:grpSpPr>
        <p:graphicFrame>
          <p:nvGraphicFramePr>
            <p:cNvPr id="22" name="Object 12"/>
            <p:cNvGraphicFramePr>
              <a:graphicFrameLocks noChangeAspect="1"/>
            </p:cNvGraphicFramePr>
            <p:nvPr/>
          </p:nvGraphicFramePr>
          <p:xfrm>
            <a:off x="434" y="997"/>
            <a:ext cx="297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54" name="公式" r:id="rId13" imgW="190440" imgH="228600" progId="Equation.3">
                    <p:embed/>
                  </p:oleObj>
                </mc:Choice>
                <mc:Fallback>
                  <p:oleObj name="公式" r:id="rId13" imgW="190440" imgH="228600" progId="Equation.3">
                    <p:embed/>
                    <p:pic>
                      <p:nvPicPr>
                        <p:cNvPr id="7066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" y="997"/>
                          <a:ext cx="297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3"/>
            <p:cNvGraphicFramePr>
              <a:graphicFrameLocks noChangeAspect="1"/>
            </p:cNvGraphicFramePr>
            <p:nvPr/>
          </p:nvGraphicFramePr>
          <p:xfrm>
            <a:off x="2608" y="1008"/>
            <a:ext cx="354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55" name="公式" r:id="rId15" imgW="203040" imgH="228600" progId="Equation.3">
                    <p:embed/>
                  </p:oleObj>
                </mc:Choice>
                <mc:Fallback>
                  <p:oleObj name="公式" r:id="rId15" imgW="203040" imgH="228600" progId="Equation.3">
                    <p:embed/>
                    <p:pic>
                      <p:nvPicPr>
                        <p:cNvPr id="7066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008"/>
                          <a:ext cx="354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4"/>
            <p:cNvGraphicFramePr>
              <a:graphicFrameLocks noChangeAspect="1"/>
            </p:cNvGraphicFramePr>
            <p:nvPr/>
          </p:nvGraphicFramePr>
          <p:xfrm>
            <a:off x="768" y="384"/>
            <a:ext cx="23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56" name="公式" r:id="rId17" imgW="139680" imgH="228600" progId="Equation.3">
                    <p:embed/>
                  </p:oleObj>
                </mc:Choice>
                <mc:Fallback>
                  <p:oleObj name="公式" r:id="rId17" imgW="139680" imgH="228600" progId="Equation.3">
                    <p:embed/>
                    <p:pic>
                      <p:nvPicPr>
                        <p:cNvPr id="7067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84"/>
                          <a:ext cx="23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5"/>
            <p:cNvGraphicFramePr>
              <a:graphicFrameLocks noChangeAspect="1"/>
            </p:cNvGraphicFramePr>
            <p:nvPr/>
          </p:nvGraphicFramePr>
          <p:xfrm>
            <a:off x="1824" y="384"/>
            <a:ext cx="281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57" name="公式" r:id="rId19" imgW="164880" imgH="228600" progId="Equation.3">
                    <p:embed/>
                  </p:oleObj>
                </mc:Choice>
                <mc:Fallback>
                  <p:oleObj name="公式" r:id="rId19" imgW="164880" imgH="228600" progId="Equation.3">
                    <p:embed/>
                    <p:pic>
                      <p:nvPicPr>
                        <p:cNvPr id="7067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84"/>
                          <a:ext cx="281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2496" y="768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2413" y="1033"/>
              <a:ext cx="131" cy="3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" name="Object 18"/>
            <p:cNvGraphicFramePr>
              <a:graphicFrameLocks noChangeAspect="1"/>
            </p:cNvGraphicFramePr>
            <p:nvPr/>
          </p:nvGraphicFramePr>
          <p:xfrm>
            <a:off x="2154" y="1104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58" name="公式" r:id="rId21" imgW="152280" imgH="164880" progId="Equation.3">
                    <p:embed/>
                  </p:oleObj>
                </mc:Choice>
                <mc:Fallback>
                  <p:oleObj name="公式" r:id="rId21" imgW="152280" imgH="164880" progId="Equation.3">
                    <p:embed/>
                    <p:pic>
                      <p:nvPicPr>
                        <p:cNvPr id="7067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104"/>
                          <a:ext cx="22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Group 19"/>
            <p:cNvGrpSpPr>
              <a:grpSpLocks/>
            </p:cNvGrpSpPr>
            <p:nvPr/>
          </p:nvGrpSpPr>
          <p:grpSpPr bwMode="auto">
            <a:xfrm>
              <a:off x="1554" y="1037"/>
              <a:ext cx="97" cy="381"/>
              <a:chOff x="4381" y="925"/>
              <a:chExt cx="97" cy="381"/>
            </a:xfrm>
          </p:grpSpPr>
          <p:sp>
            <p:nvSpPr>
              <p:cNvPr id="57" name="Arc 20"/>
              <p:cNvSpPr>
                <a:spLocks/>
              </p:cNvSpPr>
              <p:nvPr/>
            </p:nvSpPr>
            <p:spPr bwMode="auto">
              <a:xfrm rot="120000">
                <a:off x="4381" y="925"/>
                <a:ext cx="97" cy="12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21789"/>
                  <a:gd name="T1" fmla="*/ 43200 h 43200"/>
                  <a:gd name="T2" fmla="*/ 21789 w 21789"/>
                  <a:gd name="T3" fmla="*/ 1 h 43200"/>
                  <a:gd name="T4" fmla="*/ 21600 w 2178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9" h="43200" fill="none" extrusionOk="0">
                    <a:moveTo>
                      <a:pt x="21600" y="43199"/>
                    </a:move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663" y="0"/>
                      <a:pt x="21726" y="0"/>
                      <a:pt x="21789" y="0"/>
                    </a:cubicBezTo>
                  </a:path>
                  <a:path w="21789" h="43200" stroke="0" extrusionOk="0">
                    <a:moveTo>
                      <a:pt x="21600" y="43199"/>
                    </a:move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663" y="0"/>
                      <a:pt x="21726" y="0"/>
                      <a:pt x="21789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Arc 21"/>
              <p:cNvSpPr>
                <a:spLocks/>
              </p:cNvSpPr>
              <p:nvPr/>
            </p:nvSpPr>
            <p:spPr bwMode="auto">
              <a:xfrm rot="120000">
                <a:off x="4387" y="1046"/>
                <a:ext cx="81" cy="13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21789"/>
                  <a:gd name="T1" fmla="*/ 43200 h 43200"/>
                  <a:gd name="T2" fmla="*/ 21789 w 21789"/>
                  <a:gd name="T3" fmla="*/ 1 h 43200"/>
                  <a:gd name="T4" fmla="*/ 21600 w 2178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9" h="43200" fill="none" extrusionOk="0">
                    <a:moveTo>
                      <a:pt x="21600" y="43199"/>
                    </a:move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663" y="0"/>
                      <a:pt x="21726" y="0"/>
                      <a:pt x="21789" y="0"/>
                    </a:cubicBezTo>
                  </a:path>
                  <a:path w="21789" h="43200" stroke="0" extrusionOk="0">
                    <a:moveTo>
                      <a:pt x="21600" y="43199"/>
                    </a:move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663" y="0"/>
                      <a:pt x="21726" y="0"/>
                      <a:pt x="21789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Arc 22"/>
              <p:cNvSpPr>
                <a:spLocks/>
              </p:cNvSpPr>
              <p:nvPr/>
            </p:nvSpPr>
            <p:spPr bwMode="auto">
              <a:xfrm rot="120000">
                <a:off x="4394" y="1176"/>
                <a:ext cx="80" cy="13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21789"/>
                  <a:gd name="T1" fmla="*/ 43200 h 43200"/>
                  <a:gd name="T2" fmla="*/ 21789 w 21789"/>
                  <a:gd name="T3" fmla="*/ 1 h 43200"/>
                  <a:gd name="T4" fmla="*/ 21600 w 2178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9" h="43200" fill="none" extrusionOk="0">
                    <a:moveTo>
                      <a:pt x="21600" y="43199"/>
                    </a:move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663" y="0"/>
                      <a:pt x="21726" y="0"/>
                      <a:pt x="21789" y="0"/>
                    </a:cubicBezTo>
                  </a:path>
                  <a:path w="21789" h="43200" stroke="0" extrusionOk="0">
                    <a:moveTo>
                      <a:pt x="21600" y="43199"/>
                    </a:move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663" y="0"/>
                      <a:pt x="21726" y="0"/>
                      <a:pt x="21789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1824" y="720"/>
              <a:ext cx="4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 flipV="1">
              <a:off x="1632" y="792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 flipH="1">
              <a:off x="1628" y="1665"/>
              <a:ext cx="8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 flipH="1">
              <a:off x="728" y="800"/>
              <a:ext cx="5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 flipH="1">
              <a:off x="747" y="720"/>
              <a:ext cx="4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 flipH="1">
              <a:off x="729" y="1666"/>
              <a:ext cx="5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>
              <a:off x="1284" y="793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1284" y="1515"/>
              <a:ext cx="0" cy="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>
              <a:off x="1638" y="790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" name="Group 32"/>
            <p:cNvGrpSpPr>
              <a:grpSpLocks/>
            </p:cNvGrpSpPr>
            <p:nvPr/>
          </p:nvGrpSpPr>
          <p:grpSpPr bwMode="auto">
            <a:xfrm>
              <a:off x="1277" y="970"/>
              <a:ext cx="99" cy="545"/>
              <a:chOff x="3909" y="798"/>
              <a:chExt cx="123" cy="730"/>
            </a:xfrm>
          </p:grpSpPr>
          <p:sp>
            <p:nvSpPr>
              <p:cNvPr id="53" name="Arc 33"/>
              <p:cNvSpPr>
                <a:spLocks/>
              </p:cNvSpPr>
              <p:nvPr/>
            </p:nvSpPr>
            <p:spPr bwMode="auto">
              <a:xfrm rot="21480000">
                <a:off x="3916" y="798"/>
                <a:ext cx="116" cy="184"/>
              </a:xfrm>
              <a:custGeom>
                <a:avLst/>
                <a:gdLst>
                  <a:gd name="G0" fmla="+- 389 0 0"/>
                  <a:gd name="G1" fmla="+- 21600 0 0"/>
                  <a:gd name="G2" fmla="+- 21600 0 0"/>
                  <a:gd name="T0" fmla="*/ 0 w 21989"/>
                  <a:gd name="T1" fmla="*/ 4 h 43200"/>
                  <a:gd name="T2" fmla="*/ 389 w 21989"/>
                  <a:gd name="T3" fmla="*/ 43200 h 43200"/>
                  <a:gd name="T4" fmla="*/ 389 w 2198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989" h="43200" fill="none" extrusionOk="0">
                    <a:moveTo>
                      <a:pt x="-1" y="3"/>
                    </a:moveTo>
                    <a:cubicBezTo>
                      <a:pt x="129" y="1"/>
                      <a:pt x="259" y="0"/>
                      <a:pt x="389" y="0"/>
                    </a:cubicBezTo>
                    <a:cubicBezTo>
                      <a:pt x="12318" y="0"/>
                      <a:pt x="21989" y="9670"/>
                      <a:pt x="21989" y="21600"/>
                    </a:cubicBezTo>
                    <a:cubicBezTo>
                      <a:pt x="21989" y="33529"/>
                      <a:pt x="12318" y="43199"/>
                      <a:pt x="389" y="43199"/>
                    </a:cubicBezTo>
                  </a:path>
                  <a:path w="21989" h="43200" stroke="0" extrusionOk="0">
                    <a:moveTo>
                      <a:pt x="-1" y="3"/>
                    </a:moveTo>
                    <a:cubicBezTo>
                      <a:pt x="129" y="1"/>
                      <a:pt x="259" y="0"/>
                      <a:pt x="389" y="0"/>
                    </a:cubicBezTo>
                    <a:cubicBezTo>
                      <a:pt x="12318" y="0"/>
                      <a:pt x="21989" y="9670"/>
                      <a:pt x="21989" y="21600"/>
                    </a:cubicBezTo>
                    <a:cubicBezTo>
                      <a:pt x="21989" y="33529"/>
                      <a:pt x="12318" y="43199"/>
                      <a:pt x="389" y="43199"/>
                    </a:cubicBezTo>
                    <a:lnTo>
                      <a:pt x="389" y="2160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Arc 34"/>
              <p:cNvSpPr>
                <a:spLocks/>
              </p:cNvSpPr>
              <p:nvPr/>
            </p:nvSpPr>
            <p:spPr bwMode="auto">
              <a:xfrm rot="21480000">
                <a:off x="3909" y="977"/>
                <a:ext cx="117" cy="181"/>
              </a:xfrm>
              <a:custGeom>
                <a:avLst/>
                <a:gdLst>
                  <a:gd name="G0" fmla="+- 389 0 0"/>
                  <a:gd name="G1" fmla="+- 21600 0 0"/>
                  <a:gd name="G2" fmla="+- 21600 0 0"/>
                  <a:gd name="T0" fmla="*/ 0 w 21989"/>
                  <a:gd name="T1" fmla="*/ 4 h 43200"/>
                  <a:gd name="T2" fmla="*/ 389 w 21989"/>
                  <a:gd name="T3" fmla="*/ 43200 h 43200"/>
                  <a:gd name="T4" fmla="*/ 389 w 2198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989" h="43200" fill="none" extrusionOk="0">
                    <a:moveTo>
                      <a:pt x="-1" y="3"/>
                    </a:moveTo>
                    <a:cubicBezTo>
                      <a:pt x="129" y="1"/>
                      <a:pt x="259" y="0"/>
                      <a:pt x="389" y="0"/>
                    </a:cubicBezTo>
                    <a:cubicBezTo>
                      <a:pt x="12318" y="0"/>
                      <a:pt x="21989" y="9670"/>
                      <a:pt x="21989" y="21600"/>
                    </a:cubicBezTo>
                    <a:cubicBezTo>
                      <a:pt x="21989" y="33529"/>
                      <a:pt x="12318" y="43199"/>
                      <a:pt x="389" y="43199"/>
                    </a:cubicBezTo>
                  </a:path>
                  <a:path w="21989" h="43200" stroke="0" extrusionOk="0">
                    <a:moveTo>
                      <a:pt x="-1" y="3"/>
                    </a:moveTo>
                    <a:cubicBezTo>
                      <a:pt x="129" y="1"/>
                      <a:pt x="259" y="0"/>
                      <a:pt x="389" y="0"/>
                    </a:cubicBezTo>
                    <a:cubicBezTo>
                      <a:pt x="12318" y="0"/>
                      <a:pt x="21989" y="9670"/>
                      <a:pt x="21989" y="21600"/>
                    </a:cubicBezTo>
                    <a:cubicBezTo>
                      <a:pt x="21989" y="33529"/>
                      <a:pt x="12318" y="43199"/>
                      <a:pt x="389" y="43199"/>
                    </a:cubicBezTo>
                    <a:lnTo>
                      <a:pt x="389" y="2160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Arc 35"/>
              <p:cNvSpPr>
                <a:spLocks/>
              </p:cNvSpPr>
              <p:nvPr/>
            </p:nvSpPr>
            <p:spPr bwMode="auto">
              <a:xfrm rot="21480000">
                <a:off x="3909" y="1161"/>
                <a:ext cx="117" cy="183"/>
              </a:xfrm>
              <a:custGeom>
                <a:avLst/>
                <a:gdLst>
                  <a:gd name="G0" fmla="+- 389 0 0"/>
                  <a:gd name="G1" fmla="+- 21600 0 0"/>
                  <a:gd name="G2" fmla="+- 21600 0 0"/>
                  <a:gd name="T0" fmla="*/ 0 w 21989"/>
                  <a:gd name="T1" fmla="*/ 4 h 43200"/>
                  <a:gd name="T2" fmla="*/ 389 w 21989"/>
                  <a:gd name="T3" fmla="*/ 43200 h 43200"/>
                  <a:gd name="T4" fmla="*/ 389 w 2198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989" h="43200" fill="none" extrusionOk="0">
                    <a:moveTo>
                      <a:pt x="-1" y="3"/>
                    </a:moveTo>
                    <a:cubicBezTo>
                      <a:pt x="129" y="1"/>
                      <a:pt x="259" y="0"/>
                      <a:pt x="389" y="0"/>
                    </a:cubicBezTo>
                    <a:cubicBezTo>
                      <a:pt x="12318" y="0"/>
                      <a:pt x="21989" y="9670"/>
                      <a:pt x="21989" y="21600"/>
                    </a:cubicBezTo>
                    <a:cubicBezTo>
                      <a:pt x="21989" y="33529"/>
                      <a:pt x="12318" y="43199"/>
                      <a:pt x="389" y="43199"/>
                    </a:cubicBezTo>
                  </a:path>
                  <a:path w="21989" h="43200" stroke="0" extrusionOk="0">
                    <a:moveTo>
                      <a:pt x="-1" y="3"/>
                    </a:moveTo>
                    <a:cubicBezTo>
                      <a:pt x="129" y="1"/>
                      <a:pt x="259" y="0"/>
                      <a:pt x="389" y="0"/>
                    </a:cubicBezTo>
                    <a:cubicBezTo>
                      <a:pt x="12318" y="0"/>
                      <a:pt x="21989" y="9670"/>
                      <a:pt x="21989" y="21600"/>
                    </a:cubicBezTo>
                    <a:cubicBezTo>
                      <a:pt x="21989" y="33529"/>
                      <a:pt x="12318" y="43199"/>
                      <a:pt x="389" y="43199"/>
                    </a:cubicBezTo>
                    <a:lnTo>
                      <a:pt x="389" y="2160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Arc 36"/>
              <p:cNvSpPr>
                <a:spLocks/>
              </p:cNvSpPr>
              <p:nvPr/>
            </p:nvSpPr>
            <p:spPr bwMode="auto">
              <a:xfrm rot="21480000">
                <a:off x="3909" y="1344"/>
                <a:ext cx="117" cy="184"/>
              </a:xfrm>
              <a:custGeom>
                <a:avLst/>
                <a:gdLst>
                  <a:gd name="G0" fmla="+- 389 0 0"/>
                  <a:gd name="G1" fmla="+- 21600 0 0"/>
                  <a:gd name="G2" fmla="+- 21600 0 0"/>
                  <a:gd name="T0" fmla="*/ 0 w 21989"/>
                  <a:gd name="T1" fmla="*/ 4 h 43200"/>
                  <a:gd name="T2" fmla="*/ 389 w 21989"/>
                  <a:gd name="T3" fmla="*/ 43200 h 43200"/>
                  <a:gd name="T4" fmla="*/ 389 w 2198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989" h="43200" fill="none" extrusionOk="0">
                    <a:moveTo>
                      <a:pt x="-1" y="3"/>
                    </a:moveTo>
                    <a:cubicBezTo>
                      <a:pt x="129" y="1"/>
                      <a:pt x="259" y="0"/>
                      <a:pt x="389" y="0"/>
                    </a:cubicBezTo>
                    <a:cubicBezTo>
                      <a:pt x="12318" y="0"/>
                      <a:pt x="21989" y="9670"/>
                      <a:pt x="21989" y="21600"/>
                    </a:cubicBezTo>
                    <a:cubicBezTo>
                      <a:pt x="21989" y="33529"/>
                      <a:pt x="12318" y="43199"/>
                      <a:pt x="389" y="43199"/>
                    </a:cubicBezTo>
                  </a:path>
                  <a:path w="21989" h="43200" stroke="0" extrusionOk="0">
                    <a:moveTo>
                      <a:pt x="-1" y="3"/>
                    </a:moveTo>
                    <a:cubicBezTo>
                      <a:pt x="129" y="1"/>
                      <a:pt x="259" y="0"/>
                      <a:pt x="389" y="0"/>
                    </a:cubicBezTo>
                    <a:cubicBezTo>
                      <a:pt x="12318" y="0"/>
                      <a:pt x="21989" y="9670"/>
                      <a:pt x="21989" y="21600"/>
                    </a:cubicBezTo>
                    <a:cubicBezTo>
                      <a:pt x="21989" y="33529"/>
                      <a:pt x="12318" y="43199"/>
                      <a:pt x="389" y="43199"/>
                    </a:cubicBezTo>
                    <a:lnTo>
                      <a:pt x="389" y="2160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>
              <a:off x="1460" y="910"/>
              <a:ext cx="0" cy="703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1634" y="1423"/>
              <a:ext cx="0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480" y="67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480" y="144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" name="Text Box 41"/>
            <p:cNvSpPr txBox="1">
              <a:spLocks noChangeArrowheads="1"/>
            </p:cNvSpPr>
            <p:nvPr/>
          </p:nvSpPr>
          <p:spPr bwMode="auto">
            <a:xfrm>
              <a:off x="26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" name="Text Box 42"/>
            <p:cNvSpPr txBox="1">
              <a:spLocks noChangeArrowheads="1"/>
            </p:cNvSpPr>
            <p:nvPr/>
          </p:nvSpPr>
          <p:spPr bwMode="auto">
            <a:xfrm>
              <a:off x="2640" y="1305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Group 43"/>
          <p:cNvGrpSpPr>
            <a:grpSpLocks/>
          </p:cNvGrpSpPr>
          <p:nvPr/>
        </p:nvGrpSpPr>
        <p:grpSpPr bwMode="auto">
          <a:xfrm>
            <a:off x="3563888" y="3989931"/>
            <a:ext cx="2193037" cy="1511704"/>
            <a:chOff x="3264" y="480"/>
            <a:chExt cx="1776" cy="1392"/>
          </a:xfrm>
        </p:grpSpPr>
        <p:sp>
          <p:nvSpPr>
            <p:cNvPr id="61" name="AutoShape 44"/>
            <p:cNvSpPr>
              <a:spLocks noChangeArrowheads="1"/>
            </p:cNvSpPr>
            <p:nvPr/>
          </p:nvSpPr>
          <p:spPr bwMode="auto">
            <a:xfrm>
              <a:off x="3264" y="1104"/>
              <a:ext cx="624" cy="288"/>
            </a:xfrm>
            <a:prstGeom prst="notchedRightArrow">
              <a:avLst>
                <a:gd name="adj1" fmla="val 50000"/>
                <a:gd name="adj2" fmla="val 541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lin ang="0" scaled="1"/>
            </a:gra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2" name="Object 45"/>
            <p:cNvGraphicFramePr>
              <a:graphicFrameLocks noChangeAspect="1"/>
            </p:cNvGraphicFramePr>
            <p:nvPr/>
          </p:nvGraphicFramePr>
          <p:xfrm>
            <a:off x="4028" y="1104"/>
            <a:ext cx="292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59" name="公式" r:id="rId23" imgW="203040" imgH="228600" progId="Equation.3">
                    <p:embed/>
                  </p:oleObj>
                </mc:Choice>
                <mc:Fallback>
                  <p:oleObj name="公式" r:id="rId23" imgW="203040" imgH="228600" progId="Equation.3">
                    <p:embed/>
                    <p:pic>
                      <p:nvPicPr>
                        <p:cNvPr id="7070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8" y="1104"/>
                          <a:ext cx="292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46"/>
            <p:cNvGraphicFramePr>
              <a:graphicFrameLocks noChangeAspect="1"/>
            </p:cNvGraphicFramePr>
            <p:nvPr/>
          </p:nvGraphicFramePr>
          <p:xfrm>
            <a:off x="4416" y="480"/>
            <a:ext cx="26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60" name="公式" r:id="rId25" imgW="164880" imgH="228600" progId="Equation.3">
                    <p:embed/>
                  </p:oleObj>
                </mc:Choice>
                <mc:Fallback>
                  <p:oleObj name="公式" r:id="rId25" imgW="164880" imgH="228600" progId="Equation.3">
                    <p:embed/>
                    <p:pic>
                      <p:nvPicPr>
                        <p:cNvPr id="70702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480"/>
                          <a:ext cx="26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Line 47"/>
            <p:cNvSpPr>
              <a:spLocks noChangeShapeType="1"/>
            </p:cNvSpPr>
            <p:nvPr/>
          </p:nvSpPr>
          <p:spPr bwMode="auto">
            <a:xfrm flipV="1">
              <a:off x="4988" y="896"/>
              <a:ext cx="0" cy="8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48"/>
            <p:cNvSpPr>
              <a:spLocks noChangeArrowheads="1"/>
            </p:cNvSpPr>
            <p:nvPr/>
          </p:nvSpPr>
          <p:spPr bwMode="auto">
            <a:xfrm>
              <a:off x="4937" y="1170"/>
              <a:ext cx="103" cy="2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" name="Object 49"/>
            <p:cNvGraphicFramePr>
              <a:graphicFrameLocks noChangeAspect="1"/>
            </p:cNvGraphicFramePr>
            <p:nvPr/>
          </p:nvGraphicFramePr>
          <p:xfrm>
            <a:off x="4626" y="1152"/>
            <a:ext cx="30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61" name="公式" r:id="rId27" imgW="203040" imgH="164880" progId="Equation.3">
                    <p:embed/>
                  </p:oleObj>
                </mc:Choice>
                <mc:Fallback>
                  <p:oleObj name="公式" r:id="rId27" imgW="203040" imgH="164880" progId="Equation.3">
                    <p:embed/>
                    <p:pic>
                      <p:nvPicPr>
                        <p:cNvPr id="7070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1152"/>
                          <a:ext cx="30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Line 50"/>
            <p:cNvSpPr>
              <a:spLocks noChangeShapeType="1"/>
            </p:cNvSpPr>
            <p:nvPr/>
          </p:nvSpPr>
          <p:spPr bwMode="auto">
            <a:xfrm>
              <a:off x="4359" y="816"/>
              <a:ext cx="4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51"/>
            <p:cNvSpPr>
              <a:spLocks noChangeShapeType="1"/>
            </p:cNvSpPr>
            <p:nvPr/>
          </p:nvSpPr>
          <p:spPr bwMode="auto">
            <a:xfrm flipH="1">
              <a:off x="4324" y="907"/>
              <a:ext cx="6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52"/>
            <p:cNvSpPr>
              <a:spLocks noChangeShapeType="1"/>
            </p:cNvSpPr>
            <p:nvPr/>
          </p:nvSpPr>
          <p:spPr bwMode="auto">
            <a:xfrm flipH="1">
              <a:off x="4330" y="1776"/>
              <a:ext cx="6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Text Box 53"/>
            <p:cNvSpPr txBox="1">
              <a:spLocks noChangeArrowheads="1"/>
            </p:cNvSpPr>
            <p:nvPr/>
          </p:nvSpPr>
          <p:spPr bwMode="auto">
            <a:xfrm>
              <a:off x="4080" y="816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" name="Text Box 54"/>
            <p:cNvSpPr txBox="1">
              <a:spLocks noChangeArrowheads="1"/>
            </p:cNvSpPr>
            <p:nvPr/>
          </p:nvSpPr>
          <p:spPr bwMode="auto">
            <a:xfrm>
              <a:off x="4080" y="1545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72" name="Group 3"/>
          <p:cNvGrpSpPr>
            <a:grpSpLocks/>
          </p:cNvGrpSpPr>
          <p:nvPr/>
        </p:nvGrpSpPr>
        <p:grpSpPr bwMode="auto">
          <a:xfrm>
            <a:off x="1734736" y="5608502"/>
            <a:ext cx="4190017" cy="905648"/>
            <a:chOff x="1717" y="1820"/>
            <a:chExt cx="2943" cy="789"/>
          </a:xfrm>
        </p:grpSpPr>
        <p:graphicFrame>
          <p:nvGraphicFramePr>
            <p:cNvPr id="74" name="Object 5"/>
            <p:cNvGraphicFramePr>
              <a:graphicFrameLocks noChangeAspect="1"/>
            </p:cNvGraphicFramePr>
            <p:nvPr/>
          </p:nvGraphicFramePr>
          <p:xfrm>
            <a:off x="1717" y="1885"/>
            <a:ext cx="827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62" name="公式" r:id="rId29" imgW="558720" imgH="444240" progId="Equation.3">
                    <p:embed/>
                  </p:oleObj>
                </mc:Choice>
                <mc:Fallback>
                  <p:oleObj name="公式" r:id="rId29" imgW="558720" imgH="444240" progId="Equation.3">
                    <p:embed/>
                    <p:pic>
                      <p:nvPicPr>
                        <p:cNvPr id="7066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7" y="1885"/>
                          <a:ext cx="827" cy="7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519875"/>
                </p:ext>
              </p:extLst>
            </p:nvPr>
          </p:nvGraphicFramePr>
          <p:xfrm>
            <a:off x="3799" y="1820"/>
            <a:ext cx="861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63" name="公式" r:id="rId31" imgW="596880" imgH="444240" progId="Equation.3">
                    <p:embed/>
                  </p:oleObj>
                </mc:Choice>
                <mc:Fallback>
                  <p:oleObj name="公式" r:id="rId31" imgW="596880" imgH="444240" progId="Equation.3">
                    <p:embed/>
                    <p:pic>
                      <p:nvPicPr>
                        <p:cNvPr id="7066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9" y="1820"/>
                          <a:ext cx="861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91113"/>
              </p:ext>
            </p:extLst>
          </p:nvPr>
        </p:nvGraphicFramePr>
        <p:xfrm>
          <a:off x="6571155" y="3942218"/>
          <a:ext cx="2325789" cy="1667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64" name="Equation" r:id="rId33" imgW="1346040" imgH="965160" progId="Equation.DSMT4">
                  <p:embed/>
                </p:oleObj>
              </mc:Choice>
              <mc:Fallback>
                <p:oleObj name="Equation" r:id="rId33" imgW="13460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571155" y="3942218"/>
                        <a:ext cx="2325789" cy="166754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813594"/>
              </p:ext>
            </p:extLst>
          </p:nvPr>
        </p:nvGraphicFramePr>
        <p:xfrm>
          <a:off x="6210729" y="3069406"/>
          <a:ext cx="1912082" cy="62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65" name="Equation" r:id="rId35" imgW="774360" imgH="253800" progId="Equation.DSMT4">
                  <p:embed/>
                </p:oleObj>
              </mc:Choice>
              <mc:Fallback>
                <p:oleObj name="Equation" r:id="rId35" imgW="774360" imgH="2538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210729" y="3069406"/>
                        <a:ext cx="1912082" cy="626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thickThin">
                        <a:solidFill>
                          <a:srgbClr val="7030A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9"/>
          <p:cNvSpPr>
            <a:spLocks noChangeArrowheads="1"/>
          </p:cNvSpPr>
          <p:nvPr/>
        </p:nvSpPr>
        <p:spPr bwMode="auto">
          <a:xfrm>
            <a:off x="275007" y="5747726"/>
            <a:ext cx="8648833" cy="902706"/>
          </a:xfrm>
          <a:prstGeom prst="round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C0000"/>
                </a:solidFill>
                <a:latin typeface="+mn-lt"/>
                <a:ea typeface="宋体" panose="02010600030101010101" pitchFamily="2" charset="-122"/>
              </a:rPr>
              <a:t>结论：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宋体" panose="02010600030101010101" pitchFamily="2" charset="-122"/>
              </a:rPr>
              <a:t>变压器一次侧的等效阻抗模，为二次侧所带负载的阻抗模的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宋体" panose="02010600030101010101" pitchFamily="2" charset="-122"/>
              </a:rPr>
              <a:t>K</a:t>
            </a:r>
            <a:r>
              <a:rPr lang="en-US" altLang="zh-CN" baseline="30000" dirty="0">
                <a:solidFill>
                  <a:schemeClr val="bg2">
                    <a:lumMod val="25000"/>
                  </a:schemeClr>
                </a:solidFill>
                <a:latin typeface="+mn-lt"/>
                <a:ea typeface="宋体" panose="02010600030101010101" pitchFamily="2" charset="-122"/>
              </a:rPr>
              <a:t> 2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宋体" panose="02010600030101010101" pitchFamily="2" charset="-122"/>
              </a:rPr>
              <a:t>倍。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65140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2514600" cy="533400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CN" sz="2400" b="1" dirty="0">
                <a:solidFill>
                  <a:srgbClr val="CC7D7B"/>
                </a:solidFill>
              </a:rPr>
              <a:t>1. </a:t>
            </a:r>
            <a:r>
              <a:rPr lang="zh-CN" altLang="en-US" sz="2400" b="1" dirty="0">
                <a:solidFill>
                  <a:srgbClr val="CC7D7B"/>
                </a:solidFill>
              </a:rPr>
              <a:t>电磁关系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9607" y="396687"/>
            <a:ext cx="2428081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（带负载运行情况）</a:t>
            </a:r>
          </a:p>
        </p:txBody>
      </p:sp>
      <p:sp>
        <p:nvSpPr>
          <p:cNvPr id="202" name="Rectangle 2"/>
          <p:cNvSpPr txBox="1">
            <a:spLocks noChangeArrowheads="1"/>
          </p:cNvSpPr>
          <p:nvPr/>
        </p:nvSpPr>
        <p:spPr bwMode="auto">
          <a:xfrm>
            <a:off x="457200" y="838200"/>
            <a:ext cx="6096000" cy="533400"/>
          </a:xfrm>
          <a:prstGeom prst="rect">
            <a:avLst/>
          </a:prstGeom>
          <a:noFill/>
          <a:ln/>
          <a:extLst/>
        </p:spPr>
        <p:txBody>
          <a:bodyPr vert="horz" lIns="92075" tIns="46038" rIns="92075" bIns="46038" rtlCol="0" anchor="ctr">
            <a:normAutofit/>
          </a:bodyPr>
          <a:lstStyle>
            <a:lvl1pPr marL="0" indent="0" algn="ctr" defTabSz="844083" rtl="0" eaLnBrk="1" latinLnBrk="0" hangingPunct="1">
              <a:lnSpc>
                <a:spcPct val="90000"/>
              </a:lnSpc>
              <a:spcBef>
                <a:spcPts val="923"/>
              </a:spcBef>
              <a:buFont typeface="Arial" panose="020B0604020202020204" pitchFamily="34" charset="0"/>
              <a:buNone/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204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4083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6124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8165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0207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248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4289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633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ct val="0"/>
              </a:spcBef>
              <a:spcAft>
                <a:spcPts val="0"/>
              </a:spcAft>
            </a:pPr>
            <a:r>
              <a:rPr kumimoji="0" lang="en-US" altLang="zh-CN" sz="2400" b="1" dirty="0">
                <a:solidFill>
                  <a:srgbClr val="CC7D7B"/>
                </a:solidFill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2400" b="1" dirty="0">
                <a:solidFill>
                  <a:srgbClr val="CC7D7B"/>
                </a:solidFill>
                <a:latin typeface="+mj-lt"/>
                <a:ea typeface="+mj-ea"/>
                <a:cs typeface="+mj-cs"/>
              </a:rPr>
              <a:t>电压变换</a:t>
            </a:r>
            <a:r>
              <a:rPr kumimoji="0" lang="zh-CN" altLang="en-US" sz="2000" dirty="0">
                <a:solidFill>
                  <a:schemeClr val="bg2">
                    <a:lumMod val="50000"/>
                  </a:schemeClr>
                </a:solidFill>
                <a:latin typeface="+mn-ea"/>
                <a:cs typeface="+mj-cs"/>
              </a:rPr>
              <a:t>（设加正弦交流电压）</a:t>
            </a:r>
            <a:endParaRPr kumimoji="0" lang="zh-CN" altLang="en-US" sz="2400" dirty="0">
              <a:solidFill>
                <a:schemeClr val="bg2">
                  <a:lumMod val="50000"/>
                </a:schemeClr>
              </a:solidFill>
              <a:latin typeface="+mn-ea"/>
              <a:cs typeface="+mj-cs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457200" y="1782186"/>
            <a:ext cx="3429000" cy="685800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="ctr">
            <a:normAutofit/>
          </a:bodyPr>
          <a:lstStyle>
            <a:lvl1pPr algn="ctr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zh-CN" sz="2400" b="1" dirty="0">
                <a:solidFill>
                  <a:srgbClr val="CC7D7B"/>
                </a:solidFill>
              </a:rPr>
              <a:t>3. </a:t>
            </a:r>
            <a:r>
              <a:rPr kumimoji="0" lang="zh-CN" altLang="en-US" sz="2400" b="1" dirty="0">
                <a:solidFill>
                  <a:srgbClr val="CC7D7B"/>
                </a:solidFill>
              </a:rPr>
              <a:t>电流变换</a:t>
            </a: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2066516" y="1944926"/>
            <a:ext cx="29354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一次、二次侧电流关系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020175" y="714703"/>
                <a:ext cx="2293192" cy="62799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75" y="714703"/>
                <a:ext cx="2293192" cy="627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9" name="图示 258"/>
              <p:cNvGraphicFramePr/>
              <p:nvPr>
                <p:extLst/>
              </p:nvPr>
            </p:nvGraphicFramePr>
            <p:xfrm>
              <a:off x="5382380" y="1616565"/>
              <a:ext cx="3568781" cy="12881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259" name="图示 258"/>
              <p:cNvGraphicFramePr/>
              <p:nvPr>
                <p:extLst/>
              </p:nvPr>
            </p:nvGraphicFramePr>
            <p:xfrm>
              <a:off x="5382380" y="1616565"/>
              <a:ext cx="3568781" cy="12881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57200" y="3041312"/>
            <a:ext cx="4038600" cy="612775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="ctr">
            <a:normAutofit/>
          </a:bodyPr>
          <a:lstStyle>
            <a:lvl1pPr algn="ctr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zh-CN" altLang="zh-CN" sz="2400" b="1">
                <a:solidFill>
                  <a:srgbClr val="CC7D7B"/>
                </a:solidFill>
              </a:rPr>
              <a:t>4. 阻抗变换</a:t>
            </a:r>
            <a:endParaRPr kumimoji="0" lang="zh-CN" altLang="en-US" sz="2400" b="1" dirty="0">
              <a:solidFill>
                <a:srgbClr val="CC7D7B"/>
              </a:solidFill>
            </a:endParaRPr>
          </a:p>
        </p:txBody>
      </p:sp>
      <p:graphicFrame>
        <p:nvGraphicFramePr>
          <p:cNvPr id="77" name="对象 76"/>
          <p:cNvGraphicFramePr>
            <a:graphicFrameLocks noChangeAspect="1"/>
          </p:cNvGraphicFramePr>
          <p:nvPr>
            <p:extLst/>
          </p:nvPr>
        </p:nvGraphicFramePr>
        <p:xfrm>
          <a:off x="6210729" y="3069406"/>
          <a:ext cx="1912082" cy="62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6" name="Equation" r:id="rId13" imgW="774360" imgH="253800" progId="Equation.DSMT4">
                  <p:embed/>
                </p:oleObj>
              </mc:Choice>
              <mc:Fallback>
                <p:oleObj name="Equation" r:id="rId13" imgW="774360" imgH="253800" progId="Equation.DSMT4">
                  <p:embed/>
                  <p:pic>
                    <p:nvPicPr>
                      <p:cNvPr id="77" name="对象 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10729" y="3069406"/>
                        <a:ext cx="1912082" cy="626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thickThin">
                        <a:solidFill>
                          <a:srgbClr val="7030A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472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3222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48" name="Text Box 68"/>
          <p:cNvSpPr txBox="1">
            <a:spLocks noChangeArrowheads="1"/>
          </p:cNvSpPr>
          <p:nvPr/>
        </p:nvSpPr>
        <p:spPr bwMode="auto">
          <a:xfrm>
            <a:off x="11113" y="63328"/>
            <a:ext cx="5614745" cy="3046988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spcBef>
                <a:spcPts val="0"/>
              </a:spcBef>
            </a:pPr>
            <a:r>
              <a:rPr lang="zh-CN" altLang="en-US" sz="2400" b="0" dirty="0">
                <a:solidFill>
                  <a:srgbClr val="C00000"/>
                </a:solidFill>
              </a:rPr>
              <a:t>例 </a:t>
            </a:r>
            <a:r>
              <a:rPr lang="en-US" altLang="zh-CN" sz="2400" b="0" dirty="0">
                <a:solidFill>
                  <a:srgbClr val="C00000"/>
                </a:solidFill>
              </a:rPr>
              <a:t>6.3.1:</a:t>
            </a:r>
            <a:r>
              <a:rPr lang="zh-CN" altLang="en-US" sz="2400" b="0" dirty="0">
                <a:ea typeface="宋体" panose="02010600030101010101" pitchFamily="2" charset="-122"/>
              </a:rPr>
              <a:t>如图，交流信号源的电动势  </a:t>
            </a:r>
            <a:r>
              <a:rPr lang="en-US" altLang="zh-CN" sz="2400" b="0" i="1" dirty="0">
                <a:ea typeface="宋体" panose="02010600030101010101" pitchFamily="2" charset="-122"/>
              </a:rPr>
              <a:t>E</a:t>
            </a:r>
            <a:r>
              <a:rPr lang="en-US" altLang="zh-CN" sz="2400" b="0" dirty="0">
                <a:ea typeface="宋体" panose="02010600030101010101" pitchFamily="2" charset="-122"/>
              </a:rPr>
              <a:t>= 120V</a:t>
            </a:r>
            <a:r>
              <a:rPr lang="zh-CN" altLang="en-US" sz="2400" b="0" dirty="0">
                <a:ea typeface="宋体" panose="02010600030101010101" pitchFamily="2" charset="-122"/>
              </a:rPr>
              <a:t>，内阻 </a:t>
            </a:r>
            <a:r>
              <a:rPr lang="en-US" altLang="zh-CN" sz="2400" b="0" i="1" dirty="0">
                <a:ea typeface="宋体" panose="02010600030101010101" pitchFamily="2" charset="-122"/>
              </a:rPr>
              <a:t>R </a:t>
            </a:r>
            <a:r>
              <a:rPr lang="en-US" altLang="zh-CN" sz="2400" b="0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b="0" dirty="0">
                <a:ea typeface="宋体" panose="02010600030101010101" pitchFamily="2" charset="-122"/>
              </a:rPr>
              <a:t>=800</a:t>
            </a:r>
            <a:r>
              <a:rPr lang="en-US" altLang="zh-CN" sz="2400" b="0" dirty="0"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zh-CN" altLang="en-US" sz="2400" b="0" dirty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400" b="0" dirty="0">
                <a:ea typeface="宋体" panose="02010600030101010101" pitchFamily="2" charset="-122"/>
              </a:rPr>
              <a:t>负载电阻</a:t>
            </a:r>
            <a:r>
              <a:rPr lang="en-US" altLang="zh-CN" sz="2400" b="0" i="1" dirty="0">
                <a:ea typeface="宋体" panose="02010600030101010101" pitchFamily="2" charset="-122"/>
              </a:rPr>
              <a:t>R</a:t>
            </a:r>
            <a:r>
              <a:rPr lang="en-US" altLang="zh-CN" sz="2400" b="0" i="1" baseline="-25000" dirty="0">
                <a:ea typeface="宋体" panose="02010600030101010101" pitchFamily="2" charset="-122"/>
              </a:rPr>
              <a:t>L</a:t>
            </a:r>
            <a:r>
              <a:rPr lang="en-US" altLang="zh-CN" sz="2400" b="0" dirty="0">
                <a:ea typeface="宋体" panose="02010600030101010101" pitchFamily="2" charset="-122"/>
              </a:rPr>
              <a:t>=8</a:t>
            </a:r>
            <a:r>
              <a:rPr lang="en-US" altLang="zh-CN" sz="2400" b="0" dirty="0"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zh-CN" altLang="en-US" sz="2400" b="0" dirty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2400" b="0" dirty="0">
              <a:solidFill>
                <a:schemeClr val="bg2">
                  <a:lumMod val="50000"/>
                </a:schemeClr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atinLnBrk="1">
              <a:spcBef>
                <a:spcPts val="1200"/>
              </a:spcBef>
            </a:pPr>
            <a:r>
              <a:rPr lang="zh-CN" altLang="en-US" sz="2400" b="0" dirty="0">
                <a:highlight>
                  <a:srgbClr val="FFFFCC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0" dirty="0">
                <a:highlight>
                  <a:srgbClr val="FFFFCC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400" b="0" dirty="0">
                <a:highlight>
                  <a:srgbClr val="FFFFCC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）当</a:t>
            </a:r>
            <a:r>
              <a:rPr lang="en-US" altLang="zh-CN" sz="2400" b="0" i="1" dirty="0">
                <a:solidFill>
                  <a:srgbClr val="C00000"/>
                </a:solidFill>
                <a:highlight>
                  <a:srgbClr val="FFFFCC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0" i="1" dirty="0">
                <a:solidFill>
                  <a:srgbClr val="C00000"/>
                </a:solidFill>
                <a:highlight>
                  <a:srgbClr val="FFFFCC"/>
                </a:highlight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′</a:t>
            </a:r>
            <a:r>
              <a:rPr lang="en-US" altLang="zh-CN" sz="2400" b="0" baseline="-25000" dirty="0">
                <a:solidFill>
                  <a:srgbClr val="C00000"/>
                </a:solidFill>
                <a:highlight>
                  <a:srgbClr val="FFFFCC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="0" dirty="0">
                <a:solidFill>
                  <a:srgbClr val="C00000"/>
                </a:solidFill>
                <a:highlight>
                  <a:srgbClr val="FFFFCC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b="0" i="1" dirty="0">
                <a:solidFill>
                  <a:srgbClr val="C00000"/>
                </a:solidFill>
                <a:highlight>
                  <a:srgbClr val="FFFFCC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0" baseline="-25000" dirty="0">
                <a:solidFill>
                  <a:srgbClr val="C00000"/>
                </a:solidFill>
                <a:highlight>
                  <a:srgbClr val="FFFFCC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sz="2400" b="0" dirty="0">
                <a:highlight>
                  <a:srgbClr val="FFFFCC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时，求变压器的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highlight>
                  <a:srgbClr val="FFFFCC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匝数比</a:t>
            </a:r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  <a:highlight>
                  <a:srgbClr val="FFFFCC"/>
                </a:highlight>
                <a:sym typeface="Symbol" panose="05050102010706020507" pitchFamily="18" charset="2"/>
              </a:rPr>
              <a:t>；</a:t>
            </a:r>
            <a:endParaRPr lang="en-US" altLang="zh-CN" sz="1800" dirty="0">
              <a:solidFill>
                <a:schemeClr val="bg2">
                  <a:lumMod val="50000"/>
                </a:schemeClr>
              </a:solidFill>
              <a:highlight>
                <a:srgbClr val="FFFFCC"/>
              </a:highlight>
              <a:sym typeface="Symbol" panose="05050102010706020507" pitchFamily="18" charset="2"/>
            </a:endParaRPr>
          </a:p>
          <a:p>
            <a:pPr latinLnBrk="1">
              <a:spcBef>
                <a:spcPts val="0"/>
              </a:spcBef>
            </a:pPr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  <a:highlight>
                  <a:srgbClr val="FFFFCC"/>
                </a:highlight>
                <a:sym typeface="Symbol" panose="05050102010706020507" pitchFamily="18" charset="2"/>
              </a:rPr>
              <a:t>            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highlight>
                  <a:srgbClr val="FFFFCC"/>
                </a:highlight>
                <a:latin typeface="+mj-lt"/>
                <a:ea typeface="+mj-ea"/>
                <a:sym typeface="Symbol" panose="05050102010706020507" pitchFamily="18" charset="2"/>
              </a:rPr>
              <a:t>（设</a:t>
            </a:r>
            <a:r>
              <a:rPr lang="en-US" altLang="zh-CN" sz="1600" i="1" dirty="0">
                <a:solidFill>
                  <a:schemeClr val="bg2">
                    <a:lumMod val="50000"/>
                  </a:schemeClr>
                </a:solidFill>
                <a:highlight>
                  <a:srgbClr val="FFFFCC"/>
                </a:highlight>
                <a:latin typeface="+mj-lt"/>
                <a:ea typeface="+mj-ea"/>
                <a:sym typeface="Symbol" panose="05050102010706020507" pitchFamily="18" charset="2"/>
              </a:rPr>
              <a:t>R</a:t>
            </a:r>
            <a:r>
              <a:rPr lang="en-US" altLang="zh-CN" sz="1600" i="1" dirty="0">
                <a:solidFill>
                  <a:schemeClr val="bg2">
                    <a:lumMod val="50000"/>
                  </a:schemeClr>
                </a:solidFill>
                <a:highlight>
                  <a:srgbClr val="FFFFCC"/>
                </a:highlight>
                <a:latin typeface="+mj-lt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′</a:t>
            </a:r>
            <a:r>
              <a:rPr lang="en-US" altLang="zh-CN" sz="1600" baseline="-25000" dirty="0">
                <a:solidFill>
                  <a:schemeClr val="bg2">
                    <a:lumMod val="50000"/>
                  </a:schemeClr>
                </a:solidFill>
                <a:highlight>
                  <a:srgbClr val="FFFFCC"/>
                </a:highlight>
                <a:latin typeface="+mj-lt"/>
                <a:ea typeface="+mj-ea"/>
                <a:sym typeface="Symbol" panose="05050102010706020507" pitchFamily="18" charset="2"/>
              </a:rPr>
              <a:t>L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highlight>
                  <a:srgbClr val="FFFFCC"/>
                </a:highlight>
                <a:latin typeface="+mj-lt"/>
                <a:ea typeface="+mj-ea"/>
                <a:sym typeface="Symbol" panose="05050102010706020507" pitchFamily="18" charset="2"/>
              </a:rPr>
              <a:t>为</a:t>
            </a:r>
            <a:r>
              <a:rPr lang="en-US" altLang="zh-CN" sz="1600" i="1" dirty="0">
                <a:solidFill>
                  <a:schemeClr val="bg2">
                    <a:lumMod val="50000"/>
                  </a:schemeClr>
                </a:solidFill>
                <a:highlight>
                  <a:srgbClr val="FFFFCC"/>
                </a:highlight>
                <a:latin typeface="+mj-lt"/>
                <a:ea typeface="+mj-ea"/>
                <a:sym typeface="Symbol" panose="05050102010706020507" pitchFamily="18" charset="2"/>
              </a:rPr>
              <a:t>R</a:t>
            </a:r>
            <a:r>
              <a:rPr lang="en-US" altLang="zh-CN" sz="1600" baseline="-25000" dirty="0">
                <a:solidFill>
                  <a:schemeClr val="bg2">
                    <a:lumMod val="50000"/>
                  </a:schemeClr>
                </a:solidFill>
                <a:highlight>
                  <a:srgbClr val="FFFFCC"/>
                </a:highlight>
                <a:latin typeface="+mj-lt"/>
                <a:ea typeface="+mj-ea"/>
              </a:rPr>
              <a:t>L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highlight>
                  <a:srgbClr val="FFFFCC"/>
                </a:highlight>
                <a:latin typeface="+mj-lt"/>
                <a:ea typeface="+mj-ea"/>
                <a:sym typeface="Symbol" panose="05050102010706020507" pitchFamily="18" charset="2"/>
              </a:rPr>
              <a:t>折算到原边的等效电阻）</a:t>
            </a:r>
            <a:endParaRPr lang="en-US" altLang="zh-CN" sz="1800" dirty="0">
              <a:solidFill>
                <a:schemeClr val="bg2">
                  <a:lumMod val="50000"/>
                </a:schemeClr>
              </a:solidFill>
              <a:highlight>
                <a:srgbClr val="FFFFCC"/>
              </a:highlight>
              <a:latin typeface="+mj-lt"/>
              <a:ea typeface="+mj-ea"/>
              <a:sym typeface="Symbol" panose="05050102010706020507" pitchFamily="18" charset="2"/>
            </a:endParaRPr>
          </a:p>
          <a:p>
            <a:pPr latinLnBrk="1">
              <a:spcBef>
                <a:spcPts val="1200"/>
              </a:spcBef>
            </a:pPr>
            <a:r>
              <a:rPr lang="zh-CN" altLang="en-US" sz="2400" b="0" dirty="0"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400" b="0" dirty="0">
                <a:ea typeface="宋体" panose="02010600030101010101" pitchFamily="2" charset="-122"/>
                <a:sym typeface="Symbol" panose="05050102010706020507" pitchFamily="18" charset="2"/>
              </a:rPr>
              <a:t>）信号源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通过变压器</a:t>
            </a:r>
            <a:r>
              <a:rPr lang="zh-CN" altLang="en-US" sz="2400" b="0" dirty="0">
                <a:ea typeface="宋体" panose="02010600030101010101" pitchFamily="2" charset="-122"/>
                <a:sym typeface="Symbol" panose="05050102010706020507" pitchFamily="18" charset="2"/>
              </a:rPr>
              <a:t>联接负载时的</a:t>
            </a:r>
            <a:r>
              <a:rPr lang="zh-CN" altLang="en-US" sz="2400" dirty="0">
                <a:solidFill>
                  <a:srgbClr val="7030A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输出功率；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atinLnBrk="1">
              <a:spcBef>
                <a:spcPts val="1200"/>
              </a:spcBef>
            </a:pPr>
            <a:r>
              <a:rPr lang="zh-CN" altLang="en-US" sz="2400" b="0" dirty="0"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400" b="0" dirty="0">
                <a:ea typeface="宋体" panose="02010600030101010101" pitchFamily="2" charset="-122"/>
                <a:sym typeface="Symbol" panose="05050102010706020507" pitchFamily="18" charset="2"/>
              </a:rPr>
              <a:t>）信号源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直接</a:t>
            </a:r>
            <a:r>
              <a:rPr lang="zh-CN" altLang="en-US" sz="2400" b="0" dirty="0">
                <a:ea typeface="宋体" panose="02010600030101010101" pitchFamily="2" charset="-122"/>
                <a:sym typeface="Symbol" panose="05050102010706020507" pitchFamily="18" charset="2"/>
              </a:rPr>
              <a:t>联接负载时的</a:t>
            </a:r>
            <a:r>
              <a:rPr lang="zh-CN" altLang="en-US" sz="2400" dirty="0">
                <a:solidFill>
                  <a:srgbClr val="7030A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输出功率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24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35387" y="4115468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(1)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71704" name="Object 2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334036"/>
              </p:ext>
            </p:extLst>
          </p:nvPr>
        </p:nvGraphicFramePr>
        <p:xfrm>
          <a:off x="3026070" y="4048696"/>
          <a:ext cx="449262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6" name="公式" r:id="rId4" imgW="1777680" imgH="482400" progId="Equation.3">
                  <p:embed/>
                </p:oleObj>
              </mc:Choice>
              <mc:Fallback>
                <p:oleObj name="公式" r:id="rId4" imgW="1777680" imgH="482400" progId="Equation.3">
                  <p:embed/>
                  <p:pic>
                    <p:nvPicPr>
                      <p:cNvPr id="71704" name="Object 2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070" y="4048696"/>
                        <a:ext cx="4492625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11113" y="4124032"/>
            <a:ext cx="1419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solidFill>
                  <a:srgbClr val="000099"/>
                </a:solidFill>
                <a:ea typeface="宋体" panose="02010600030101010101" pitchFamily="2" charset="-122"/>
              </a:rPr>
              <a:t>解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: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1155224" y="4124032"/>
            <a:ext cx="173035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变压器的匝数比为：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93584" y="67178"/>
            <a:ext cx="3019264" cy="2132779"/>
            <a:chOff x="5875297" y="282031"/>
            <a:chExt cx="3019264" cy="2132779"/>
          </a:xfrm>
        </p:grpSpPr>
        <p:sp>
          <p:nvSpPr>
            <p:cNvPr id="71706" name="Oval 26"/>
            <p:cNvSpPr>
              <a:spLocks noChangeArrowheads="1"/>
            </p:cNvSpPr>
            <p:nvPr/>
          </p:nvSpPr>
          <p:spPr bwMode="auto">
            <a:xfrm>
              <a:off x="6273595" y="1776457"/>
              <a:ext cx="270174" cy="33620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07" name="Object 27"/>
            <p:cNvGraphicFramePr>
              <a:graphicFrameLocks noChangeAspect="1"/>
            </p:cNvGraphicFramePr>
            <p:nvPr/>
          </p:nvGraphicFramePr>
          <p:xfrm>
            <a:off x="6621757" y="282031"/>
            <a:ext cx="467930" cy="426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37" name="公式" r:id="rId6" imgW="126720" imgH="190440" progId="Equation.3">
                    <p:embed/>
                  </p:oleObj>
                </mc:Choice>
                <mc:Fallback>
                  <p:oleObj name="公式" r:id="rId6" imgW="126720" imgH="190440" progId="Equation.3">
                    <p:embed/>
                    <p:pic>
                      <p:nvPicPr>
                        <p:cNvPr id="7170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1757" y="282031"/>
                          <a:ext cx="467930" cy="426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8" name="Arc 28"/>
            <p:cNvSpPr>
              <a:spLocks/>
            </p:cNvSpPr>
            <p:nvPr/>
          </p:nvSpPr>
          <p:spPr bwMode="auto">
            <a:xfrm rot="21480000">
              <a:off x="7277695" y="1203273"/>
              <a:ext cx="146228" cy="260673"/>
            </a:xfrm>
            <a:custGeom>
              <a:avLst/>
              <a:gdLst>
                <a:gd name="G0" fmla="+- 389 0 0"/>
                <a:gd name="G1" fmla="+- 21600 0 0"/>
                <a:gd name="G2" fmla="+- 21600 0 0"/>
                <a:gd name="T0" fmla="*/ 0 w 21989"/>
                <a:gd name="T1" fmla="*/ 4 h 43200"/>
                <a:gd name="T2" fmla="*/ 389 w 21989"/>
                <a:gd name="T3" fmla="*/ 43200 h 43200"/>
                <a:gd name="T4" fmla="*/ 389 w 219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89" h="43200" fill="none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</a:path>
                <a:path w="21989" h="43200" stroke="0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  <a:lnTo>
                    <a:pt x="389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9" name="Arc 29"/>
            <p:cNvSpPr>
              <a:spLocks/>
            </p:cNvSpPr>
            <p:nvPr/>
          </p:nvSpPr>
          <p:spPr bwMode="auto">
            <a:xfrm rot="21480000">
              <a:off x="7270732" y="1431362"/>
              <a:ext cx="146228" cy="260673"/>
            </a:xfrm>
            <a:custGeom>
              <a:avLst/>
              <a:gdLst>
                <a:gd name="G0" fmla="+- 389 0 0"/>
                <a:gd name="G1" fmla="+- 21600 0 0"/>
                <a:gd name="G2" fmla="+- 21600 0 0"/>
                <a:gd name="T0" fmla="*/ 0 w 21989"/>
                <a:gd name="T1" fmla="*/ 4 h 43200"/>
                <a:gd name="T2" fmla="*/ 389 w 21989"/>
                <a:gd name="T3" fmla="*/ 43200 h 43200"/>
                <a:gd name="T4" fmla="*/ 389 w 219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89" h="43200" fill="none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</a:path>
                <a:path w="21989" h="43200" stroke="0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  <a:lnTo>
                    <a:pt x="389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0" name="Arc 30"/>
            <p:cNvSpPr>
              <a:spLocks/>
            </p:cNvSpPr>
            <p:nvPr/>
          </p:nvSpPr>
          <p:spPr bwMode="auto">
            <a:xfrm rot="21480000">
              <a:off x="7270732" y="1693516"/>
              <a:ext cx="146228" cy="260673"/>
            </a:xfrm>
            <a:custGeom>
              <a:avLst/>
              <a:gdLst>
                <a:gd name="G0" fmla="+- 389 0 0"/>
                <a:gd name="G1" fmla="+- 21600 0 0"/>
                <a:gd name="G2" fmla="+- 21600 0 0"/>
                <a:gd name="T0" fmla="*/ 0 w 21989"/>
                <a:gd name="T1" fmla="*/ 4 h 43200"/>
                <a:gd name="T2" fmla="*/ 389 w 21989"/>
                <a:gd name="T3" fmla="*/ 43200 h 43200"/>
                <a:gd name="T4" fmla="*/ 389 w 219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89" h="43200" fill="none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</a:path>
                <a:path w="21989" h="43200" stroke="0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  <a:lnTo>
                    <a:pt x="389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1" name="Line 31"/>
            <p:cNvSpPr>
              <a:spLocks noChangeShapeType="1"/>
            </p:cNvSpPr>
            <p:nvPr/>
          </p:nvSpPr>
          <p:spPr bwMode="auto">
            <a:xfrm flipH="1">
              <a:off x="6421216" y="908535"/>
              <a:ext cx="841160" cy="13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2" name="Line 32"/>
            <p:cNvSpPr>
              <a:spLocks noChangeShapeType="1"/>
            </p:cNvSpPr>
            <p:nvPr/>
          </p:nvSpPr>
          <p:spPr bwMode="auto">
            <a:xfrm flipH="1">
              <a:off x="6634291" y="779679"/>
              <a:ext cx="3217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3" name="Line 33"/>
            <p:cNvSpPr>
              <a:spLocks noChangeShapeType="1"/>
            </p:cNvSpPr>
            <p:nvPr/>
          </p:nvSpPr>
          <p:spPr bwMode="auto">
            <a:xfrm flipH="1">
              <a:off x="6412860" y="2395556"/>
              <a:ext cx="8731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4" name="Line 34"/>
            <p:cNvSpPr>
              <a:spLocks noChangeShapeType="1"/>
            </p:cNvSpPr>
            <p:nvPr/>
          </p:nvSpPr>
          <p:spPr bwMode="auto">
            <a:xfrm>
              <a:off x="7270732" y="908535"/>
              <a:ext cx="0" cy="3495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5" name="Arc 35"/>
            <p:cNvSpPr>
              <a:spLocks/>
            </p:cNvSpPr>
            <p:nvPr/>
          </p:nvSpPr>
          <p:spPr bwMode="auto">
            <a:xfrm rot="21480000">
              <a:off x="7270732" y="1954189"/>
              <a:ext cx="146228" cy="260673"/>
            </a:xfrm>
            <a:custGeom>
              <a:avLst/>
              <a:gdLst>
                <a:gd name="G0" fmla="+- 389 0 0"/>
                <a:gd name="G1" fmla="+- 21600 0 0"/>
                <a:gd name="G2" fmla="+- 21600 0 0"/>
                <a:gd name="T0" fmla="*/ 0 w 21989"/>
                <a:gd name="T1" fmla="*/ 4 h 43200"/>
                <a:gd name="T2" fmla="*/ 389 w 21989"/>
                <a:gd name="T3" fmla="*/ 43200 h 43200"/>
                <a:gd name="T4" fmla="*/ 389 w 219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89" h="43200" fill="none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</a:path>
                <a:path w="21989" h="43200" stroke="0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  <a:lnTo>
                    <a:pt x="389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16" name="Object 36"/>
            <p:cNvGraphicFramePr>
              <a:graphicFrameLocks noChangeAspect="1"/>
            </p:cNvGraphicFramePr>
            <p:nvPr/>
          </p:nvGraphicFramePr>
          <p:xfrm>
            <a:off x="5875297" y="1703884"/>
            <a:ext cx="345377" cy="568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38" name="公式" r:id="rId8" imgW="164880" imgH="190440" progId="Equation.3">
                    <p:embed/>
                  </p:oleObj>
                </mc:Choice>
                <mc:Fallback>
                  <p:oleObj name="公式" r:id="rId8" imgW="164880" imgH="190440" progId="Equation.3">
                    <p:embed/>
                    <p:pic>
                      <p:nvPicPr>
                        <p:cNvPr id="71716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5297" y="1703884"/>
                          <a:ext cx="345377" cy="568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8" name="Line 38"/>
            <p:cNvSpPr>
              <a:spLocks noChangeShapeType="1"/>
            </p:cNvSpPr>
            <p:nvPr/>
          </p:nvSpPr>
          <p:spPr bwMode="auto">
            <a:xfrm>
              <a:off x="7520016" y="1075899"/>
              <a:ext cx="0" cy="120116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71719" name="Line 39"/>
            <p:cNvSpPr>
              <a:spLocks noChangeShapeType="1"/>
            </p:cNvSpPr>
            <p:nvPr/>
          </p:nvSpPr>
          <p:spPr bwMode="auto">
            <a:xfrm flipH="1">
              <a:off x="7273517" y="2207456"/>
              <a:ext cx="0" cy="207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0" name="Arc 40"/>
            <p:cNvSpPr>
              <a:spLocks/>
            </p:cNvSpPr>
            <p:nvPr/>
          </p:nvSpPr>
          <p:spPr bwMode="auto">
            <a:xfrm rot="120000">
              <a:off x="7674600" y="1295101"/>
              <a:ext cx="135087" cy="23105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21789"/>
                <a:gd name="T1" fmla="*/ 43200 h 43200"/>
                <a:gd name="T2" fmla="*/ 21789 w 21789"/>
                <a:gd name="T3" fmla="*/ 1 h 43200"/>
                <a:gd name="T4" fmla="*/ 21600 w 217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89" h="43200" fill="none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</a:path>
                <a:path w="21789" h="43200" stroke="0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1" name="Arc 41"/>
            <p:cNvSpPr>
              <a:spLocks/>
            </p:cNvSpPr>
            <p:nvPr/>
          </p:nvSpPr>
          <p:spPr bwMode="auto">
            <a:xfrm rot="120000">
              <a:off x="7646747" y="1524671"/>
              <a:ext cx="133694" cy="2340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21789"/>
                <a:gd name="T1" fmla="*/ 43200 h 43200"/>
                <a:gd name="T2" fmla="*/ 21789 w 21789"/>
                <a:gd name="T3" fmla="*/ 1 h 43200"/>
                <a:gd name="T4" fmla="*/ 21600 w 217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89" h="43200" fill="none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</a:path>
                <a:path w="21789" h="43200" stroke="0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2" name="Arc 42"/>
            <p:cNvSpPr>
              <a:spLocks/>
            </p:cNvSpPr>
            <p:nvPr/>
          </p:nvSpPr>
          <p:spPr bwMode="auto">
            <a:xfrm rot="120000">
              <a:off x="7646747" y="1786825"/>
              <a:ext cx="133694" cy="2340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21789"/>
                <a:gd name="T1" fmla="*/ 43200 h 43200"/>
                <a:gd name="T2" fmla="*/ 21789 w 21789"/>
                <a:gd name="T3" fmla="*/ 1 h 43200"/>
                <a:gd name="T4" fmla="*/ 21600 w 217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89" h="43200" fill="none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</a:path>
                <a:path w="21789" h="43200" stroke="0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3" name="Line 43"/>
            <p:cNvSpPr>
              <a:spLocks noChangeShapeType="1"/>
            </p:cNvSpPr>
            <p:nvPr/>
          </p:nvSpPr>
          <p:spPr bwMode="auto">
            <a:xfrm>
              <a:off x="7801331" y="1096634"/>
              <a:ext cx="4679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4" name="Line 44"/>
            <p:cNvSpPr>
              <a:spLocks noChangeShapeType="1"/>
            </p:cNvSpPr>
            <p:nvPr/>
          </p:nvSpPr>
          <p:spPr bwMode="auto">
            <a:xfrm>
              <a:off x="7781834" y="2007508"/>
              <a:ext cx="0" cy="1747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5" name="Line 45"/>
            <p:cNvSpPr>
              <a:spLocks noChangeShapeType="1"/>
            </p:cNvSpPr>
            <p:nvPr/>
          </p:nvSpPr>
          <p:spPr bwMode="auto">
            <a:xfrm>
              <a:off x="7802724" y="1111445"/>
              <a:ext cx="0" cy="173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8" name="Line 48"/>
            <p:cNvSpPr>
              <a:spLocks noChangeShapeType="1"/>
            </p:cNvSpPr>
            <p:nvPr/>
          </p:nvSpPr>
          <p:spPr bwMode="auto">
            <a:xfrm>
              <a:off x="8024155" y="1096634"/>
              <a:ext cx="671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9" name="Line 49"/>
            <p:cNvSpPr>
              <a:spLocks noChangeShapeType="1"/>
            </p:cNvSpPr>
            <p:nvPr/>
          </p:nvSpPr>
          <p:spPr bwMode="auto">
            <a:xfrm>
              <a:off x="7773478" y="2152656"/>
              <a:ext cx="9330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2" name="Line 52"/>
            <p:cNvSpPr>
              <a:spLocks noChangeShapeType="1"/>
            </p:cNvSpPr>
            <p:nvPr/>
          </p:nvSpPr>
          <p:spPr bwMode="auto">
            <a:xfrm flipV="1">
              <a:off x="8707946" y="1075899"/>
              <a:ext cx="0" cy="10960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6401718" y="898167"/>
              <a:ext cx="0" cy="15166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4" name="Text Box 54"/>
            <p:cNvSpPr txBox="1">
              <a:spLocks noChangeArrowheads="1"/>
            </p:cNvSpPr>
            <p:nvPr/>
          </p:nvSpPr>
          <p:spPr bwMode="auto">
            <a:xfrm>
              <a:off x="5880868" y="967779"/>
              <a:ext cx="474893" cy="484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0</a:t>
              </a:r>
              <a:endPara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1735" name="Rectangle 55"/>
            <p:cNvSpPr>
              <a:spLocks noChangeArrowheads="1"/>
            </p:cNvSpPr>
            <p:nvPr/>
          </p:nvSpPr>
          <p:spPr bwMode="auto">
            <a:xfrm rot="5400000">
              <a:off x="6226772" y="1246314"/>
              <a:ext cx="355463" cy="9609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6" name="Group 56"/>
            <p:cNvGrpSpPr>
              <a:grpSpLocks/>
            </p:cNvGrpSpPr>
            <p:nvPr/>
          </p:nvGrpSpPr>
          <p:grpSpPr bwMode="auto">
            <a:xfrm>
              <a:off x="8668952" y="1259555"/>
              <a:ext cx="225609" cy="829414"/>
              <a:chOff x="5105" y="1296"/>
              <a:chExt cx="183" cy="560"/>
            </a:xfrm>
          </p:grpSpPr>
          <p:sp>
            <p:nvSpPr>
              <p:cNvPr id="71737" name="Rectangle 57"/>
              <p:cNvSpPr>
                <a:spLocks noChangeArrowheads="1"/>
              </p:cNvSpPr>
              <p:nvPr/>
            </p:nvSpPr>
            <p:spPr bwMode="auto">
              <a:xfrm>
                <a:off x="5105" y="1398"/>
                <a:ext cx="63" cy="3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8" name="Line 58"/>
              <p:cNvSpPr>
                <a:spLocks noChangeShapeType="1"/>
              </p:cNvSpPr>
              <p:nvPr/>
            </p:nvSpPr>
            <p:spPr bwMode="auto">
              <a:xfrm flipV="1">
                <a:off x="5156" y="1304"/>
                <a:ext cx="124" cy="1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9" name="Line 59"/>
              <p:cNvSpPr>
                <a:spLocks noChangeShapeType="1"/>
              </p:cNvSpPr>
              <p:nvPr/>
            </p:nvSpPr>
            <p:spPr bwMode="auto">
              <a:xfrm>
                <a:off x="5280" y="1296"/>
                <a:ext cx="0" cy="5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40" name="Line 60"/>
              <p:cNvSpPr>
                <a:spLocks noChangeShapeType="1"/>
              </p:cNvSpPr>
              <p:nvPr/>
            </p:nvSpPr>
            <p:spPr bwMode="auto">
              <a:xfrm>
                <a:off x="5164" y="1742"/>
                <a:ext cx="124" cy="1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741" name="Text Box 61"/>
            <p:cNvSpPr txBox="1">
              <a:spLocks noChangeArrowheads="1"/>
            </p:cNvSpPr>
            <p:nvPr/>
          </p:nvSpPr>
          <p:spPr bwMode="auto">
            <a:xfrm>
              <a:off x="6451854" y="1486162"/>
              <a:ext cx="653153" cy="484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42" name="Text Box 62"/>
            <p:cNvSpPr txBox="1">
              <a:spLocks noChangeArrowheads="1"/>
            </p:cNvSpPr>
            <p:nvPr/>
          </p:nvSpPr>
          <p:spPr bwMode="auto">
            <a:xfrm>
              <a:off x="6451854" y="1899388"/>
              <a:ext cx="653153" cy="484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Rectangle 2"/>
            <p:cNvSpPr>
              <a:spLocks noChangeArrowheads="1"/>
            </p:cNvSpPr>
            <p:nvPr/>
          </p:nvSpPr>
          <p:spPr bwMode="auto">
            <a:xfrm>
              <a:off x="8144246" y="1375624"/>
              <a:ext cx="59744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ea typeface="宋体" panose="02010600030101010101" pitchFamily="2" charset="-122"/>
                </a:rPr>
                <a:t>L</a:t>
              </a:r>
              <a:endParaRPr lang="zh-CN" altLang="en-US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58" name="Rectangle 2"/>
            <p:cNvSpPr>
              <a:spLocks noChangeArrowheads="1"/>
            </p:cNvSpPr>
            <p:nvPr/>
          </p:nvSpPr>
          <p:spPr bwMode="auto">
            <a:xfrm>
              <a:off x="7089687" y="371319"/>
              <a:ext cx="59744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</a:rPr>
                <a:t>N</a:t>
              </a:r>
              <a:r>
                <a:rPr lang="en-US" altLang="zh-CN" baseline="-25000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</a:rPr>
                <a:t>1</a:t>
              </a:r>
              <a:endParaRPr lang="zh-CN" altLang="en-US" baseline="-250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" name="Rectangle 2"/>
            <p:cNvSpPr>
              <a:spLocks noChangeArrowheads="1"/>
            </p:cNvSpPr>
            <p:nvPr/>
          </p:nvSpPr>
          <p:spPr bwMode="auto">
            <a:xfrm>
              <a:off x="7585113" y="371319"/>
              <a:ext cx="59744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</a:rPr>
                <a:t>N</a:t>
              </a:r>
              <a:r>
                <a:rPr lang="en-US" altLang="zh-CN" baseline="-25000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</a:rPr>
                <a:t>2</a:t>
              </a:r>
              <a:endParaRPr lang="zh-CN" altLang="en-US" baseline="-250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0131" y="2342663"/>
            <a:ext cx="1803568" cy="592232"/>
          </a:xfrm>
          <a:prstGeom prst="roundRect">
            <a:avLst>
              <a:gd name="adj" fmla="val 153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884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746" grpId="0" autoUpdateAnimBg="0"/>
      <p:bldP spid="5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3222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48" name="Text Box 68"/>
          <p:cNvSpPr txBox="1">
            <a:spLocks noChangeArrowheads="1"/>
          </p:cNvSpPr>
          <p:nvPr/>
        </p:nvSpPr>
        <p:spPr bwMode="auto">
          <a:xfrm>
            <a:off x="11113" y="63328"/>
            <a:ext cx="5614745" cy="3046988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spcBef>
                <a:spcPts val="0"/>
              </a:spcBef>
            </a:pPr>
            <a:r>
              <a:rPr lang="zh-CN" altLang="en-US" sz="2400" b="0" dirty="0">
                <a:solidFill>
                  <a:srgbClr val="C00000"/>
                </a:solidFill>
              </a:rPr>
              <a:t>例 </a:t>
            </a:r>
            <a:r>
              <a:rPr lang="en-US" altLang="zh-CN" sz="2400" b="0" dirty="0">
                <a:solidFill>
                  <a:srgbClr val="C00000"/>
                </a:solidFill>
              </a:rPr>
              <a:t>6.3.1:</a:t>
            </a:r>
            <a:r>
              <a:rPr lang="zh-CN" altLang="en-US" sz="2400" b="0" dirty="0">
                <a:ea typeface="宋体" panose="02010600030101010101" pitchFamily="2" charset="-122"/>
              </a:rPr>
              <a:t>如图，交流信号源的电动势  </a:t>
            </a:r>
            <a:r>
              <a:rPr lang="en-US" altLang="zh-CN" sz="2400" b="0" i="1" dirty="0">
                <a:ea typeface="宋体" panose="02010600030101010101" pitchFamily="2" charset="-122"/>
              </a:rPr>
              <a:t>E</a:t>
            </a:r>
            <a:r>
              <a:rPr lang="en-US" altLang="zh-CN" sz="2400" b="0" dirty="0">
                <a:ea typeface="宋体" panose="02010600030101010101" pitchFamily="2" charset="-122"/>
              </a:rPr>
              <a:t>= 120V</a:t>
            </a:r>
            <a:r>
              <a:rPr lang="zh-CN" altLang="en-US" sz="2400" b="0" dirty="0">
                <a:ea typeface="宋体" panose="02010600030101010101" pitchFamily="2" charset="-122"/>
              </a:rPr>
              <a:t>，内阻 </a:t>
            </a:r>
            <a:r>
              <a:rPr lang="en-US" altLang="zh-CN" sz="2400" b="0" i="1" dirty="0">
                <a:ea typeface="宋体" panose="02010600030101010101" pitchFamily="2" charset="-122"/>
              </a:rPr>
              <a:t>R </a:t>
            </a:r>
            <a:r>
              <a:rPr lang="en-US" altLang="zh-CN" sz="2400" b="0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b="0" dirty="0">
                <a:ea typeface="宋体" panose="02010600030101010101" pitchFamily="2" charset="-122"/>
              </a:rPr>
              <a:t>=800</a:t>
            </a:r>
            <a:r>
              <a:rPr lang="en-US" altLang="zh-CN" sz="2400" b="0" dirty="0"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zh-CN" altLang="en-US" sz="2400" b="0" dirty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400" b="0" dirty="0">
                <a:ea typeface="宋体" panose="02010600030101010101" pitchFamily="2" charset="-122"/>
              </a:rPr>
              <a:t>负载电阻</a:t>
            </a:r>
            <a:r>
              <a:rPr lang="en-US" altLang="zh-CN" sz="2400" b="0" i="1" dirty="0">
                <a:ea typeface="宋体" panose="02010600030101010101" pitchFamily="2" charset="-122"/>
              </a:rPr>
              <a:t>R</a:t>
            </a:r>
            <a:r>
              <a:rPr lang="en-US" altLang="zh-CN" sz="2400" b="0" i="1" baseline="-25000" dirty="0">
                <a:ea typeface="宋体" panose="02010600030101010101" pitchFamily="2" charset="-122"/>
              </a:rPr>
              <a:t>L</a:t>
            </a:r>
            <a:r>
              <a:rPr lang="en-US" altLang="zh-CN" sz="2400" b="0" dirty="0">
                <a:ea typeface="宋体" panose="02010600030101010101" pitchFamily="2" charset="-122"/>
              </a:rPr>
              <a:t>=8</a:t>
            </a:r>
            <a:r>
              <a:rPr lang="en-US" altLang="zh-CN" sz="2400" b="0" dirty="0"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zh-CN" altLang="en-US" sz="2400" b="0" dirty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2400" b="0" dirty="0">
              <a:solidFill>
                <a:schemeClr val="bg2">
                  <a:lumMod val="50000"/>
                </a:schemeClr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atinLnBrk="1">
              <a:spcBef>
                <a:spcPts val="1200"/>
              </a:spcBef>
            </a:pPr>
            <a:r>
              <a:rPr lang="zh-CN" altLang="en-US" sz="2400" b="0" dirty="0"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400" b="0" dirty="0">
                <a:ea typeface="宋体" panose="02010600030101010101" pitchFamily="2" charset="-122"/>
                <a:sym typeface="Symbol" panose="05050102010706020507" pitchFamily="18" charset="2"/>
              </a:rPr>
              <a:t>）当</a:t>
            </a:r>
            <a:r>
              <a:rPr lang="en-US" altLang="zh-CN" sz="2400" b="0" i="1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0" i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′</a:t>
            </a:r>
            <a:r>
              <a:rPr lang="en-US" altLang="zh-CN" sz="2400" b="0" baseline="-25000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400" b="0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b="0" i="1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0" baseline="-25000" dirty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sz="2400" b="0" dirty="0">
                <a:ea typeface="宋体" panose="02010600030101010101" pitchFamily="2" charset="-122"/>
                <a:sym typeface="Symbol" panose="05050102010706020507" pitchFamily="18" charset="2"/>
              </a:rPr>
              <a:t>时，求变压器的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匝数比</a:t>
            </a:r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  <a:sym typeface="Symbol" panose="05050102010706020507" pitchFamily="18" charset="2"/>
              </a:rPr>
              <a:t>；</a:t>
            </a:r>
            <a:endParaRPr lang="en-US" altLang="zh-CN" sz="1800" dirty="0">
              <a:solidFill>
                <a:schemeClr val="bg2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latinLnBrk="1">
              <a:spcBef>
                <a:spcPts val="0"/>
              </a:spcBef>
            </a:pPr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  <a:sym typeface="Symbol" panose="05050102010706020507" pitchFamily="18" charset="2"/>
              </a:rPr>
              <a:t>            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sym typeface="Symbol" panose="05050102010706020507" pitchFamily="18" charset="2"/>
              </a:rPr>
              <a:t>（设</a:t>
            </a:r>
            <a:r>
              <a:rPr lang="en-US" altLang="zh-CN" sz="1600" i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sym typeface="Symbol" panose="05050102010706020507" pitchFamily="18" charset="2"/>
              </a:rPr>
              <a:t>R</a:t>
            </a:r>
            <a:r>
              <a:rPr lang="en-US" altLang="zh-CN" sz="1600" i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′</a:t>
            </a:r>
            <a:r>
              <a:rPr lang="en-US" altLang="zh-CN" sz="1600" baseline="-250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sym typeface="Symbol" panose="05050102010706020507" pitchFamily="18" charset="2"/>
              </a:rPr>
              <a:t>L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sym typeface="Symbol" panose="05050102010706020507" pitchFamily="18" charset="2"/>
              </a:rPr>
              <a:t>为</a:t>
            </a:r>
            <a:r>
              <a:rPr lang="en-US" altLang="zh-CN" sz="1600" i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sym typeface="Symbol" panose="05050102010706020507" pitchFamily="18" charset="2"/>
              </a:rPr>
              <a:t>R</a:t>
            </a:r>
            <a:r>
              <a:rPr lang="en-US" altLang="zh-CN" sz="1600" baseline="-250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rPr>
              <a:t>L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sym typeface="Symbol" panose="05050102010706020507" pitchFamily="18" charset="2"/>
              </a:rPr>
              <a:t>折算到原边的等效电阻）</a:t>
            </a:r>
            <a:endParaRPr lang="en-US" altLang="zh-CN" sz="18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sym typeface="Symbol" panose="05050102010706020507" pitchFamily="18" charset="2"/>
            </a:endParaRPr>
          </a:p>
          <a:p>
            <a:pPr latinLnBrk="1">
              <a:spcBef>
                <a:spcPts val="1200"/>
              </a:spcBef>
            </a:pPr>
            <a:r>
              <a:rPr lang="zh-CN" altLang="en-US" sz="2400" b="0" dirty="0">
                <a:highlight>
                  <a:srgbClr val="FFFFCC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0" dirty="0">
                <a:highlight>
                  <a:srgbClr val="FFFFCC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400" b="0" dirty="0">
                <a:highlight>
                  <a:srgbClr val="FFFFCC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）信号源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CC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通过变压器</a:t>
            </a:r>
            <a:r>
              <a:rPr lang="zh-CN" altLang="en-US" sz="2400" b="0" dirty="0">
                <a:highlight>
                  <a:srgbClr val="FFFFCC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联接负载时的</a:t>
            </a:r>
            <a:r>
              <a:rPr lang="zh-CN" altLang="en-US" sz="2400" dirty="0">
                <a:solidFill>
                  <a:srgbClr val="7030A0"/>
                </a:solidFill>
                <a:highlight>
                  <a:srgbClr val="FFFFCC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输出功率；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highlight>
                <a:srgbClr val="FFFFCC"/>
              </a:highlight>
              <a:sym typeface="Symbol" panose="05050102010706020507" pitchFamily="18" charset="2"/>
            </a:endParaRPr>
          </a:p>
          <a:p>
            <a:pPr latinLnBrk="1">
              <a:spcBef>
                <a:spcPts val="1200"/>
              </a:spcBef>
            </a:pPr>
            <a:r>
              <a:rPr lang="zh-CN" altLang="en-US" sz="2400" b="0" dirty="0">
                <a:highlight>
                  <a:srgbClr val="EBF1DE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0" dirty="0">
                <a:highlight>
                  <a:srgbClr val="EBF1DE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400" b="0" dirty="0">
                <a:highlight>
                  <a:srgbClr val="EBF1DE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）信号源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EBF1DE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直接</a:t>
            </a:r>
            <a:r>
              <a:rPr lang="zh-CN" altLang="en-US" sz="2400" b="0" dirty="0">
                <a:highlight>
                  <a:srgbClr val="EBF1DE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联接负载时的</a:t>
            </a:r>
            <a:r>
              <a:rPr lang="zh-CN" altLang="en-US" sz="2400" dirty="0">
                <a:solidFill>
                  <a:srgbClr val="7030A0"/>
                </a:solidFill>
                <a:highlight>
                  <a:srgbClr val="EBF1DE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输出功率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EBF1DE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2400" b="0" dirty="0">
              <a:solidFill>
                <a:schemeClr val="tx1"/>
              </a:solidFill>
              <a:highlight>
                <a:srgbClr val="EBF1DE"/>
              </a:highlight>
              <a:ea typeface="宋体" panose="02010600030101010101" pitchFamily="2" charset="-122"/>
            </a:endParaRPr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767568" y="3593566"/>
            <a:ext cx="16811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输出功率：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339111"/>
              </p:ext>
            </p:extLst>
          </p:nvPr>
        </p:nvGraphicFramePr>
        <p:xfrm>
          <a:off x="2818485" y="3605860"/>
          <a:ext cx="5944153" cy="954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9" name="Equation" r:id="rId3" imgW="3162240" imgH="507960" progId="Equation.DSMT4">
                  <p:embed/>
                </p:oleObj>
              </mc:Choice>
              <mc:Fallback>
                <p:oleObj name="Equation" r:id="rId3" imgW="3162240" imgH="5079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8485" y="3605860"/>
                        <a:ext cx="5944153" cy="954884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893584" y="67178"/>
            <a:ext cx="3019264" cy="2132779"/>
            <a:chOff x="5875297" y="282031"/>
            <a:chExt cx="3019264" cy="2132779"/>
          </a:xfrm>
        </p:grpSpPr>
        <p:sp>
          <p:nvSpPr>
            <p:cNvPr id="71706" name="Oval 26"/>
            <p:cNvSpPr>
              <a:spLocks noChangeArrowheads="1"/>
            </p:cNvSpPr>
            <p:nvPr/>
          </p:nvSpPr>
          <p:spPr bwMode="auto">
            <a:xfrm>
              <a:off x="6273595" y="1776457"/>
              <a:ext cx="270174" cy="33620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07" name="Object 27"/>
            <p:cNvGraphicFramePr>
              <a:graphicFrameLocks noChangeAspect="1"/>
            </p:cNvGraphicFramePr>
            <p:nvPr/>
          </p:nvGraphicFramePr>
          <p:xfrm>
            <a:off x="6621757" y="282031"/>
            <a:ext cx="467930" cy="426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20" name="公式" r:id="rId5" imgW="126720" imgH="190440" progId="Equation.3">
                    <p:embed/>
                  </p:oleObj>
                </mc:Choice>
                <mc:Fallback>
                  <p:oleObj name="公式" r:id="rId5" imgW="126720" imgH="190440" progId="Equation.3">
                    <p:embed/>
                    <p:pic>
                      <p:nvPicPr>
                        <p:cNvPr id="7170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1757" y="282031"/>
                          <a:ext cx="467930" cy="426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8" name="Arc 28"/>
            <p:cNvSpPr>
              <a:spLocks/>
            </p:cNvSpPr>
            <p:nvPr/>
          </p:nvSpPr>
          <p:spPr bwMode="auto">
            <a:xfrm rot="21480000">
              <a:off x="7277695" y="1203273"/>
              <a:ext cx="146228" cy="260673"/>
            </a:xfrm>
            <a:custGeom>
              <a:avLst/>
              <a:gdLst>
                <a:gd name="G0" fmla="+- 389 0 0"/>
                <a:gd name="G1" fmla="+- 21600 0 0"/>
                <a:gd name="G2" fmla="+- 21600 0 0"/>
                <a:gd name="T0" fmla="*/ 0 w 21989"/>
                <a:gd name="T1" fmla="*/ 4 h 43200"/>
                <a:gd name="T2" fmla="*/ 389 w 21989"/>
                <a:gd name="T3" fmla="*/ 43200 h 43200"/>
                <a:gd name="T4" fmla="*/ 389 w 219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89" h="43200" fill="none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</a:path>
                <a:path w="21989" h="43200" stroke="0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  <a:lnTo>
                    <a:pt x="389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9" name="Arc 29"/>
            <p:cNvSpPr>
              <a:spLocks/>
            </p:cNvSpPr>
            <p:nvPr/>
          </p:nvSpPr>
          <p:spPr bwMode="auto">
            <a:xfrm rot="21480000">
              <a:off x="7270732" y="1431362"/>
              <a:ext cx="146228" cy="260673"/>
            </a:xfrm>
            <a:custGeom>
              <a:avLst/>
              <a:gdLst>
                <a:gd name="G0" fmla="+- 389 0 0"/>
                <a:gd name="G1" fmla="+- 21600 0 0"/>
                <a:gd name="G2" fmla="+- 21600 0 0"/>
                <a:gd name="T0" fmla="*/ 0 w 21989"/>
                <a:gd name="T1" fmla="*/ 4 h 43200"/>
                <a:gd name="T2" fmla="*/ 389 w 21989"/>
                <a:gd name="T3" fmla="*/ 43200 h 43200"/>
                <a:gd name="T4" fmla="*/ 389 w 219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89" h="43200" fill="none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</a:path>
                <a:path w="21989" h="43200" stroke="0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  <a:lnTo>
                    <a:pt x="389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0" name="Arc 30"/>
            <p:cNvSpPr>
              <a:spLocks/>
            </p:cNvSpPr>
            <p:nvPr/>
          </p:nvSpPr>
          <p:spPr bwMode="auto">
            <a:xfrm rot="21480000">
              <a:off x="7270732" y="1693516"/>
              <a:ext cx="146228" cy="260673"/>
            </a:xfrm>
            <a:custGeom>
              <a:avLst/>
              <a:gdLst>
                <a:gd name="G0" fmla="+- 389 0 0"/>
                <a:gd name="G1" fmla="+- 21600 0 0"/>
                <a:gd name="G2" fmla="+- 21600 0 0"/>
                <a:gd name="T0" fmla="*/ 0 w 21989"/>
                <a:gd name="T1" fmla="*/ 4 h 43200"/>
                <a:gd name="T2" fmla="*/ 389 w 21989"/>
                <a:gd name="T3" fmla="*/ 43200 h 43200"/>
                <a:gd name="T4" fmla="*/ 389 w 219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89" h="43200" fill="none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</a:path>
                <a:path w="21989" h="43200" stroke="0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  <a:lnTo>
                    <a:pt x="389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1" name="Line 31"/>
            <p:cNvSpPr>
              <a:spLocks noChangeShapeType="1"/>
            </p:cNvSpPr>
            <p:nvPr/>
          </p:nvSpPr>
          <p:spPr bwMode="auto">
            <a:xfrm flipH="1">
              <a:off x="6421216" y="908535"/>
              <a:ext cx="841160" cy="13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2" name="Line 32"/>
            <p:cNvSpPr>
              <a:spLocks noChangeShapeType="1"/>
            </p:cNvSpPr>
            <p:nvPr/>
          </p:nvSpPr>
          <p:spPr bwMode="auto">
            <a:xfrm flipH="1">
              <a:off x="6634291" y="779679"/>
              <a:ext cx="3217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3" name="Line 33"/>
            <p:cNvSpPr>
              <a:spLocks noChangeShapeType="1"/>
            </p:cNvSpPr>
            <p:nvPr/>
          </p:nvSpPr>
          <p:spPr bwMode="auto">
            <a:xfrm flipH="1">
              <a:off x="6412860" y="2395556"/>
              <a:ext cx="8731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4" name="Line 34"/>
            <p:cNvSpPr>
              <a:spLocks noChangeShapeType="1"/>
            </p:cNvSpPr>
            <p:nvPr/>
          </p:nvSpPr>
          <p:spPr bwMode="auto">
            <a:xfrm>
              <a:off x="7270732" y="908535"/>
              <a:ext cx="0" cy="3495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5" name="Arc 35"/>
            <p:cNvSpPr>
              <a:spLocks/>
            </p:cNvSpPr>
            <p:nvPr/>
          </p:nvSpPr>
          <p:spPr bwMode="auto">
            <a:xfrm rot="21480000">
              <a:off x="7270732" y="1954189"/>
              <a:ext cx="146228" cy="260673"/>
            </a:xfrm>
            <a:custGeom>
              <a:avLst/>
              <a:gdLst>
                <a:gd name="G0" fmla="+- 389 0 0"/>
                <a:gd name="G1" fmla="+- 21600 0 0"/>
                <a:gd name="G2" fmla="+- 21600 0 0"/>
                <a:gd name="T0" fmla="*/ 0 w 21989"/>
                <a:gd name="T1" fmla="*/ 4 h 43200"/>
                <a:gd name="T2" fmla="*/ 389 w 21989"/>
                <a:gd name="T3" fmla="*/ 43200 h 43200"/>
                <a:gd name="T4" fmla="*/ 389 w 219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89" h="43200" fill="none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</a:path>
                <a:path w="21989" h="43200" stroke="0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  <a:lnTo>
                    <a:pt x="389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16" name="Object 36"/>
            <p:cNvGraphicFramePr>
              <a:graphicFrameLocks noChangeAspect="1"/>
            </p:cNvGraphicFramePr>
            <p:nvPr/>
          </p:nvGraphicFramePr>
          <p:xfrm>
            <a:off x="5875297" y="1703884"/>
            <a:ext cx="345377" cy="568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21" name="公式" r:id="rId7" imgW="164880" imgH="190440" progId="Equation.3">
                    <p:embed/>
                  </p:oleObj>
                </mc:Choice>
                <mc:Fallback>
                  <p:oleObj name="公式" r:id="rId7" imgW="164880" imgH="190440" progId="Equation.3">
                    <p:embed/>
                    <p:pic>
                      <p:nvPicPr>
                        <p:cNvPr id="71716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5297" y="1703884"/>
                          <a:ext cx="345377" cy="568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8" name="Line 38"/>
            <p:cNvSpPr>
              <a:spLocks noChangeShapeType="1"/>
            </p:cNvSpPr>
            <p:nvPr/>
          </p:nvSpPr>
          <p:spPr bwMode="auto">
            <a:xfrm>
              <a:off x="7520016" y="1075899"/>
              <a:ext cx="0" cy="120116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71719" name="Line 39"/>
            <p:cNvSpPr>
              <a:spLocks noChangeShapeType="1"/>
            </p:cNvSpPr>
            <p:nvPr/>
          </p:nvSpPr>
          <p:spPr bwMode="auto">
            <a:xfrm flipH="1">
              <a:off x="7273517" y="2207456"/>
              <a:ext cx="0" cy="207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0" name="Arc 40"/>
            <p:cNvSpPr>
              <a:spLocks/>
            </p:cNvSpPr>
            <p:nvPr/>
          </p:nvSpPr>
          <p:spPr bwMode="auto">
            <a:xfrm rot="120000">
              <a:off x="7674600" y="1295101"/>
              <a:ext cx="135087" cy="23105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21789"/>
                <a:gd name="T1" fmla="*/ 43200 h 43200"/>
                <a:gd name="T2" fmla="*/ 21789 w 21789"/>
                <a:gd name="T3" fmla="*/ 1 h 43200"/>
                <a:gd name="T4" fmla="*/ 21600 w 217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89" h="43200" fill="none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</a:path>
                <a:path w="21789" h="43200" stroke="0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1" name="Arc 41"/>
            <p:cNvSpPr>
              <a:spLocks/>
            </p:cNvSpPr>
            <p:nvPr/>
          </p:nvSpPr>
          <p:spPr bwMode="auto">
            <a:xfrm rot="120000">
              <a:off x="7646747" y="1524671"/>
              <a:ext cx="133694" cy="2340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21789"/>
                <a:gd name="T1" fmla="*/ 43200 h 43200"/>
                <a:gd name="T2" fmla="*/ 21789 w 21789"/>
                <a:gd name="T3" fmla="*/ 1 h 43200"/>
                <a:gd name="T4" fmla="*/ 21600 w 217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89" h="43200" fill="none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</a:path>
                <a:path w="21789" h="43200" stroke="0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2" name="Arc 42"/>
            <p:cNvSpPr>
              <a:spLocks/>
            </p:cNvSpPr>
            <p:nvPr/>
          </p:nvSpPr>
          <p:spPr bwMode="auto">
            <a:xfrm rot="120000">
              <a:off x="7646747" y="1786825"/>
              <a:ext cx="133694" cy="2340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21789"/>
                <a:gd name="T1" fmla="*/ 43200 h 43200"/>
                <a:gd name="T2" fmla="*/ 21789 w 21789"/>
                <a:gd name="T3" fmla="*/ 1 h 43200"/>
                <a:gd name="T4" fmla="*/ 21600 w 217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89" h="43200" fill="none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</a:path>
                <a:path w="21789" h="43200" stroke="0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3" name="Line 43"/>
            <p:cNvSpPr>
              <a:spLocks noChangeShapeType="1"/>
            </p:cNvSpPr>
            <p:nvPr/>
          </p:nvSpPr>
          <p:spPr bwMode="auto">
            <a:xfrm>
              <a:off x="7801331" y="1096634"/>
              <a:ext cx="4679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4" name="Line 44"/>
            <p:cNvSpPr>
              <a:spLocks noChangeShapeType="1"/>
            </p:cNvSpPr>
            <p:nvPr/>
          </p:nvSpPr>
          <p:spPr bwMode="auto">
            <a:xfrm>
              <a:off x="7781834" y="2007508"/>
              <a:ext cx="0" cy="1747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5" name="Line 45"/>
            <p:cNvSpPr>
              <a:spLocks noChangeShapeType="1"/>
            </p:cNvSpPr>
            <p:nvPr/>
          </p:nvSpPr>
          <p:spPr bwMode="auto">
            <a:xfrm>
              <a:off x="7802724" y="1111445"/>
              <a:ext cx="0" cy="173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8" name="Line 48"/>
            <p:cNvSpPr>
              <a:spLocks noChangeShapeType="1"/>
            </p:cNvSpPr>
            <p:nvPr/>
          </p:nvSpPr>
          <p:spPr bwMode="auto">
            <a:xfrm>
              <a:off x="8024155" y="1096634"/>
              <a:ext cx="671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9" name="Line 49"/>
            <p:cNvSpPr>
              <a:spLocks noChangeShapeType="1"/>
            </p:cNvSpPr>
            <p:nvPr/>
          </p:nvSpPr>
          <p:spPr bwMode="auto">
            <a:xfrm>
              <a:off x="7773478" y="2152656"/>
              <a:ext cx="9330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2" name="Line 52"/>
            <p:cNvSpPr>
              <a:spLocks noChangeShapeType="1"/>
            </p:cNvSpPr>
            <p:nvPr/>
          </p:nvSpPr>
          <p:spPr bwMode="auto">
            <a:xfrm flipV="1">
              <a:off x="8707946" y="1075899"/>
              <a:ext cx="0" cy="10960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6401718" y="898167"/>
              <a:ext cx="0" cy="15166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4" name="Text Box 54"/>
            <p:cNvSpPr txBox="1">
              <a:spLocks noChangeArrowheads="1"/>
            </p:cNvSpPr>
            <p:nvPr/>
          </p:nvSpPr>
          <p:spPr bwMode="auto">
            <a:xfrm>
              <a:off x="5880868" y="967779"/>
              <a:ext cx="474893" cy="484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0</a:t>
              </a:r>
              <a:endPara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1735" name="Rectangle 55"/>
            <p:cNvSpPr>
              <a:spLocks noChangeArrowheads="1"/>
            </p:cNvSpPr>
            <p:nvPr/>
          </p:nvSpPr>
          <p:spPr bwMode="auto">
            <a:xfrm rot="5400000">
              <a:off x="6226772" y="1246314"/>
              <a:ext cx="355463" cy="9609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6" name="Group 56"/>
            <p:cNvGrpSpPr>
              <a:grpSpLocks/>
            </p:cNvGrpSpPr>
            <p:nvPr/>
          </p:nvGrpSpPr>
          <p:grpSpPr bwMode="auto">
            <a:xfrm>
              <a:off x="8668952" y="1259555"/>
              <a:ext cx="225609" cy="829414"/>
              <a:chOff x="5105" y="1296"/>
              <a:chExt cx="183" cy="560"/>
            </a:xfrm>
          </p:grpSpPr>
          <p:sp>
            <p:nvSpPr>
              <p:cNvPr id="71737" name="Rectangle 57"/>
              <p:cNvSpPr>
                <a:spLocks noChangeArrowheads="1"/>
              </p:cNvSpPr>
              <p:nvPr/>
            </p:nvSpPr>
            <p:spPr bwMode="auto">
              <a:xfrm>
                <a:off x="5105" y="1398"/>
                <a:ext cx="63" cy="3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8" name="Line 58"/>
              <p:cNvSpPr>
                <a:spLocks noChangeShapeType="1"/>
              </p:cNvSpPr>
              <p:nvPr/>
            </p:nvSpPr>
            <p:spPr bwMode="auto">
              <a:xfrm flipV="1">
                <a:off x="5156" y="1304"/>
                <a:ext cx="124" cy="1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9" name="Line 59"/>
              <p:cNvSpPr>
                <a:spLocks noChangeShapeType="1"/>
              </p:cNvSpPr>
              <p:nvPr/>
            </p:nvSpPr>
            <p:spPr bwMode="auto">
              <a:xfrm>
                <a:off x="5280" y="1296"/>
                <a:ext cx="0" cy="5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40" name="Line 60"/>
              <p:cNvSpPr>
                <a:spLocks noChangeShapeType="1"/>
              </p:cNvSpPr>
              <p:nvPr/>
            </p:nvSpPr>
            <p:spPr bwMode="auto">
              <a:xfrm>
                <a:off x="5164" y="1742"/>
                <a:ext cx="124" cy="10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741" name="Text Box 61"/>
            <p:cNvSpPr txBox="1">
              <a:spLocks noChangeArrowheads="1"/>
            </p:cNvSpPr>
            <p:nvPr/>
          </p:nvSpPr>
          <p:spPr bwMode="auto">
            <a:xfrm>
              <a:off x="6451854" y="1486162"/>
              <a:ext cx="653153" cy="484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42" name="Text Box 62"/>
            <p:cNvSpPr txBox="1">
              <a:spLocks noChangeArrowheads="1"/>
            </p:cNvSpPr>
            <p:nvPr/>
          </p:nvSpPr>
          <p:spPr bwMode="auto">
            <a:xfrm>
              <a:off x="6451854" y="1899388"/>
              <a:ext cx="653153" cy="484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Rectangle 2"/>
            <p:cNvSpPr>
              <a:spLocks noChangeArrowheads="1"/>
            </p:cNvSpPr>
            <p:nvPr/>
          </p:nvSpPr>
          <p:spPr bwMode="auto">
            <a:xfrm>
              <a:off x="8144246" y="1375624"/>
              <a:ext cx="59744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ea typeface="宋体" panose="02010600030101010101" pitchFamily="2" charset="-122"/>
                </a:rPr>
                <a:t>L</a:t>
              </a:r>
              <a:endParaRPr lang="zh-CN" altLang="en-US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58" name="Rectangle 2"/>
            <p:cNvSpPr>
              <a:spLocks noChangeArrowheads="1"/>
            </p:cNvSpPr>
            <p:nvPr/>
          </p:nvSpPr>
          <p:spPr bwMode="auto">
            <a:xfrm>
              <a:off x="7089687" y="371319"/>
              <a:ext cx="59744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</a:rPr>
                <a:t>N</a:t>
              </a:r>
              <a:r>
                <a:rPr lang="en-US" altLang="zh-CN" baseline="-25000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</a:rPr>
                <a:t>1</a:t>
              </a:r>
              <a:endParaRPr lang="zh-CN" altLang="en-US" baseline="-250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" name="Rectangle 2"/>
            <p:cNvSpPr>
              <a:spLocks noChangeArrowheads="1"/>
            </p:cNvSpPr>
            <p:nvPr/>
          </p:nvSpPr>
          <p:spPr bwMode="auto">
            <a:xfrm>
              <a:off x="7585113" y="371319"/>
              <a:ext cx="59744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</a:rPr>
                <a:t>N</a:t>
              </a:r>
              <a:r>
                <a:rPr lang="en-US" altLang="zh-CN" baseline="-25000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</a:rPr>
                <a:t>2</a:t>
              </a:r>
              <a:endParaRPr lang="zh-CN" altLang="en-US" baseline="-250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61" name="Rectangle 2"/>
          <p:cNvSpPr>
            <a:spLocks noChangeArrowheads="1"/>
          </p:cNvSpPr>
          <p:nvPr/>
        </p:nvSpPr>
        <p:spPr bwMode="auto">
          <a:xfrm>
            <a:off x="162915" y="3560082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(2)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863901" y="4083302"/>
            <a:ext cx="1488474" cy="646331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</a:rPr>
              <a:t>（通过变压器联接）</a:t>
            </a: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764999" y="5028968"/>
            <a:ext cx="16811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输出功率：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160346" y="4995484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(3)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861332" y="5518704"/>
            <a:ext cx="1488474" cy="36933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</a:rPr>
              <a:t>（直接联接）</a:t>
            </a:r>
          </a:p>
        </p:txBody>
      </p:sp>
      <p:sp>
        <p:nvSpPr>
          <p:cNvPr id="5" name="矩形 4"/>
          <p:cNvSpPr/>
          <p:nvPr/>
        </p:nvSpPr>
        <p:spPr>
          <a:xfrm>
            <a:off x="5636971" y="63328"/>
            <a:ext cx="3399525" cy="2429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Group 3"/>
          <p:cNvGrpSpPr>
            <a:grpSpLocks/>
          </p:cNvGrpSpPr>
          <p:nvPr/>
        </p:nvGrpSpPr>
        <p:grpSpPr bwMode="auto">
          <a:xfrm>
            <a:off x="5799016" y="0"/>
            <a:ext cx="3171825" cy="2895600"/>
            <a:chOff x="3456" y="192"/>
            <a:chExt cx="1998" cy="1824"/>
          </a:xfrm>
        </p:grpSpPr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456" y="1689"/>
              <a:ext cx="7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0000CC"/>
                  </a:solidFill>
                  <a:ea typeface="宋体" panose="02010600030101010101" pitchFamily="2" charset="-122"/>
                </a:rPr>
                <a:t>信号源</a:t>
              </a:r>
            </a:p>
          </p:txBody>
        </p:sp>
        <p:sp>
          <p:nvSpPr>
            <p:cNvPr id="76" name="Rectangle 5"/>
            <p:cNvSpPr>
              <a:spLocks noChangeArrowheads="1"/>
            </p:cNvSpPr>
            <p:nvPr/>
          </p:nvSpPr>
          <p:spPr bwMode="auto">
            <a:xfrm>
              <a:off x="3456" y="472"/>
              <a:ext cx="960" cy="1208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7" name="Group 6"/>
            <p:cNvGrpSpPr>
              <a:grpSpLocks/>
            </p:cNvGrpSpPr>
            <p:nvPr/>
          </p:nvGrpSpPr>
          <p:grpSpPr bwMode="auto">
            <a:xfrm>
              <a:off x="3543" y="192"/>
              <a:ext cx="1911" cy="1381"/>
              <a:chOff x="3543" y="192"/>
              <a:chExt cx="1911" cy="1381"/>
            </a:xfrm>
          </p:grpSpPr>
          <p:graphicFrame>
            <p:nvGraphicFramePr>
              <p:cNvPr id="78" name="Object 7"/>
              <p:cNvGraphicFramePr>
                <a:graphicFrameLocks noChangeAspect="1"/>
              </p:cNvGraphicFramePr>
              <p:nvPr/>
            </p:nvGraphicFramePr>
            <p:xfrm>
              <a:off x="4608" y="192"/>
              <a:ext cx="247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422" name="公式" r:id="rId9" imgW="126720" imgH="190440" progId="Equation.3">
                      <p:embed/>
                    </p:oleObj>
                  </mc:Choice>
                  <mc:Fallback>
                    <p:oleObj name="公式" r:id="rId9" imgW="126720" imgH="190440" progId="Equation.3">
                      <p:embed/>
                      <p:pic>
                        <p:nvPicPr>
                          <p:cNvPr id="71687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92"/>
                            <a:ext cx="247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" name="Oval 8"/>
              <p:cNvSpPr>
                <a:spLocks noChangeArrowheads="1"/>
              </p:cNvSpPr>
              <p:nvPr/>
            </p:nvSpPr>
            <p:spPr bwMode="auto">
              <a:xfrm>
                <a:off x="3828" y="1133"/>
                <a:ext cx="264" cy="264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Line 9"/>
              <p:cNvSpPr>
                <a:spLocks noChangeShapeType="1"/>
              </p:cNvSpPr>
              <p:nvPr/>
            </p:nvSpPr>
            <p:spPr bwMode="auto">
              <a:xfrm flipH="1" flipV="1">
                <a:off x="3979" y="611"/>
                <a:ext cx="1332" cy="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10"/>
              <p:cNvSpPr>
                <a:spLocks noChangeShapeType="1"/>
              </p:cNvSpPr>
              <p:nvPr/>
            </p:nvSpPr>
            <p:spPr bwMode="auto">
              <a:xfrm flipH="1">
                <a:off x="4531" y="528"/>
                <a:ext cx="365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11"/>
              <p:cNvSpPr>
                <a:spLocks noChangeShapeType="1"/>
              </p:cNvSpPr>
              <p:nvPr/>
            </p:nvSpPr>
            <p:spPr bwMode="auto">
              <a:xfrm flipH="1">
                <a:off x="3966" y="1502"/>
                <a:ext cx="133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3" name="Object 12"/>
              <p:cNvGraphicFramePr>
                <a:graphicFrameLocks noChangeAspect="1"/>
              </p:cNvGraphicFramePr>
              <p:nvPr/>
            </p:nvGraphicFramePr>
            <p:xfrm>
              <a:off x="3560" y="1072"/>
              <a:ext cx="323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423" name="公式" r:id="rId11" imgW="164880" imgH="190440" progId="Equation.3">
                      <p:embed/>
                    </p:oleObj>
                  </mc:Choice>
                  <mc:Fallback>
                    <p:oleObj name="公式" r:id="rId11" imgW="164880" imgH="190440" progId="Equation.3">
                      <p:embed/>
                      <p:pic>
                        <p:nvPicPr>
                          <p:cNvPr id="7169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0" y="1072"/>
                            <a:ext cx="323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4" name="Line 13"/>
              <p:cNvSpPr>
                <a:spLocks noChangeShapeType="1"/>
              </p:cNvSpPr>
              <p:nvPr/>
            </p:nvSpPr>
            <p:spPr bwMode="auto">
              <a:xfrm flipV="1">
                <a:off x="5297" y="613"/>
                <a:ext cx="0" cy="9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257" y="934"/>
                <a:ext cx="79" cy="3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Line 15"/>
              <p:cNvSpPr>
                <a:spLocks noChangeShapeType="1"/>
              </p:cNvSpPr>
              <p:nvPr/>
            </p:nvSpPr>
            <p:spPr bwMode="auto">
              <a:xfrm flipV="1">
                <a:off x="5322" y="806"/>
                <a:ext cx="132" cy="1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16"/>
              <p:cNvSpPr>
                <a:spLocks noChangeShapeType="1"/>
              </p:cNvSpPr>
              <p:nvPr/>
            </p:nvSpPr>
            <p:spPr bwMode="auto">
              <a:xfrm>
                <a:off x="5322" y="1226"/>
                <a:ext cx="132" cy="1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Line 17"/>
              <p:cNvSpPr>
                <a:spLocks noChangeShapeType="1"/>
              </p:cNvSpPr>
              <p:nvPr/>
            </p:nvSpPr>
            <p:spPr bwMode="auto">
              <a:xfrm>
                <a:off x="5454" y="800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18"/>
              <p:cNvSpPr>
                <a:spLocks noChangeShapeType="1"/>
              </p:cNvSpPr>
              <p:nvPr/>
            </p:nvSpPr>
            <p:spPr bwMode="auto">
              <a:xfrm>
                <a:off x="3960" y="605"/>
                <a:ext cx="0" cy="91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Text Box 19"/>
              <p:cNvSpPr txBox="1">
                <a:spLocks noChangeArrowheads="1"/>
              </p:cNvSpPr>
              <p:nvPr/>
            </p:nvSpPr>
            <p:spPr bwMode="auto">
              <a:xfrm>
                <a:off x="3543" y="656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>
                    <a:ea typeface="宋体" panose="02010600030101010101" pitchFamily="2" charset="-122"/>
                  </a:rPr>
                  <a:t>0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1" name="Rectangle 20"/>
              <p:cNvSpPr>
                <a:spLocks noChangeArrowheads="1"/>
              </p:cNvSpPr>
              <p:nvPr/>
            </p:nvSpPr>
            <p:spPr bwMode="auto">
              <a:xfrm rot="5400000">
                <a:off x="3840" y="797"/>
                <a:ext cx="25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Text Box 21"/>
              <p:cNvSpPr txBox="1">
                <a:spLocks noChangeArrowheads="1"/>
              </p:cNvSpPr>
              <p:nvPr/>
            </p:nvSpPr>
            <p:spPr bwMode="auto">
              <a:xfrm>
                <a:off x="4893" y="872"/>
                <a:ext cx="37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ea typeface="宋体" panose="02010600030101010101" pitchFamily="2" charset="-122"/>
                  </a:rPr>
                  <a:t>R</a:t>
                </a:r>
                <a:r>
                  <a:rPr lang="en-US" altLang="zh-CN" i="1" baseline="-25000">
                    <a:ea typeface="宋体" panose="02010600030101010101" pitchFamily="2" charset="-122"/>
                  </a:rPr>
                  <a:t>L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93" name="Text Box 22"/>
              <p:cNvSpPr txBox="1">
                <a:spLocks noChangeArrowheads="1"/>
              </p:cNvSpPr>
              <p:nvPr/>
            </p:nvSpPr>
            <p:spPr bwMode="auto">
              <a:xfrm>
                <a:off x="4014" y="919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3300"/>
                    </a:solidFill>
                    <a:ea typeface="宋体" panose="02010600030101010101" pitchFamily="2" charset="-122"/>
                  </a:rPr>
                  <a:t>+</a:t>
                </a:r>
                <a:endParaRPr lang="en-US" altLang="zh-CN">
                  <a:solidFill>
                    <a:schemeClr val="accent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4" name="Text Box 23"/>
              <p:cNvSpPr txBox="1">
                <a:spLocks noChangeArrowheads="1"/>
              </p:cNvSpPr>
              <p:nvPr/>
            </p:nvSpPr>
            <p:spPr bwMode="auto">
              <a:xfrm>
                <a:off x="4014" y="1246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3300"/>
                    </a:solidFill>
                    <a:ea typeface="宋体" panose="02010600030101010101" pitchFamily="2" charset="-122"/>
                  </a:rPr>
                  <a:t>–</a:t>
                </a:r>
                <a:endParaRPr lang="en-US" altLang="zh-CN">
                  <a:solidFill>
                    <a:schemeClr val="accent1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95" name="对象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505470"/>
              </p:ext>
            </p:extLst>
          </p:nvPr>
        </p:nvGraphicFramePr>
        <p:xfrm>
          <a:off x="2818485" y="5057609"/>
          <a:ext cx="5712383" cy="989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4" name="Equation" r:id="rId12" imgW="2933640" imgH="507960" progId="Equation.DSMT4">
                  <p:embed/>
                </p:oleObj>
              </mc:Choice>
              <mc:Fallback>
                <p:oleObj name="Equation" r:id="rId12" imgW="2933640" imgH="50796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8485" y="5057609"/>
                        <a:ext cx="5712383" cy="989157"/>
                      </a:xfrm>
                      <a:prstGeom prst="rect">
                        <a:avLst/>
                      </a:prstGeom>
                      <a:solidFill>
                        <a:srgbClr val="EBF1DE"/>
                      </a:solidFill>
                      <a:ln w="28575"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Text Box 5"/>
          <p:cNvSpPr txBox="1">
            <a:spLocks noChangeArrowheads="1"/>
          </p:cNvSpPr>
          <p:nvPr/>
        </p:nvSpPr>
        <p:spPr bwMode="auto">
          <a:xfrm>
            <a:off x="1605569" y="6230088"/>
            <a:ext cx="651527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CC0000"/>
                </a:solidFill>
                <a:ea typeface="宋体" panose="02010600030101010101" pitchFamily="2" charset="-122"/>
              </a:rPr>
              <a:t>结论：接入变压器以后，输出功率大大提高。</a:t>
            </a:r>
          </a:p>
        </p:txBody>
      </p:sp>
    </p:spTree>
    <p:extLst>
      <p:ext uri="{BB962C8B-B14F-4D97-AF65-F5344CB8AC3E}">
        <p14:creationId xmlns:p14="http://schemas.microsoft.com/office/powerpoint/2010/main" val="395154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utoUpdateAnimBg="0"/>
      <p:bldP spid="61" grpId="0" autoUpdateAnimBg="0"/>
      <p:bldP spid="44" grpId="0" animBg="1" autoUpdateAnimBg="0"/>
      <p:bldP spid="45" grpId="0" autoUpdateAnimBg="0"/>
      <p:bldP spid="46" grpId="0" autoUpdateAnimBg="0"/>
      <p:bldP spid="47" grpId="0" animBg="1" autoUpdateAnimBg="0"/>
      <p:bldP spid="5" grpId="0" animBg="1"/>
      <p:bldP spid="9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987425" y="761940"/>
            <a:ext cx="745718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二次侧输出电压 </a:t>
            </a:r>
            <a:r>
              <a:rPr lang="en-US" altLang="zh-CN" sz="2400" i="1" dirty="0">
                <a:ea typeface="宋体" panose="02010600030101010101" pitchFamily="2" charset="-122"/>
              </a:rPr>
              <a:t>U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和输出电流 </a:t>
            </a:r>
            <a:r>
              <a:rPr lang="en-US" altLang="zh-CN" sz="2400" i="1" dirty="0">
                <a:ea typeface="宋体" panose="02010600030101010101" pitchFamily="2" charset="-122"/>
              </a:rPr>
              <a:t>I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的关系：</a:t>
            </a:r>
            <a:r>
              <a:rPr lang="en-US" altLang="zh-CN" sz="2400" i="1" dirty="0">
                <a:ea typeface="宋体" panose="02010600030101010101" pitchFamily="2" charset="-122"/>
              </a:rPr>
              <a:t>U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i="1" dirty="0">
                <a:ea typeface="宋体" panose="02010600030101010101" pitchFamily="2" charset="-122"/>
              </a:rPr>
              <a:t>f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I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1358243" y="3012653"/>
            <a:ext cx="1637251" cy="715089"/>
          </a:xfrm>
          <a:prstGeom prst="wedgeRoundRectCallout">
            <a:avLst>
              <a:gd name="adj1" fmla="val 33663"/>
              <a:gd name="adj2" fmla="val -80752"/>
              <a:gd name="adj3" fmla="val 166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额定条件下二次侧空载电压</a:t>
            </a:r>
            <a:endParaRPr lang="zh-CN" altLang="en-US" sz="1800" baseline="-25000" dirty="0">
              <a:solidFill>
                <a:schemeClr val="bg2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5470114" y="4590603"/>
            <a:ext cx="340275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latin typeface="+mn-ea"/>
                <a:ea typeface="+mn-ea"/>
              </a:rPr>
              <a:t>  一般供电系统希望要</a:t>
            </a:r>
            <a:r>
              <a:rPr lang="zh-CN" altLang="en-US" dirty="0">
                <a:solidFill>
                  <a:srgbClr val="7030A0"/>
                </a:solidFill>
                <a:latin typeface="+mn-ea"/>
                <a:ea typeface="+mn-ea"/>
              </a:rPr>
              <a:t>硬特性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（随</a:t>
            </a:r>
            <a:r>
              <a:rPr lang="en-US" altLang="zh-CN" sz="2000" i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I</a:t>
            </a:r>
            <a:r>
              <a:rPr lang="en-US" altLang="zh-CN" sz="2000" baseline="-25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的变化，</a:t>
            </a:r>
            <a:r>
              <a:rPr lang="en-US" altLang="zh-CN" sz="2000" i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U</a:t>
            </a:r>
            <a:r>
              <a:rPr lang="en-US" altLang="zh-CN" sz="2000" baseline="-25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2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变化不大）</a:t>
            </a:r>
            <a:r>
              <a:rPr lang="zh-CN" altLang="en-US" dirty="0">
                <a:latin typeface="+mn-ea"/>
                <a:ea typeface="+mn-ea"/>
              </a:rPr>
              <a:t>，电压变化率约在</a:t>
            </a:r>
            <a:r>
              <a:rPr lang="en-US" altLang="zh-CN" dirty="0">
                <a:latin typeface="+mn-ea"/>
                <a:ea typeface="+mn-ea"/>
              </a:rPr>
              <a:t>5%</a:t>
            </a:r>
            <a:r>
              <a:rPr lang="zh-CN" altLang="en-US" dirty="0">
                <a:latin typeface="+mn-ea"/>
                <a:ea typeface="+mn-ea"/>
              </a:rPr>
              <a:t>左右。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571649" y="4732517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宋体" panose="02010600030101010101" pitchFamily="2" charset="-122"/>
              </a:rPr>
              <a:t>电压变化率：</a:t>
            </a:r>
          </a:p>
        </p:txBody>
      </p:sp>
      <p:graphicFrame>
        <p:nvGraphicFramePr>
          <p:cNvPr id="798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084994"/>
              </p:ext>
            </p:extLst>
          </p:nvPr>
        </p:nvGraphicFramePr>
        <p:xfrm>
          <a:off x="571649" y="5224870"/>
          <a:ext cx="419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3" name="公式" r:id="rId3" imgW="1612800" imgH="444240" progId="Equation.3">
                  <p:embed/>
                </p:oleObj>
              </mc:Choice>
              <mc:Fallback>
                <p:oleObj name="公式" r:id="rId3" imgW="161280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49" y="5224870"/>
                        <a:ext cx="4191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487078"/>
              </p:ext>
            </p:extLst>
          </p:nvPr>
        </p:nvGraphicFramePr>
        <p:xfrm>
          <a:off x="3889524" y="1675541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4" name="公式" r:id="rId5" imgW="711000" imgH="215640" progId="Equation.3">
                  <p:embed/>
                </p:oleObj>
              </mc:Choice>
              <mc:Fallback>
                <p:oleObj name="公式" r:id="rId5" imgW="711000" imgH="2156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524" y="1675541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952" name="Group 80"/>
          <p:cNvGrpSpPr>
            <a:grpSpLocks/>
          </p:cNvGrpSpPr>
          <p:nvPr/>
        </p:nvGrpSpPr>
        <p:grpSpPr bwMode="auto">
          <a:xfrm>
            <a:off x="3203724" y="2442304"/>
            <a:ext cx="3276600" cy="1343025"/>
            <a:chOff x="480" y="2019"/>
            <a:chExt cx="2064" cy="846"/>
          </a:xfrm>
        </p:grpSpPr>
        <p:sp>
          <p:nvSpPr>
            <p:cNvPr id="79953" name="Freeform 81"/>
            <p:cNvSpPr>
              <a:spLocks/>
            </p:cNvSpPr>
            <p:nvPr/>
          </p:nvSpPr>
          <p:spPr bwMode="auto">
            <a:xfrm>
              <a:off x="480" y="2019"/>
              <a:ext cx="1248" cy="384"/>
            </a:xfrm>
            <a:custGeom>
              <a:avLst/>
              <a:gdLst>
                <a:gd name="T0" fmla="*/ 0 w 1248"/>
                <a:gd name="T1" fmla="*/ 0 h 384"/>
                <a:gd name="T2" fmla="*/ 576 w 1248"/>
                <a:gd name="T3" fmla="*/ 144 h 384"/>
                <a:gd name="T4" fmla="*/ 1248 w 1248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384">
                  <a:moveTo>
                    <a:pt x="0" y="0"/>
                  </a:moveTo>
                  <a:cubicBezTo>
                    <a:pt x="184" y="40"/>
                    <a:pt x="368" y="80"/>
                    <a:pt x="576" y="144"/>
                  </a:cubicBezTo>
                  <a:cubicBezTo>
                    <a:pt x="784" y="208"/>
                    <a:pt x="1136" y="344"/>
                    <a:pt x="1248" y="38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54" name="Text Box 82"/>
            <p:cNvSpPr txBox="1">
              <a:spLocks noChangeArrowheads="1"/>
            </p:cNvSpPr>
            <p:nvPr/>
          </p:nvSpPr>
          <p:spPr bwMode="auto">
            <a:xfrm>
              <a:off x="1440" y="2342"/>
              <a:ext cx="11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</a:rPr>
                <a:t>cos</a:t>
              </a:r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lang="en-US" altLang="zh-CN" sz="2400" baseline="-25000">
                  <a:solidFill>
                    <a:schemeClr val="tx2"/>
                  </a:solidFill>
                  <a:ea typeface="宋体" panose="02010600030101010101" pitchFamily="2" charset="-122"/>
                </a:rPr>
                <a:t>2 </a:t>
              </a:r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</a:rPr>
                <a:t>=0.8</a:t>
              </a:r>
            </a:p>
            <a:p>
              <a:pPr algn="ctr"/>
              <a:r>
                <a:rPr lang="en-US" altLang="zh-CN" sz="2400">
                  <a:solidFill>
                    <a:schemeClr val="tx2"/>
                  </a:solidFill>
                  <a:ea typeface="宋体" panose="02010600030101010101" pitchFamily="2" charset="-122"/>
                </a:rPr>
                <a:t>(</a:t>
              </a:r>
              <a:r>
                <a:rPr lang="zh-CN" altLang="en-US" sz="2400">
                  <a:solidFill>
                    <a:schemeClr val="tx2"/>
                  </a:solidFill>
                  <a:ea typeface="宋体" panose="02010600030101010101" pitchFamily="2" charset="-122"/>
                </a:rPr>
                <a:t>感性）</a:t>
              </a:r>
            </a:p>
          </p:txBody>
        </p:sp>
      </p:grpSp>
      <p:grpSp>
        <p:nvGrpSpPr>
          <p:cNvPr id="79962" name="Group 90"/>
          <p:cNvGrpSpPr>
            <a:grpSpLocks/>
          </p:cNvGrpSpPr>
          <p:nvPr/>
        </p:nvGrpSpPr>
        <p:grpSpPr bwMode="auto">
          <a:xfrm>
            <a:off x="2517924" y="1599341"/>
            <a:ext cx="3810000" cy="2728913"/>
            <a:chOff x="192" y="1632"/>
            <a:chExt cx="2400" cy="1719"/>
          </a:xfrm>
        </p:grpSpPr>
        <p:grpSp>
          <p:nvGrpSpPr>
            <p:cNvPr id="79960" name="Group 88"/>
            <p:cNvGrpSpPr>
              <a:grpSpLocks/>
            </p:cNvGrpSpPr>
            <p:nvPr/>
          </p:nvGrpSpPr>
          <p:grpSpPr bwMode="auto">
            <a:xfrm>
              <a:off x="192" y="1632"/>
              <a:ext cx="2400" cy="1719"/>
              <a:chOff x="192" y="1632"/>
              <a:chExt cx="2400" cy="1719"/>
            </a:xfrm>
          </p:grpSpPr>
          <p:sp>
            <p:nvSpPr>
              <p:cNvPr id="79942" name="Line 70"/>
              <p:cNvSpPr>
                <a:spLocks noChangeShapeType="1"/>
              </p:cNvSpPr>
              <p:nvPr/>
            </p:nvSpPr>
            <p:spPr bwMode="auto">
              <a:xfrm flipV="1">
                <a:off x="623" y="1680"/>
                <a:ext cx="0" cy="13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43" name="Line 71"/>
              <p:cNvSpPr>
                <a:spLocks noChangeShapeType="1"/>
              </p:cNvSpPr>
              <p:nvPr/>
            </p:nvSpPr>
            <p:spPr bwMode="auto">
              <a:xfrm>
                <a:off x="624" y="3030"/>
                <a:ext cx="18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44" name="Text Box 72"/>
              <p:cNvSpPr txBox="1">
                <a:spLocks noChangeArrowheads="1"/>
              </p:cNvSpPr>
              <p:nvPr/>
            </p:nvSpPr>
            <p:spPr bwMode="auto">
              <a:xfrm>
                <a:off x="654" y="1632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ea typeface="宋体" panose="02010600030101010101" pitchFamily="2" charset="-122"/>
                  </a:rPr>
                  <a:t>U</a:t>
                </a:r>
                <a:r>
                  <a:rPr lang="en-US" altLang="zh-CN" baseline="-25000">
                    <a:ea typeface="宋体" panose="02010600030101010101" pitchFamily="2" charset="-122"/>
                  </a:rPr>
                  <a:t>2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79945" name="Text Box 73"/>
              <p:cNvSpPr txBox="1">
                <a:spLocks noChangeArrowheads="1"/>
              </p:cNvSpPr>
              <p:nvPr/>
            </p:nvSpPr>
            <p:spPr bwMode="auto">
              <a:xfrm>
                <a:off x="2313" y="3024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ea typeface="宋体" panose="02010600030101010101" pitchFamily="2" charset="-122"/>
                  </a:rPr>
                  <a:t>I</a:t>
                </a:r>
                <a:r>
                  <a:rPr lang="en-US" altLang="zh-CN" baseline="-25000">
                    <a:ea typeface="宋体" panose="02010600030101010101" pitchFamily="2" charset="-122"/>
                  </a:rPr>
                  <a:t>2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79946" name="Freeform 74"/>
              <p:cNvSpPr>
                <a:spLocks/>
              </p:cNvSpPr>
              <p:nvPr/>
            </p:nvSpPr>
            <p:spPr bwMode="auto">
              <a:xfrm>
                <a:off x="611" y="2186"/>
                <a:ext cx="1260" cy="148"/>
              </a:xfrm>
              <a:custGeom>
                <a:avLst/>
                <a:gdLst>
                  <a:gd name="T0" fmla="*/ 0 w 1224"/>
                  <a:gd name="T1" fmla="*/ 4 h 148"/>
                  <a:gd name="T2" fmla="*/ 444 w 1224"/>
                  <a:gd name="T3" fmla="*/ 16 h 148"/>
                  <a:gd name="T4" fmla="*/ 972 w 1224"/>
                  <a:gd name="T5" fmla="*/ 100 h 148"/>
                  <a:gd name="T6" fmla="*/ 1224 w 1224"/>
                  <a:gd name="T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4" h="148">
                    <a:moveTo>
                      <a:pt x="0" y="4"/>
                    </a:moveTo>
                    <a:cubicBezTo>
                      <a:pt x="141" y="2"/>
                      <a:pt x="282" y="0"/>
                      <a:pt x="444" y="16"/>
                    </a:cubicBezTo>
                    <a:cubicBezTo>
                      <a:pt x="606" y="32"/>
                      <a:pt x="842" y="78"/>
                      <a:pt x="972" y="100"/>
                    </a:cubicBezTo>
                    <a:cubicBezTo>
                      <a:pt x="1102" y="122"/>
                      <a:pt x="1182" y="140"/>
                      <a:pt x="1224" y="14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47" name="Text Box 75"/>
              <p:cNvSpPr txBox="1">
                <a:spLocks noChangeArrowheads="1"/>
              </p:cNvSpPr>
              <p:nvPr/>
            </p:nvSpPr>
            <p:spPr bwMode="auto">
              <a:xfrm>
                <a:off x="192" y="2040"/>
                <a:ext cx="43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ea typeface="宋体" panose="02010600030101010101" pitchFamily="2" charset="-122"/>
                  </a:rPr>
                  <a:t>U</a:t>
                </a:r>
                <a:r>
                  <a:rPr lang="en-US" altLang="zh-CN" baseline="-25000">
                    <a:ea typeface="宋体" panose="02010600030101010101" pitchFamily="2" charset="-122"/>
                  </a:rPr>
                  <a:t>20</a:t>
                </a:r>
              </a:p>
            </p:txBody>
          </p:sp>
        </p:grpSp>
        <p:sp>
          <p:nvSpPr>
            <p:cNvPr id="79948" name="Line 76"/>
            <p:cNvSpPr>
              <a:spLocks noChangeShapeType="1"/>
            </p:cNvSpPr>
            <p:nvPr/>
          </p:nvSpPr>
          <p:spPr bwMode="auto">
            <a:xfrm>
              <a:off x="576" y="218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49" name="Line 77"/>
            <p:cNvSpPr>
              <a:spLocks noChangeShapeType="1"/>
            </p:cNvSpPr>
            <p:nvPr/>
          </p:nvSpPr>
          <p:spPr bwMode="auto">
            <a:xfrm>
              <a:off x="1584" y="2163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50" name="Text Box 78"/>
            <p:cNvSpPr txBox="1">
              <a:spLocks noChangeArrowheads="1"/>
            </p:cNvSpPr>
            <p:nvPr/>
          </p:nvSpPr>
          <p:spPr bwMode="auto">
            <a:xfrm>
              <a:off x="1435" y="2976"/>
              <a:ext cx="3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ea typeface="宋体" panose="02010600030101010101" pitchFamily="2" charset="-122"/>
                </a:rPr>
                <a:t>2N</a:t>
              </a:r>
            </a:p>
          </p:txBody>
        </p:sp>
        <p:sp>
          <p:nvSpPr>
            <p:cNvPr id="79951" name="Text Box 79"/>
            <p:cNvSpPr txBox="1">
              <a:spLocks noChangeArrowheads="1"/>
            </p:cNvSpPr>
            <p:nvPr/>
          </p:nvSpPr>
          <p:spPr bwMode="auto">
            <a:xfrm>
              <a:off x="1536" y="2038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  <a:ea typeface="宋体" panose="02010600030101010101" pitchFamily="2" charset="-122"/>
                </a:rPr>
                <a:t>cos</a:t>
              </a:r>
              <a:r>
                <a:rPr lang="en-US" altLang="zh-CN" sz="2400" dirty="0">
                  <a:solidFill>
                    <a:schemeClr val="tx2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lang="en-US" altLang="zh-CN" sz="2400" baseline="-25000" dirty="0">
                  <a:solidFill>
                    <a:schemeClr val="tx2"/>
                  </a:solidFill>
                  <a:ea typeface="宋体" panose="02010600030101010101" pitchFamily="2" charset="-122"/>
                </a:rPr>
                <a:t>2 </a:t>
              </a:r>
              <a:r>
                <a:rPr lang="en-US" altLang="zh-CN" sz="2400" dirty="0">
                  <a:solidFill>
                    <a:schemeClr val="tx2"/>
                  </a:solidFill>
                  <a:ea typeface="宋体" panose="02010600030101010101" pitchFamily="2" charset="-122"/>
                </a:rPr>
                <a:t>=1</a:t>
              </a:r>
            </a:p>
          </p:txBody>
        </p:sp>
        <p:sp>
          <p:nvSpPr>
            <p:cNvPr id="79959" name="Text Box 87"/>
            <p:cNvSpPr txBox="1">
              <a:spLocks noChangeArrowheads="1"/>
            </p:cNvSpPr>
            <p:nvPr/>
          </p:nvSpPr>
          <p:spPr bwMode="auto">
            <a:xfrm>
              <a:off x="432" y="291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79964" name="Rectangle 9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4038600" cy="609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altLang="zh-CN" sz="2800" b="1" dirty="0">
                <a:solidFill>
                  <a:srgbClr val="C00000"/>
                </a:solidFill>
                <a:latin typeface="+mj-ea"/>
              </a:rPr>
              <a:t>6.3.2  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</a:rPr>
              <a:t>变压器的外特性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6823085" y="1492314"/>
            <a:ext cx="2079689" cy="919401"/>
          </a:xfrm>
          <a:prstGeom prst="wedgeRoundRectCallout">
            <a:avLst>
              <a:gd name="adj1" fmla="val -23715"/>
              <a:gd name="adj2" fmla="val -72878"/>
              <a:gd name="adj3" fmla="val 16667"/>
            </a:avLst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a typeface="宋体" panose="02010600030101010101" pitchFamily="2" charset="-122"/>
              </a:rPr>
              <a:t>前提：</a:t>
            </a:r>
            <a:r>
              <a:rPr lang="en-US" altLang="zh-CN" sz="2000" i="1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U</a:t>
            </a:r>
            <a:r>
              <a:rPr lang="en-US" altLang="zh-CN" sz="2000" baseline="-25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cos</a:t>
            </a:r>
            <a:r>
              <a:rPr lang="en-US" altLang="zh-CN" sz="2000" i="1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000" baseline="-25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保持不变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utoUpdateAnimBg="0"/>
      <p:bldP spid="79879" grpId="0" animBg="1" autoUpdateAnimBg="0"/>
      <p:bldP spid="79880" grpId="0" autoUpdateAnimBg="0"/>
      <p:bldP spid="79881" grpId="0" autoUpdateAnimBg="0"/>
      <p:bldP spid="2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/>
          <p:cNvSpPr/>
          <p:nvPr/>
        </p:nvSpPr>
        <p:spPr>
          <a:xfrm>
            <a:off x="5352505" y="3353789"/>
            <a:ext cx="2521199" cy="543877"/>
          </a:xfrm>
          <a:custGeom>
            <a:avLst/>
            <a:gdLst>
              <a:gd name="connsiteX0" fmla="*/ 1258932 w 2517865"/>
              <a:gd name="connsiteY0" fmla="*/ 0 h 533399"/>
              <a:gd name="connsiteX1" fmla="*/ 2512109 w 2517865"/>
              <a:gd name="connsiteY1" fmla="*/ 484564 h 533399"/>
              <a:gd name="connsiteX2" fmla="*/ 2517865 w 2517865"/>
              <a:gd name="connsiteY2" fmla="*/ 533399 h 533399"/>
              <a:gd name="connsiteX3" fmla="*/ 0 w 2517865"/>
              <a:gd name="connsiteY3" fmla="*/ 533399 h 533399"/>
              <a:gd name="connsiteX4" fmla="*/ 5755 w 2517865"/>
              <a:gd name="connsiteY4" fmla="*/ 484564 h 533399"/>
              <a:gd name="connsiteX5" fmla="*/ 1258932 w 2517865"/>
              <a:gd name="connsiteY5" fmla="*/ 0 h 533399"/>
              <a:gd name="connsiteX0" fmla="*/ 2517865 w 2609305"/>
              <a:gd name="connsiteY0" fmla="*/ 533399 h 624839"/>
              <a:gd name="connsiteX1" fmla="*/ 0 w 2609305"/>
              <a:gd name="connsiteY1" fmla="*/ 533399 h 624839"/>
              <a:gd name="connsiteX2" fmla="*/ 5755 w 2609305"/>
              <a:gd name="connsiteY2" fmla="*/ 484564 h 624839"/>
              <a:gd name="connsiteX3" fmla="*/ 1258932 w 2609305"/>
              <a:gd name="connsiteY3" fmla="*/ 0 h 624839"/>
              <a:gd name="connsiteX4" fmla="*/ 2512109 w 2609305"/>
              <a:gd name="connsiteY4" fmla="*/ 484564 h 624839"/>
              <a:gd name="connsiteX5" fmla="*/ 2609305 w 2609305"/>
              <a:gd name="connsiteY5" fmla="*/ 624839 h 624839"/>
              <a:gd name="connsiteX0" fmla="*/ 1922553 w 2609305"/>
              <a:gd name="connsiteY0" fmla="*/ 457199 h 624839"/>
              <a:gd name="connsiteX1" fmla="*/ 0 w 2609305"/>
              <a:gd name="connsiteY1" fmla="*/ 533399 h 624839"/>
              <a:gd name="connsiteX2" fmla="*/ 5755 w 2609305"/>
              <a:gd name="connsiteY2" fmla="*/ 484564 h 624839"/>
              <a:gd name="connsiteX3" fmla="*/ 1258932 w 2609305"/>
              <a:gd name="connsiteY3" fmla="*/ 0 h 624839"/>
              <a:gd name="connsiteX4" fmla="*/ 2512109 w 2609305"/>
              <a:gd name="connsiteY4" fmla="*/ 484564 h 624839"/>
              <a:gd name="connsiteX5" fmla="*/ 2609305 w 2609305"/>
              <a:gd name="connsiteY5" fmla="*/ 624839 h 624839"/>
              <a:gd name="connsiteX0" fmla="*/ 0 w 2609305"/>
              <a:gd name="connsiteY0" fmla="*/ 533399 h 624839"/>
              <a:gd name="connsiteX1" fmla="*/ 5755 w 2609305"/>
              <a:gd name="connsiteY1" fmla="*/ 484564 h 624839"/>
              <a:gd name="connsiteX2" fmla="*/ 1258932 w 2609305"/>
              <a:gd name="connsiteY2" fmla="*/ 0 h 624839"/>
              <a:gd name="connsiteX3" fmla="*/ 2512109 w 2609305"/>
              <a:gd name="connsiteY3" fmla="*/ 484564 h 624839"/>
              <a:gd name="connsiteX4" fmla="*/ 2609305 w 2609305"/>
              <a:gd name="connsiteY4" fmla="*/ 624839 h 624839"/>
              <a:gd name="connsiteX0" fmla="*/ 0 w 2528342"/>
              <a:gd name="connsiteY0" fmla="*/ 533399 h 558164"/>
              <a:gd name="connsiteX1" fmla="*/ 5755 w 2528342"/>
              <a:gd name="connsiteY1" fmla="*/ 484564 h 558164"/>
              <a:gd name="connsiteX2" fmla="*/ 1258932 w 2528342"/>
              <a:gd name="connsiteY2" fmla="*/ 0 h 558164"/>
              <a:gd name="connsiteX3" fmla="*/ 2512109 w 2528342"/>
              <a:gd name="connsiteY3" fmla="*/ 484564 h 558164"/>
              <a:gd name="connsiteX4" fmla="*/ 2528342 w 2528342"/>
              <a:gd name="connsiteY4" fmla="*/ 558164 h 558164"/>
              <a:gd name="connsiteX0" fmla="*/ 0 w 2516436"/>
              <a:gd name="connsiteY0" fmla="*/ 533399 h 558164"/>
              <a:gd name="connsiteX1" fmla="*/ 5755 w 2516436"/>
              <a:gd name="connsiteY1" fmla="*/ 484564 h 558164"/>
              <a:gd name="connsiteX2" fmla="*/ 1258932 w 2516436"/>
              <a:gd name="connsiteY2" fmla="*/ 0 h 558164"/>
              <a:gd name="connsiteX3" fmla="*/ 2512109 w 2516436"/>
              <a:gd name="connsiteY3" fmla="*/ 484564 h 558164"/>
              <a:gd name="connsiteX4" fmla="*/ 2516436 w 2516436"/>
              <a:gd name="connsiteY4" fmla="*/ 558164 h 558164"/>
              <a:gd name="connsiteX0" fmla="*/ 0 w 2521198"/>
              <a:gd name="connsiteY0" fmla="*/ 533399 h 562927"/>
              <a:gd name="connsiteX1" fmla="*/ 5755 w 2521198"/>
              <a:gd name="connsiteY1" fmla="*/ 484564 h 562927"/>
              <a:gd name="connsiteX2" fmla="*/ 1258932 w 2521198"/>
              <a:gd name="connsiteY2" fmla="*/ 0 h 562927"/>
              <a:gd name="connsiteX3" fmla="*/ 2512109 w 2521198"/>
              <a:gd name="connsiteY3" fmla="*/ 484564 h 562927"/>
              <a:gd name="connsiteX4" fmla="*/ 2521198 w 2521198"/>
              <a:gd name="connsiteY4" fmla="*/ 562927 h 562927"/>
              <a:gd name="connsiteX0" fmla="*/ 0 w 2554536"/>
              <a:gd name="connsiteY0" fmla="*/ 533399 h 534352"/>
              <a:gd name="connsiteX1" fmla="*/ 5755 w 2554536"/>
              <a:gd name="connsiteY1" fmla="*/ 484564 h 534352"/>
              <a:gd name="connsiteX2" fmla="*/ 1258932 w 2554536"/>
              <a:gd name="connsiteY2" fmla="*/ 0 h 534352"/>
              <a:gd name="connsiteX3" fmla="*/ 2512109 w 2554536"/>
              <a:gd name="connsiteY3" fmla="*/ 484564 h 534352"/>
              <a:gd name="connsiteX4" fmla="*/ 2554536 w 2554536"/>
              <a:gd name="connsiteY4" fmla="*/ 534352 h 534352"/>
              <a:gd name="connsiteX0" fmla="*/ 0 w 2523580"/>
              <a:gd name="connsiteY0" fmla="*/ 533399 h 546258"/>
              <a:gd name="connsiteX1" fmla="*/ 5755 w 2523580"/>
              <a:gd name="connsiteY1" fmla="*/ 484564 h 546258"/>
              <a:gd name="connsiteX2" fmla="*/ 1258932 w 2523580"/>
              <a:gd name="connsiteY2" fmla="*/ 0 h 546258"/>
              <a:gd name="connsiteX3" fmla="*/ 2512109 w 2523580"/>
              <a:gd name="connsiteY3" fmla="*/ 484564 h 546258"/>
              <a:gd name="connsiteX4" fmla="*/ 2523580 w 2523580"/>
              <a:gd name="connsiteY4" fmla="*/ 546258 h 546258"/>
              <a:gd name="connsiteX0" fmla="*/ 0 w 2514055"/>
              <a:gd name="connsiteY0" fmla="*/ 533399 h 546258"/>
              <a:gd name="connsiteX1" fmla="*/ 5755 w 2514055"/>
              <a:gd name="connsiteY1" fmla="*/ 484564 h 546258"/>
              <a:gd name="connsiteX2" fmla="*/ 1258932 w 2514055"/>
              <a:gd name="connsiteY2" fmla="*/ 0 h 546258"/>
              <a:gd name="connsiteX3" fmla="*/ 2512109 w 2514055"/>
              <a:gd name="connsiteY3" fmla="*/ 484564 h 546258"/>
              <a:gd name="connsiteX4" fmla="*/ 2514055 w 2514055"/>
              <a:gd name="connsiteY4" fmla="*/ 546258 h 546258"/>
              <a:gd name="connsiteX0" fmla="*/ 0 w 2521199"/>
              <a:gd name="connsiteY0" fmla="*/ 533399 h 543877"/>
              <a:gd name="connsiteX1" fmla="*/ 5755 w 2521199"/>
              <a:gd name="connsiteY1" fmla="*/ 484564 h 543877"/>
              <a:gd name="connsiteX2" fmla="*/ 1258932 w 2521199"/>
              <a:gd name="connsiteY2" fmla="*/ 0 h 543877"/>
              <a:gd name="connsiteX3" fmla="*/ 2512109 w 2521199"/>
              <a:gd name="connsiteY3" fmla="*/ 484564 h 543877"/>
              <a:gd name="connsiteX4" fmla="*/ 2521199 w 2521199"/>
              <a:gd name="connsiteY4" fmla="*/ 543877 h 54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199" h="543877">
                <a:moveTo>
                  <a:pt x="0" y="533399"/>
                </a:moveTo>
                <a:lnTo>
                  <a:pt x="5755" y="484564"/>
                </a:lnTo>
                <a:cubicBezTo>
                  <a:pt x="70263" y="212391"/>
                  <a:pt x="606711" y="0"/>
                  <a:pt x="1258932" y="0"/>
                </a:cubicBezTo>
                <a:cubicBezTo>
                  <a:pt x="1911154" y="0"/>
                  <a:pt x="2447601" y="212391"/>
                  <a:pt x="2512109" y="484564"/>
                </a:cubicBezTo>
                <a:cubicBezTo>
                  <a:pt x="2514028" y="500842"/>
                  <a:pt x="2521199" y="543877"/>
                  <a:pt x="2521199" y="543877"/>
                </a:cubicBezTo>
              </a:path>
            </a:pathLst>
          </a:custGeom>
          <a:noFill/>
          <a:ln w="57150" cmpd="sng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320039" y="3346749"/>
            <a:ext cx="2571226" cy="608291"/>
            <a:chOff x="5320039" y="3346749"/>
            <a:chExt cx="2571226" cy="608291"/>
          </a:xfrm>
        </p:grpSpPr>
        <p:sp>
          <p:nvSpPr>
            <p:cNvPr id="7" name="椭圆 6"/>
            <p:cNvSpPr/>
            <p:nvPr/>
          </p:nvSpPr>
          <p:spPr>
            <a:xfrm>
              <a:off x="5320039" y="3877704"/>
              <a:ext cx="66676" cy="773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116184" y="3346749"/>
              <a:ext cx="66676" cy="773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824589" y="3783890"/>
              <a:ext cx="66676" cy="773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任意多边形: 形状 47"/>
          <p:cNvSpPr>
            <a:spLocks noChangeAspect="1"/>
          </p:cNvSpPr>
          <p:nvPr/>
        </p:nvSpPr>
        <p:spPr>
          <a:xfrm>
            <a:off x="5531060" y="3499493"/>
            <a:ext cx="2171071" cy="376441"/>
          </a:xfrm>
          <a:custGeom>
            <a:avLst/>
            <a:gdLst>
              <a:gd name="connsiteX0" fmla="*/ 1258932 w 2517865"/>
              <a:gd name="connsiteY0" fmla="*/ 0 h 533399"/>
              <a:gd name="connsiteX1" fmla="*/ 2512109 w 2517865"/>
              <a:gd name="connsiteY1" fmla="*/ 484564 h 533399"/>
              <a:gd name="connsiteX2" fmla="*/ 2517865 w 2517865"/>
              <a:gd name="connsiteY2" fmla="*/ 533399 h 533399"/>
              <a:gd name="connsiteX3" fmla="*/ 0 w 2517865"/>
              <a:gd name="connsiteY3" fmla="*/ 533399 h 533399"/>
              <a:gd name="connsiteX4" fmla="*/ 5755 w 2517865"/>
              <a:gd name="connsiteY4" fmla="*/ 484564 h 533399"/>
              <a:gd name="connsiteX5" fmla="*/ 1258932 w 2517865"/>
              <a:gd name="connsiteY5" fmla="*/ 0 h 533399"/>
              <a:gd name="connsiteX0" fmla="*/ 2517865 w 2609305"/>
              <a:gd name="connsiteY0" fmla="*/ 533399 h 624839"/>
              <a:gd name="connsiteX1" fmla="*/ 0 w 2609305"/>
              <a:gd name="connsiteY1" fmla="*/ 533399 h 624839"/>
              <a:gd name="connsiteX2" fmla="*/ 5755 w 2609305"/>
              <a:gd name="connsiteY2" fmla="*/ 484564 h 624839"/>
              <a:gd name="connsiteX3" fmla="*/ 1258932 w 2609305"/>
              <a:gd name="connsiteY3" fmla="*/ 0 h 624839"/>
              <a:gd name="connsiteX4" fmla="*/ 2512109 w 2609305"/>
              <a:gd name="connsiteY4" fmla="*/ 484564 h 624839"/>
              <a:gd name="connsiteX5" fmla="*/ 2609305 w 2609305"/>
              <a:gd name="connsiteY5" fmla="*/ 624839 h 624839"/>
              <a:gd name="connsiteX0" fmla="*/ 1922553 w 2609305"/>
              <a:gd name="connsiteY0" fmla="*/ 457199 h 624839"/>
              <a:gd name="connsiteX1" fmla="*/ 0 w 2609305"/>
              <a:gd name="connsiteY1" fmla="*/ 533399 h 624839"/>
              <a:gd name="connsiteX2" fmla="*/ 5755 w 2609305"/>
              <a:gd name="connsiteY2" fmla="*/ 484564 h 624839"/>
              <a:gd name="connsiteX3" fmla="*/ 1258932 w 2609305"/>
              <a:gd name="connsiteY3" fmla="*/ 0 h 624839"/>
              <a:gd name="connsiteX4" fmla="*/ 2512109 w 2609305"/>
              <a:gd name="connsiteY4" fmla="*/ 484564 h 624839"/>
              <a:gd name="connsiteX5" fmla="*/ 2609305 w 2609305"/>
              <a:gd name="connsiteY5" fmla="*/ 624839 h 624839"/>
              <a:gd name="connsiteX0" fmla="*/ 0 w 2609305"/>
              <a:gd name="connsiteY0" fmla="*/ 533399 h 624839"/>
              <a:gd name="connsiteX1" fmla="*/ 5755 w 2609305"/>
              <a:gd name="connsiteY1" fmla="*/ 484564 h 624839"/>
              <a:gd name="connsiteX2" fmla="*/ 1258932 w 2609305"/>
              <a:gd name="connsiteY2" fmla="*/ 0 h 624839"/>
              <a:gd name="connsiteX3" fmla="*/ 2512109 w 2609305"/>
              <a:gd name="connsiteY3" fmla="*/ 484564 h 624839"/>
              <a:gd name="connsiteX4" fmla="*/ 2609305 w 2609305"/>
              <a:gd name="connsiteY4" fmla="*/ 624839 h 624839"/>
              <a:gd name="connsiteX0" fmla="*/ 0 w 2528342"/>
              <a:gd name="connsiteY0" fmla="*/ 533399 h 558164"/>
              <a:gd name="connsiteX1" fmla="*/ 5755 w 2528342"/>
              <a:gd name="connsiteY1" fmla="*/ 484564 h 558164"/>
              <a:gd name="connsiteX2" fmla="*/ 1258932 w 2528342"/>
              <a:gd name="connsiteY2" fmla="*/ 0 h 558164"/>
              <a:gd name="connsiteX3" fmla="*/ 2512109 w 2528342"/>
              <a:gd name="connsiteY3" fmla="*/ 484564 h 558164"/>
              <a:gd name="connsiteX4" fmla="*/ 2528342 w 2528342"/>
              <a:gd name="connsiteY4" fmla="*/ 558164 h 558164"/>
              <a:gd name="connsiteX0" fmla="*/ 0 w 2516436"/>
              <a:gd name="connsiteY0" fmla="*/ 533399 h 558164"/>
              <a:gd name="connsiteX1" fmla="*/ 5755 w 2516436"/>
              <a:gd name="connsiteY1" fmla="*/ 484564 h 558164"/>
              <a:gd name="connsiteX2" fmla="*/ 1258932 w 2516436"/>
              <a:gd name="connsiteY2" fmla="*/ 0 h 558164"/>
              <a:gd name="connsiteX3" fmla="*/ 2512109 w 2516436"/>
              <a:gd name="connsiteY3" fmla="*/ 484564 h 558164"/>
              <a:gd name="connsiteX4" fmla="*/ 2516436 w 2516436"/>
              <a:gd name="connsiteY4" fmla="*/ 558164 h 558164"/>
              <a:gd name="connsiteX0" fmla="*/ 0 w 2521198"/>
              <a:gd name="connsiteY0" fmla="*/ 533399 h 562927"/>
              <a:gd name="connsiteX1" fmla="*/ 5755 w 2521198"/>
              <a:gd name="connsiteY1" fmla="*/ 484564 h 562927"/>
              <a:gd name="connsiteX2" fmla="*/ 1258932 w 2521198"/>
              <a:gd name="connsiteY2" fmla="*/ 0 h 562927"/>
              <a:gd name="connsiteX3" fmla="*/ 2512109 w 2521198"/>
              <a:gd name="connsiteY3" fmla="*/ 484564 h 562927"/>
              <a:gd name="connsiteX4" fmla="*/ 2521198 w 2521198"/>
              <a:gd name="connsiteY4" fmla="*/ 562927 h 562927"/>
              <a:gd name="connsiteX0" fmla="*/ 0 w 2554536"/>
              <a:gd name="connsiteY0" fmla="*/ 533399 h 534352"/>
              <a:gd name="connsiteX1" fmla="*/ 5755 w 2554536"/>
              <a:gd name="connsiteY1" fmla="*/ 484564 h 534352"/>
              <a:gd name="connsiteX2" fmla="*/ 1258932 w 2554536"/>
              <a:gd name="connsiteY2" fmla="*/ 0 h 534352"/>
              <a:gd name="connsiteX3" fmla="*/ 2512109 w 2554536"/>
              <a:gd name="connsiteY3" fmla="*/ 484564 h 534352"/>
              <a:gd name="connsiteX4" fmla="*/ 2554536 w 2554536"/>
              <a:gd name="connsiteY4" fmla="*/ 534352 h 534352"/>
              <a:gd name="connsiteX0" fmla="*/ 0 w 2523580"/>
              <a:gd name="connsiteY0" fmla="*/ 533399 h 546258"/>
              <a:gd name="connsiteX1" fmla="*/ 5755 w 2523580"/>
              <a:gd name="connsiteY1" fmla="*/ 484564 h 546258"/>
              <a:gd name="connsiteX2" fmla="*/ 1258932 w 2523580"/>
              <a:gd name="connsiteY2" fmla="*/ 0 h 546258"/>
              <a:gd name="connsiteX3" fmla="*/ 2512109 w 2523580"/>
              <a:gd name="connsiteY3" fmla="*/ 484564 h 546258"/>
              <a:gd name="connsiteX4" fmla="*/ 2523580 w 2523580"/>
              <a:gd name="connsiteY4" fmla="*/ 546258 h 546258"/>
              <a:gd name="connsiteX0" fmla="*/ 0 w 2514055"/>
              <a:gd name="connsiteY0" fmla="*/ 533399 h 546258"/>
              <a:gd name="connsiteX1" fmla="*/ 5755 w 2514055"/>
              <a:gd name="connsiteY1" fmla="*/ 484564 h 546258"/>
              <a:gd name="connsiteX2" fmla="*/ 1258932 w 2514055"/>
              <a:gd name="connsiteY2" fmla="*/ 0 h 546258"/>
              <a:gd name="connsiteX3" fmla="*/ 2512109 w 2514055"/>
              <a:gd name="connsiteY3" fmla="*/ 484564 h 546258"/>
              <a:gd name="connsiteX4" fmla="*/ 2514055 w 2514055"/>
              <a:gd name="connsiteY4" fmla="*/ 546258 h 546258"/>
              <a:gd name="connsiteX0" fmla="*/ 0 w 2521199"/>
              <a:gd name="connsiteY0" fmla="*/ 533399 h 543877"/>
              <a:gd name="connsiteX1" fmla="*/ 5755 w 2521199"/>
              <a:gd name="connsiteY1" fmla="*/ 484564 h 543877"/>
              <a:gd name="connsiteX2" fmla="*/ 1258932 w 2521199"/>
              <a:gd name="connsiteY2" fmla="*/ 0 h 543877"/>
              <a:gd name="connsiteX3" fmla="*/ 2512109 w 2521199"/>
              <a:gd name="connsiteY3" fmla="*/ 484564 h 543877"/>
              <a:gd name="connsiteX4" fmla="*/ 2521199 w 2521199"/>
              <a:gd name="connsiteY4" fmla="*/ 543877 h 54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199" h="543877">
                <a:moveTo>
                  <a:pt x="0" y="533399"/>
                </a:moveTo>
                <a:lnTo>
                  <a:pt x="5755" y="484564"/>
                </a:lnTo>
                <a:cubicBezTo>
                  <a:pt x="70263" y="212391"/>
                  <a:pt x="606711" y="0"/>
                  <a:pt x="1258932" y="0"/>
                </a:cubicBezTo>
                <a:cubicBezTo>
                  <a:pt x="1911154" y="0"/>
                  <a:pt x="2447601" y="212391"/>
                  <a:pt x="2512109" y="484564"/>
                </a:cubicBezTo>
                <a:cubicBezTo>
                  <a:pt x="2514028" y="500842"/>
                  <a:pt x="2521199" y="543877"/>
                  <a:pt x="2521199" y="543877"/>
                </a:cubicBezTo>
              </a:path>
            </a:pathLst>
          </a:custGeom>
          <a:noFill/>
          <a:ln w="57150" cmpd="sng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93724"/>
              </p:ext>
            </p:extLst>
          </p:nvPr>
        </p:nvGraphicFramePr>
        <p:xfrm>
          <a:off x="0" y="1052735"/>
          <a:ext cx="3984263" cy="580526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984263">
                  <a:extLst>
                    <a:ext uri="{9D8B030D-6E8A-4147-A177-3AD203B41FA5}">
                      <a16:colId xmlns:a16="http://schemas.microsoft.com/office/drawing/2014/main" val="3988064878"/>
                    </a:ext>
                  </a:extLst>
                </a:gridCol>
              </a:tblGrid>
              <a:tr h="14513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074937"/>
                  </a:ext>
                </a:extLst>
              </a:tr>
              <a:tr h="145131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5035"/>
                  </a:ext>
                </a:extLst>
              </a:tr>
              <a:tr h="145131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081555"/>
                  </a:ext>
                </a:extLst>
              </a:tr>
              <a:tr h="14513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73075"/>
                  </a:ext>
                </a:extLst>
              </a:tr>
            </a:tbl>
          </a:graphicData>
        </a:graphic>
      </p:graphicFrame>
      <p:sp>
        <p:nvSpPr>
          <p:cNvPr id="200730" name="Text Box 26"/>
          <p:cNvSpPr txBox="1">
            <a:spLocks noChangeArrowheads="1"/>
          </p:cNvSpPr>
          <p:nvPr/>
        </p:nvSpPr>
        <p:spPr bwMode="auto">
          <a:xfrm>
            <a:off x="7354451" y="3672339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9900"/>
                </a:solidFill>
              </a:rPr>
              <a:t>B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658302" y="2089602"/>
            <a:ext cx="0" cy="3527425"/>
          </a:xfrm>
          <a:prstGeom prst="line">
            <a:avLst/>
          </a:prstGeom>
          <a:noFill/>
          <a:ln w="1270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00709" name="Line 5"/>
          <p:cNvSpPr>
            <a:spLocks noChangeShapeType="1"/>
          </p:cNvSpPr>
          <p:nvPr/>
        </p:nvSpPr>
        <p:spPr bwMode="auto">
          <a:xfrm>
            <a:off x="6886902" y="3331026"/>
            <a:ext cx="0" cy="7921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6874202" y="1800677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导线</a:t>
            </a:r>
          </a:p>
        </p:txBody>
      </p:sp>
      <p:sp>
        <p:nvSpPr>
          <p:cNvPr id="200716" name="Text Box 12"/>
          <p:cNvSpPr txBox="1">
            <a:spLocks noChangeArrowheads="1"/>
          </p:cNvSpPr>
          <p:nvPr/>
        </p:nvSpPr>
        <p:spPr bwMode="auto">
          <a:xfrm>
            <a:off x="6874202" y="3456439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00718" name="Text Box 14"/>
          <p:cNvSpPr txBox="1">
            <a:spLocks noChangeArrowheads="1"/>
          </p:cNvSpPr>
          <p:nvPr/>
        </p:nvSpPr>
        <p:spPr bwMode="auto">
          <a:xfrm>
            <a:off x="6802765" y="4321627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H</a:t>
            </a:r>
          </a:p>
        </p:txBody>
      </p:sp>
      <p:graphicFrame>
        <p:nvGraphicFramePr>
          <p:cNvPr id="200720" name="Object 1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283679321"/>
              </p:ext>
            </p:extLst>
          </p:nvPr>
        </p:nvGraphicFramePr>
        <p:xfrm>
          <a:off x="755576" y="1107091"/>
          <a:ext cx="1712094" cy="831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55" name="公式" r:id="rId3" imgW="888840" imgH="431640" progId="Equation.3">
                  <p:embed/>
                </p:oleObj>
              </mc:Choice>
              <mc:Fallback>
                <p:oleObj name="公式" r:id="rId3" imgW="888840" imgH="431640" progId="Equation.3">
                  <p:embed/>
                  <p:pic>
                    <p:nvPicPr>
                      <p:cNvPr id="20072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07091"/>
                        <a:ext cx="1712094" cy="831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5" name="Text Box 21"/>
          <p:cNvSpPr txBox="1">
            <a:spLocks noChangeArrowheads="1"/>
          </p:cNvSpPr>
          <p:nvPr/>
        </p:nvSpPr>
        <p:spPr bwMode="auto">
          <a:xfrm>
            <a:off x="6018390" y="3465642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200727" name="Oval 23" descr="水滴"/>
          <p:cNvSpPr>
            <a:spLocks noChangeArrowheads="1"/>
          </p:cNvSpPr>
          <p:nvPr/>
        </p:nvSpPr>
        <p:spPr bwMode="auto">
          <a:xfrm>
            <a:off x="7706444" y="3672339"/>
            <a:ext cx="288000" cy="288000"/>
          </a:xfrm>
          <a:prstGeom prst="ellipse">
            <a:avLst/>
          </a:prstGeom>
          <a:gradFill>
            <a:gsLst>
              <a:gs pos="0">
                <a:srgbClr val="927019"/>
              </a:gs>
              <a:gs pos="50000">
                <a:srgbClr val="A3832E"/>
              </a:gs>
              <a:gs pos="70000">
                <a:srgbClr val="C6AE67"/>
              </a:gs>
              <a:gs pos="100000">
                <a:srgbClr val="E7D8AD"/>
              </a:gs>
            </a:gsLst>
          </a:gradFill>
          <a:ln>
            <a:noFill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0731" name="Text Box 27"/>
          <p:cNvSpPr txBox="1">
            <a:spLocks noChangeArrowheads="1"/>
          </p:cNvSpPr>
          <p:nvPr/>
        </p:nvSpPr>
        <p:spPr bwMode="auto">
          <a:xfrm>
            <a:off x="5583256" y="3715264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200733" name="Text Box 29"/>
          <p:cNvSpPr txBox="1">
            <a:spLocks noChangeArrowheads="1"/>
          </p:cNvSpPr>
          <p:nvPr/>
        </p:nvSpPr>
        <p:spPr bwMode="auto">
          <a:xfrm>
            <a:off x="589404" y="1938609"/>
            <a:ext cx="2468121" cy="396875"/>
          </a:xfrm>
          <a:prstGeom prst="rect">
            <a:avLst/>
          </a:prstGeom>
          <a:solidFill>
            <a:srgbClr val="FFFFCC"/>
          </a:solidFill>
          <a:ln w="2857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/>
              <a:t>显然   </a:t>
            </a:r>
            <a:r>
              <a:rPr lang="en-US" altLang="zh-CN" sz="2000" dirty="0"/>
              <a:t>H</a:t>
            </a:r>
            <a:r>
              <a:rPr lang="en-US" altLang="zh-CN" sz="2000" baseline="-25000" dirty="0"/>
              <a:t>A</a:t>
            </a:r>
            <a:r>
              <a:rPr lang="en-US" altLang="zh-CN" sz="2000" dirty="0"/>
              <a:t>=H</a:t>
            </a:r>
            <a:r>
              <a:rPr lang="en-US" altLang="zh-CN" sz="2000" baseline="-25000" dirty="0"/>
              <a:t>B</a:t>
            </a:r>
            <a:r>
              <a:rPr lang="en-US" altLang="zh-CN" sz="2000" dirty="0"/>
              <a:t>=H</a:t>
            </a:r>
            <a:r>
              <a:rPr lang="en-US" altLang="zh-CN" sz="2000" baseline="-25000" dirty="0"/>
              <a:t>C</a:t>
            </a:r>
          </a:p>
        </p:txBody>
      </p:sp>
      <p:sp>
        <p:nvSpPr>
          <p:cNvPr id="200736" name="Oval 32" descr="水滴"/>
          <p:cNvSpPr>
            <a:spLocks noChangeArrowheads="1"/>
          </p:cNvSpPr>
          <p:nvPr/>
        </p:nvSpPr>
        <p:spPr bwMode="auto">
          <a:xfrm>
            <a:off x="2914650" y="8053388"/>
            <a:ext cx="142875" cy="144462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42" name="Text Box 38"/>
          <p:cNvSpPr txBox="1">
            <a:spLocks noChangeArrowheads="1"/>
          </p:cNvSpPr>
          <p:nvPr/>
        </p:nvSpPr>
        <p:spPr bwMode="auto">
          <a:xfrm>
            <a:off x="495653" y="262604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5D58F6"/>
                </a:solidFill>
              </a:rPr>
              <a:t>A</a:t>
            </a:r>
            <a:r>
              <a:rPr lang="zh-CN" altLang="en-US" sz="2000" dirty="0">
                <a:solidFill>
                  <a:srgbClr val="5D58F6"/>
                </a:solidFill>
              </a:rPr>
              <a:t>点、</a:t>
            </a:r>
            <a:r>
              <a:rPr lang="en-US" altLang="zh-CN" sz="2000" dirty="0">
                <a:solidFill>
                  <a:srgbClr val="5D58F6"/>
                </a:solidFill>
              </a:rPr>
              <a:t>C</a:t>
            </a:r>
            <a:r>
              <a:rPr lang="zh-CN" altLang="en-US" sz="2000" dirty="0">
                <a:solidFill>
                  <a:srgbClr val="5D58F6"/>
                </a:solidFill>
              </a:rPr>
              <a:t>点为铁，</a:t>
            </a:r>
            <a:r>
              <a:rPr lang="en-US" altLang="zh-CN" sz="2000" dirty="0">
                <a:solidFill>
                  <a:srgbClr val="5D58F6"/>
                </a:solidFill>
              </a:rPr>
              <a:t>B</a:t>
            </a:r>
            <a:r>
              <a:rPr lang="zh-CN" altLang="en-US" sz="2000" dirty="0">
                <a:solidFill>
                  <a:srgbClr val="5D58F6"/>
                </a:solidFill>
              </a:rPr>
              <a:t>点为铜</a:t>
            </a:r>
            <a:endParaRPr lang="zh-CN" altLang="en-US" sz="2000" baseline="-25000" dirty="0">
              <a:solidFill>
                <a:srgbClr val="5D58F6"/>
              </a:solidFill>
            </a:endParaRPr>
          </a:p>
        </p:txBody>
      </p:sp>
      <p:graphicFrame>
        <p:nvGraphicFramePr>
          <p:cNvPr id="20074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547535"/>
              </p:ext>
            </p:extLst>
          </p:nvPr>
        </p:nvGraphicFramePr>
        <p:xfrm>
          <a:off x="704682" y="3251907"/>
          <a:ext cx="2213868" cy="504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56" name="公式" r:id="rId6" imgW="1002960" imgH="228600" progId="Equation.3">
                  <p:embed/>
                </p:oleObj>
              </mc:Choice>
              <mc:Fallback>
                <p:oleObj name="公式" r:id="rId6" imgW="1002960" imgH="228600" progId="Equation.3">
                  <p:embed/>
                  <p:pic>
                    <p:nvPicPr>
                      <p:cNvPr id="20074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82" y="3251907"/>
                        <a:ext cx="2213868" cy="504301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4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793924"/>
              </p:ext>
            </p:extLst>
          </p:nvPr>
        </p:nvGraphicFramePr>
        <p:xfrm>
          <a:off x="922135" y="4164927"/>
          <a:ext cx="1778962" cy="458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57" name="公式" r:id="rId8" imgW="838080" imgH="215640" progId="Equation.3">
                  <p:embed/>
                </p:oleObj>
              </mc:Choice>
              <mc:Fallback>
                <p:oleObj name="公式" r:id="rId8" imgW="838080" imgH="215640" progId="Equation.3">
                  <p:embed/>
                  <p:pic>
                    <p:nvPicPr>
                      <p:cNvPr id="20074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135" y="4164927"/>
                        <a:ext cx="1778962" cy="458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0751" name="Group 47"/>
          <p:cNvGrpSpPr>
            <a:grpSpLocks/>
          </p:cNvGrpSpPr>
          <p:nvPr/>
        </p:nvGrpSpPr>
        <p:grpSpPr bwMode="auto">
          <a:xfrm>
            <a:off x="4642177" y="2813502"/>
            <a:ext cx="3817938" cy="1809751"/>
            <a:chOff x="204" y="1029"/>
            <a:chExt cx="2405" cy="1140"/>
          </a:xfrm>
        </p:grpSpPr>
        <p:sp>
          <p:nvSpPr>
            <p:cNvPr id="200747" name="Text Box 43"/>
            <p:cNvSpPr txBox="1">
              <a:spLocks noChangeArrowheads="1"/>
            </p:cNvSpPr>
            <p:nvPr/>
          </p:nvSpPr>
          <p:spPr bwMode="auto">
            <a:xfrm>
              <a:off x="204" y="1706"/>
              <a:ext cx="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B</a:t>
              </a:r>
              <a:r>
                <a:rPr lang="en-US" altLang="zh-CN" baseline="-2500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00748" name="Text Box 44"/>
            <p:cNvSpPr txBox="1">
              <a:spLocks noChangeArrowheads="1"/>
            </p:cNvSpPr>
            <p:nvPr/>
          </p:nvSpPr>
          <p:spPr bwMode="auto">
            <a:xfrm>
              <a:off x="918" y="1029"/>
              <a:ext cx="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B</a:t>
              </a:r>
              <a:r>
                <a:rPr lang="en-US" altLang="zh-CN" baseline="-25000" dirty="0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00749" name="Text Box 45"/>
            <p:cNvSpPr txBox="1">
              <a:spLocks noChangeArrowheads="1"/>
            </p:cNvSpPr>
            <p:nvPr/>
          </p:nvSpPr>
          <p:spPr bwMode="auto">
            <a:xfrm>
              <a:off x="2200" y="1842"/>
              <a:ext cx="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B</a:t>
              </a:r>
              <a:r>
                <a:rPr lang="en-US" altLang="zh-CN" baseline="-25000">
                  <a:solidFill>
                    <a:srgbClr val="0000FF"/>
                  </a:solidFill>
                </a:rPr>
                <a:t>B</a:t>
              </a:r>
            </a:p>
          </p:txBody>
        </p:sp>
      </p:grpSp>
      <p:sp>
        <p:nvSpPr>
          <p:cNvPr id="200750" name="Text Box 46"/>
          <p:cNvSpPr txBox="1">
            <a:spLocks noChangeArrowheads="1"/>
          </p:cNvSpPr>
          <p:nvPr/>
        </p:nvSpPr>
        <p:spPr bwMode="auto">
          <a:xfrm>
            <a:off x="264759" y="4824004"/>
            <a:ext cx="3564732" cy="3968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0" dirty="0"/>
              <a:t>则各点磁感应强度</a:t>
            </a:r>
            <a:r>
              <a:rPr lang="en-US" altLang="zh-CN" sz="2000" b="0" dirty="0"/>
              <a:t>B</a:t>
            </a:r>
            <a:r>
              <a:rPr lang="en-US" altLang="zh-CN" sz="2000" b="0" baseline="-25000" dirty="0"/>
              <a:t>A</a:t>
            </a:r>
            <a:r>
              <a:rPr lang="en-US" altLang="zh-CN" sz="2000" b="0" dirty="0"/>
              <a:t>=B</a:t>
            </a:r>
            <a:r>
              <a:rPr lang="en-US" altLang="zh-CN" sz="2000" b="0" baseline="-25000" dirty="0"/>
              <a:t>C</a:t>
            </a:r>
            <a:r>
              <a:rPr lang="en-US" altLang="zh-CN" sz="2000" b="0" dirty="0"/>
              <a:t>&gt;B</a:t>
            </a:r>
            <a:r>
              <a:rPr lang="en-US" altLang="zh-CN" sz="2000" b="0" baseline="-25000" dirty="0"/>
              <a:t>B</a:t>
            </a:r>
          </a:p>
        </p:txBody>
      </p:sp>
      <p:graphicFrame>
        <p:nvGraphicFramePr>
          <p:cNvPr id="20075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050892"/>
              </p:ext>
            </p:extLst>
          </p:nvPr>
        </p:nvGraphicFramePr>
        <p:xfrm>
          <a:off x="922135" y="5501277"/>
          <a:ext cx="19304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58" name="公式" r:id="rId10" imgW="774360" imgH="215640" progId="Equation.3">
                  <p:embed/>
                </p:oleObj>
              </mc:Choice>
              <mc:Fallback>
                <p:oleObj name="公式" r:id="rId10" imgW="774360" imgH="215640" progId="Equation.3">
                  <p:embed/>
                  <p:pic>
                    <p:nvPicPr>
                      <p:cNvPr id="20075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135" y="5501277"/>
                        <a:ext cx="19304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0756" name="Group 52"/>
          <p:cNvGrpSpPr>
            <a:grpSpLocks/>
          </p:cNvGrpSpPr>
          <p:nvPr/>
        </p:nvGrpSpPr>
        <p:grpSpPr bwMode="auto">
          <a:xfrm>
            <a:off x="4724728" y="2781751"/>
            <a:ext cx="1563686" cy="1611313"/>
            <a:chOff x="2064" y="2038"/>
            <a:chExt cx="985" cy="1015"/>
          </a:xfrm>
        </p:grpSpPr>
        <p:graphicFrame>
          <p:nvGraphicFramePr>
            <p:cNvPr id="200754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4901185"/>
                </p:ext>
              </p:extLst>
            </p:nvPr>
          </p:nvGraphicFramePr>
          <p:xfrm>
            <a:off x="2770" y="2038"/>
            <a:ext cx="27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659" name="公式" r:id="rId12" imgW="177480" imgH="228600" progId="Equation.3">
                    <p:embed/>
                  </p:oleObj>
                </mc:Choice>
                <mc:Fallback>
                  <p:oleObj name="公式" r:id="rId12" imgW="177480" imgH="228600" progId="Equation.3">
                    <p:embed/>
                    <p:pic>
                      <p:nvPicPr>
                        <p:cNvPr id="200754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" y="2038"/>
                          <a:ext cx="27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55" name="Object 51"/>
            <p:cNvGraphicFramePr>
              <a:graphicFrameLocks noChangeAspect="1"/>
            </p:cNvGraphicFramePr>
            <p:nvPr/>
          </p:nvGraphicFramePr>
          <p:xfrm>
            <a:off x="2064" y="2714"/>
            <a:ext cx="27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660" name="公式" r:id="rId14" imgW="177480" imgH="215640" progId="Equation.3">
                    <p:embed/>
                  </p:oleObj>
                </mc:Choice>
                <mc:Fallback>
                  <p:oleObj name="公式" r:id="rId14" imgW="177480" imgH="215640" progId="Equation.3">
                    <p:embed/>
                    <p:pic>
                      <p:nvPicPr>
                        <p:cNvPr id="200755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714"/>
                          <a:ext cx="27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0732" name="Oval 28" descr="水滴"/>
          <p:cNvSpPr>
            <a:spLocks noChangeArrowheads="1"/>
          </p:cNvSpPr>
          <p:nvPr/>
        </p:nvSpPr>
        <p:spPr bwMode="auto">
          <a:xfrm>
            <a:off x="5074770" y="3675268"/>
            <a:ext cx="540000" cy="540000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50000"/>
                </a:schemeClr>
              </a:gs>
              <a:gs pos="7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28" descr="水滴"/>
          <p:cNvSpPr>
            <a:spLocks noChangeArrowheads="1"/>
          </p:cNvSpPr>
          <p:nvPr/>
        </p:nvSpPr>
        <p:spPr bwMode="auto">
          <a:xfrm>
            <a:off x="6059522" y="3291116"/>
            <a:ext cx="180000" cy="180000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50000"/>
                </a:schemeClr>
              </a:gs>
              <a:gs pos="7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6658302" y="2088684"/>
            <a:ext cx="0" cy="3527425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5" name="任意多边形: 形状 34"/>
          <p:cNvSpPr/>
          <p:nvPr/>
        </p:nvSpPr>
        <p:spPr>
          <a:xfrm>
            <a:off x="5351008" y="3903063"/>
            <a:ext cx="2519362" cy="546101"/>
          </a:xfrm>
          <a:custGeom>
            <a:avLst/>
            <a:gdLst>
              <a:gd name="connsiteX0" fmla="*/ 749 w 2519362"/>
              <a:gd name="connsiteY0" fmla="*/ 0 h 546101"/>
              <a:gd name="connsiteX1" fmla="*/ 2518614 w 2519362"/>
              <a:gd name="connsiteY1" fmla="*/ 0 h 546101"/>
              <a:gd name="connsiteX2" fmla="*/ 2519362 w 2519362"/>
              <a:gd name="connsiteY2" fmla="*/ 6351 h 546101"/>
              <a:gd name="connsiteX3" fmla="*/ 1259681 w 2519362"/>
              <a:gd name="connsiteY3" fmla="*/ 546101 h 546101"/>
              <a:gd name="connsiteX4" fmla="*/ 0 w 2519362"/>
              <a:gd name="connsiteY4" fmla="*/ 6351 h 546101"/>
              <a:gd name="connsiteX5" fmla="*/ 749 w 2519362"/>
              <a:gd name="connsiteY5" fmla="*/ 0 h 546101"/>
              <a:gd name="connsiteX0" fmla="*/ 749 w 2519362"/>
              <a:gd name="connsiteY0" fmla="*/ 0 h 546101"/>
              <a:gd name="connsiteX1" fmla="*/ 2518614 w 2519362"/>
              <a:gd name="connsiteY1" fmla="*/ 0 h 546101"/>
              <a:gd name="connsiteX2" fmla="*/ 2519362 w 2519362"/>
              <a:gd name="connsiteY2" fmla="*/ 6351 h 546101"/>
              <a:gd name="connsiteX3" fmla="*/ 1259681 w 2519362"/>
              <a:gd name="connsiteY3" fmla="*/ 546101 h 546101"/>
              <a:gd name="connsiteX4" fmla="*/ 0 w 2519362"/>
              <a:gd name="connsiteY4" fmla="*/ 6351 h 546101"/>
              <a:gd name="connsiteX5" fmla="*/ 92189 w 2519362"/>
              <a:gd name="connsiteY5" fmla="*/ 91440 h 546101"/>
              <a:gd name="connsiteX0" fmla="*/ 749 w 2519362"/>
              <a:gd name="connsiteY0" fmla="*/ 0 h 546101"/>
              <a:gd name="connsiteX1" fmla="*/ 2518614 w 2519362"/>
              <a:gd name="connsiteY1" fmla="*/ 0 h 546101"/>
              <a:gd name="connsiteX2" fmla="*/ 2519362 w 2519362"/>
              <a:gd name="connsiteY2" fmla="*/ 6351 h 546101"/>
              <a:gd name="connsiteX3" fmla="*/ 1259681 w 2519362"/>
              <a:gd name="connsiteY3" fmla="*/ 546101 h 546101"/>
              <a:gd name="connsiteX4" fmla="*/ 0 w 2519362"/>
              <a:gd name="connsiteY4" fmla="*/ 6351 h 546101"/>
              <a:gd name="connsiteX0" fmla="*/ 749 w 2519362"/>
              <a:gd name="connsiteY0" fmla="*/ 187324 h 733425"/>
              <a:gd name="connsiteX1" fmla="*/ 304799 w 2519362"/>
              <a:gd name="connsiteY1" fmla="*/ 0 h 733425"/>
              <a:gd name="connsiteX2" fmla="*/ 2518614 w 2519362"/>
              <a:gd name="connsiteY2" fmla="*/ 187324 h 733425"/>
              <a:gd name="connsiteX3" fmla="*/ 2519362 w 2519362"/>
              <a:gd name="connsiteY3" fmla="*/ 193675 h 733425"/>
              <a:gd name="connsiteX4" fmla="*/ 1259681 w 2519362"/>
              <a:gd name="connsiteY4" fmla="*/ 733425 h 733425"/>
              <a:gd name="connsiteX5" fmla="*/ 0 w 2519362"/>
              <a:gd name="connsiteY5" fmla="*/ 193675 h 733425"/>
              <a:gd name="connsiteX0" fmla="*/ 749 w 2519362"/>
              <a:gd name="connsiteY0" fmla="*/ 0 h 546101"/>
              <a:gd name="connsiteX1" fmla="*/ 2518614 w 2519362"/>
              <a:gd name="connsiteY1" fmla="*/ 0 h 546101"/>
              <a:gd name="connsiteX2" fmla="*/ 2519362 w 2519362"/>
              <a:gd name="connsiteY2" fmla="*/ 6351 h 546101"/>
              <a:gd name="connsiteX3" fmla="*/ 1259681 w 2519362"/>
              <a:gd name="connsiteY3" fmla="*/ 546101 h 546101"/>
              <a:gd name="connsiteX4" fmla="*/ 0 w 2519362"/>
              <a:gd name="connsiteY4" fmla="*/ 6351 h 546101"/>
              <a:gd name="connsiteX0" fmla="*/ 92703 w 2611316"/>
              <a:gd name="connsiteY0" fmla="*/ 35984 h 582085"/>
              <a:gd name="connsiteX1" fmla="*/ 2610568 w 2611316"/>
              <a:gd name="connsiteY1" fmla="*/ 35984 h 582085"/>
              <a:gd name="connsiteX2" fmla="*/ 2611316 w 2611316"/>
              <a:gd name="connsiteY2" fmla="*/ 42335 h 582085"/>
              <a:gd name="connsiteX3" fmla="*/ 1351635 w 2611316"/>
              <a:gd name="connsiteY3" fmla="*/ 582085 h 582085"/>
              <a:gd name="connsiteX4" fmla="*/ 91954 w 2611316"/>
              <a:gd name="connsiteY4" fmla="*/ 42335 h 582085"/>
              <a:gd name="connsiteX5" fmla="*/ 96716 w 2611316"/>
              <a:gd name="connsiteY5" fmla="*/ 34398 h 582085"/>
              <a:gd name="connsiteX0" fmla="*/ 106558 w 2625171"/>
              <a:gd name="connsiteY0" fmla="*/ 192086 h 738187"/>
              <a:gd name="connsiteX1" fmla="*/ 2624423 w 2625171"/>
              <a:gd name="connsiteY1" fmla="*/ 192086 h 738187"/>
              <a:gd name="connsiteX2" fmla="*/ 2625171 w 2625171"/>
              <a:gd name="connsiteY2" fmla="*/ 198437 h 738187"/>
              <a:gd name="connsiteX3" fmla="*/ 1365490 w 2625171"/>
              <a:gd name="connsiteY3" fmla="*/ 738187 h 738187"/>
              <a:gd name="connsiteX4" fmla="*/ 105809 w 2625171"/>
              <a:gd name="connsiteY4" fmla="*/ 198437 h 738187"/>
              <a:gd name="connsiteX5" fmla="*/ 62946 w 2625171"/>
              <a:gd name="connsiteY5" fmla="*/ 0 h 738187"/>
              <a:gd name="connsiteX0" fmla="*/ 162175 w 2680788"/>
              <a:gd name="connsiteY0" fmla="*/ 192086 h 738187"/>
              <a:gd name="connsiteX1" fmla="*/ 2680040 w 2680788"/>
              <a:gd name="connsiteY1" fmla="*/ 192086 h 738187"/>
              <a:gd name="connsiteX2" fmla="*/ 2680788 w 2680788"/>
              <a:gd name="connsiteY2" fmla="*/ 198437 h 738187"/>
              <a:gd name="connsiteX3" fmla="*/ 1421107 w 2680788"/>
              <a:gd name="connsiteY3" fmla="*/ 738187 h 738187"/>
              <a:gd name="connsiteX4" fmla="*/ 85226 w 2680788"/>
              <a:gd name="connsiteY4" fmla="*/ 250824 h 738187"/>
              <a:gd name="connsiteX5" fmla="*/ 118563 w 2680788"/>
              <a:gd name="connsiteY5" fmla="*/ 0 h 738187"/>
              <a:gd name="connsiteX0" fmla="*/ 109756 w 2628369"/>
              <a:gd name="connsiteY0" fmla="*/ 192086 h 738187"/>
              <a:gd name="connsiteX1" fmla="*/ 2627621 w 2628369"/>
              <a:gd name="connsiteY1" fmla="*/ 192086 h 738187"/>
              <a:gd name="connsiteX2" fmla="*/ 2628369 w 2628369"/>
              <a:gd name="connsiteY2" fmla="*/ 198437 h 738187"/>
              <a:gd name="connsiteX3" fmla="*/ 1368688 w 2628369"/>
              <a:gd name="connsiteY3" fmla="*/ 738187 h 738187"/>
              <a:gd name="connsiteX4" fmla="*/ 104245 w 2628369"/>
              <a:gd name="connsiteY4" fmla="*/ 188911 h 738187"/>
              <a:gd name="connsiteX5" fmla="*/ 66144 w 2628369"/>
              <a:gd name="connsiteY5" fmla="*/ 0 h 738187"/>
              <a:gd name="connsiteX0" fmla="*/ 109756 w 2628369"/>
              <a:gd name="connsiteY0" fmla="*/ 192086 h 738187"/>
              <a:gd name="connsiteX1" fmla="*/ 194732 w 2628369"/>
              <a:gd name="connsiteY1" fmla="*/ 190500 h 738187"/>
              <a:gd name="connsiteX2" fmla="*/ 2627621 w 2628369"/>
              <a:gd name="connsiteY2" fmla="*/ 192086 h 738187"/>
              <a:gd name="connsiteX3" fmla="*/ 2628369 w 2628369"/>
              <a:gd name="connsiteY3" fmla="*/ 198437 h 738187"/>
              <a:gd name="connsiteX4" fmla="*/ 1368688 w 2628369"/>
              <a:gd name="connsiteY4" fmla="*/ 738187 h 738187"/>
              <a:gd name="connsiteX5" fmla="*/ 104245 w 2628369"/>
              <a:gd name="connsiteY5" fmla="*/ 188911 h 738187"/>
              <a:gd name="connsiteX6" fmla="*/ 66144 w 2628369"/>
              <a:gd name="connsiteY6" fmla="*/ 0 h 738187"/>
              <a:gd name="connsiteX0" fmla="*/ 109756 w 2628369"/>
              <a:gd name="connsiteY0" fmla="*/ 220661 h 766762"/>
              <a:gd name="connsiteX1" fmla="*/ 228070 w 2628369"/>
              <a:gd name="connsiteY1" fmla="*/ 0 h 766762"/>
              <a:gd name="connsiteX2" fmla="*/ 2627621 w 2628369"/>
              <a:gd name="connsiteY2" fmla="*/ 220661 h 766762"/>
              <a:gd name="connsiteX3" fmla="*/ 2628369 w 2628369"/>
              <a:gd name="connsiteY3" fmla="*/ 227012 h 766762"/>
              <a:gd name="connsiteX4" fmla="*/ 1368688 w 2628369"/>
              <a:gd name="connsiteY4" fmla="*/ 766762 h 766762"/>
              <a:gd name="connsiteX5" fmla="*/ 104245 w 2628369"/>
              <a:gd name="connsiteY5" fmla="*/ 217486 h 766762"/>
              <a:gd name="connsiteX6" fmla="*/ 66144 w 2628369"/>
              <a:gd name="connsiteY6" fmla="*/ 28575 h 766762"/>
              <a:gd name="connsiteX0" fmla="*/ 109756 w 2628369"/>
              <a:gd name="connsiteY0" fmla="*/ 220661 h 766762"/>
              <a:gd name="connsiteX1" fmla="*/ 156632 w 2628369"/>
              <a:gd name="connsiteY1" fmla="*/ 152400 h 766762"/>
              <a:gd name="connsiteX2" fmla="*/ 228070 w 2628369"/>
              <a:gd name="connsiteY2" fmla="*/ 0 h 766762"/>
              <a:gd name="connsiteX3" fmla="*/ 2627621 w 2628369"/>
              <a:gd name="connsiteY3" fmla="*/ 220661 h 766762"/>
              <a:gd name="connsiteX4" fmla="*/ 2628369 w 2628369"/>
              <a:gd name="connsiteY4" fmla="*/ 227012 h 766762"/>
              <a:gd name="connsiteX5" fmla="*/ 1368688 w 2628369"/>
              <a:gd name="connsiteY5" fmla="*/ 766762 h 766762"/>
              <a:gd name="connsiteX6" fmla="*/ 104245 w 2628369"/>
              <a:gd name="connsiteY6" fmla="*/ 217486 h 766762"/>
              <a:gd name="connsiteX7" fmla="*/ 66144 w 2628369"/>
              <a:gd name="connsiteY7" fmla="*/ 28575 h 766762"/>
              <a:gd name="connsiteX0" fmla="*/ 109756 w 2628369"/>
              <a:gd name="connsiteY0" fmla="*/ 192086 h 738187"/>
              <a:gd name="connsiteX1" fmla="*/ 156632 w 2628369"/>
              <a:gd name="connsiteY1" fmla="*/ 123825 h 738187"/>
              <a:gd name="connsiteX2" fmla="*/ 2627621 w 2628369"/>
              <a:gd name="connsiteY2" fmla="*/ 192086 h 738187"/>
              <a:gd name="connsiteX3" fmla="*/ 2628369 w 2628369"/>
              <a:gd name="connsiteY3" fmla="*/ 198437 h 738187"/>
              <a:gd name="connsiteX4" fmla="*/ 1368688 w 2628369"/>
              <a:gd name="connsiteY4" fmla="*/ 738187 h 738187"/>
              <a:gd name="connsiteX5" fmla="*/ 104245 w 2628369"/>
              <a:gd name="connsiteY5" fmla="*/ 188911 h 738187"/>
              <a:gd name="connsiteX6" fmla="*/ 66144 w 2628369"/>
              <a:gd name="connsiteY6" fmla="*/ 0 h 738187"/>
              <a:gd name="connsiteX0" fmla="*/ 109756 w 2628369"/>
              <a:gd name="connsiteY0" fmla="*/ 192086 h 738187"/>
              <a:gd name="connsiteX1" fmla="*/ 156632 w 2628369"/>
              <a:gd name="connsiteY1" fmla="*/ 123825 h 738187"/>
              <a:gd name="connsiteX2" fmla="*/ 2627621 w 2628369"/>
              <a:gd name="connsiteY2" fmla="*/ 192086 h 738187"/>
              <a:gd name="connsiteX3" fmla="*/ 2628369 w 2628369"/>
              <a:gd name="connsiteY3" fmla="*/ 198437 h 738187"/>
              <a:gd name="connsiteX4" fmla="*/ 1368688 w 2628369"/>
              <a:gd name="connsiteY4" fmla="*/ 738187 h 738187"/>
              <a:gd name="connsiteX5" fmla="*/ 104245 w 2628369"/>
              <a:gd name="connsiteY5" fmla="*/ 188911 h 738187"/>
              <a:gd name="connsiteX6" fmla="*/ 66144 w 2628369"/>
              <a:gd name="connsiteY6" fmla="*/ 0 h 738187"/>
              <a:gd name="connsiteX7" fmla="*/ 109756 w 2628369"/>
              <a:gd name="connsiteY7" fmla="*/ 192086 h 738187"/>
              <a:gd name="connsiteX0" fmla="*/ 105349 w 2623962"/>
              <a:gd name="connsiteY0" fmla="*/ 136559 h 682660"/>
              <a:gd name="connsiteX1" fmla="*/ 152225 w 2623962"/>
              <a:gd name="connsiteY1" fmla="*/ 68298 h 682660"/>
              <a:gd name="connsiteX2" fmla="*/ 2623214 w 2623962"/>
              <a:gd name="connsiteY2" fmla="*/ 136559 h 682660"/>
              <a:gd name="connsiteX3" fmla="*/ 2623962 w 2623962"/>
              <a:gd name="connsiteY3" fmla="*/ 142910 h 682660"/>
              <a:gd name="connsiteX4" fmla="*/ 1364281 w 2623962"/>
              <a:gd name="connsiteY4" fmla="*/ 682660 h 682660"/>
              <a:gd name="connsiteX5" fmla="*/ 99838 w 2623962"/>
              <a:gd name="connsiteY5" fmla="*/ 133384 h 682660"/>
              <a:gd name="connsiteX6" fmla="*/ 153177 w 2623962"/>
              <a:gd name="connsiteY6" fmla="*/ 35913 h 682660"/>
              <a:gd name="connsiteX0" fmla="*/ 105349 w 2623962"/>
              <a:gd name="connsiteY0" fmla="*/ 136559 h 682660"/>
              <a:gd name="connsiteX1" fmla="*/ 152225 w 2623962"/>
              <a:gd name="connsiteY1" fmla="*/ 68298 h 682660"/>
              <a:gd name="connsiteX2" fmla="*/ 2623214 w 2623962"/>
              <a:gd name="connsiteY2" fmla="*/ 136559 h 682660"/>
              <a:gd name="connsiteX3" fmla="*/ 2623962 w 2623962"/>
              <a:gd name="connsiteY3" fmla="*/ 142910 h 682660"/>
              <a:gd name="connsiteX4" fmla="*/ 1364281 w 2623962"/>
              <a:gd name="connsiteY4" fmla="*/ 682660 h 682660"/>
              <a:gd name="connsiteX5" fmla="*/ 99838 w 2623962"/>
              <a:gd name="connsiteY5" fmla="*/ 133384 h 682660"/>
              <a:gd name="connsiteX6" fmla="*/ 153177 w 2623962"/>
              <a:gd name="connsiteY6" fmla="*/ 35913 h 682660"/>
              <a:gd name="connsiteX7" fmla="*/ 105349 w 2623962"/>
              <a:gd name="connsiteY7" fmla="*/ 136559 h 682660"/>
              <a:gd name="connsiteX0" fmla="*/ 105349 w 2623962"/>
              <a:gd name="connsiteY0" fmla="*/ 136559 h 682660"/>
              <a:gd name="connsiteX1" fmla="*/ 152225 w 2623962"/>
              <a:gd name="connsiteY1" fmla="*/ 68298 h 682660"/>
              <a:gd name="connsiteX2" fmla="*/ 2623214 w 2623962"/>
              <a:gd name="connsiteY2" fmla="*/ 136559 h 682660"/>
              <a:gd name="connsiteX3" fmla="*/ 2623962 w 2623962"/>
              <a:gd name="connsiteY3" fmla="*/ 142910 h 682660"/>
              <a:gd name="connsiteX4" fmla="*/ 1364281 w 2623962"/>
              <a:gd name="connsiteY4" fmla="*/ 682660 h 682660"/>
              <a:gd name="connsiteX5" fmla="*/ 99838 w 2623962"/>
              <a:gd name="connsiteY5" fmla="*/ 133384 h 682660"/>
              <a:gd name="connsiteX6" fmla="*/ 153177 w 2623962"/>
              <a:gd name="connsiteY6" fmla="*/ 35913 h 682660"/>
              <a:gd name="connsiteX7" fmla="*/ 105349 w 2623962"/>
              <a:gd name="connsiteY7" fmla="*/ 136559 h 682660"/>
              <a:gd name="connsiteX0" fmla="*/ 105349 w 2623962"/>
              <a:gd name="connsiteY0" fmla="*/ 136559 h 682660"/>
              <a:gd name="connsiteX1" fmla="*/ 152225 w 2623962"/>
              <a:gd name="connsiteY1" fmla="*/ 68298 h 682660"/>
              <a:gd name="connsiteX2" fmla="*/ 2623214 w 2623962"/>
              <a:gd name="connsiteY2" fmla="*/ 136559 h 682660"/>
              <a:gd name="connsiteX3" fmla="*/ 2623962 w 2623962"/>
              <a:gd name="connsiteY3" fmla="*/ 142910 h 682660"/>
              <a:gd name="connsiteX4" fmla="*/ 1364281 w 2623962"/>
              <a:gd name="connsiteY4" fmla="*/ 682660 h 682660"/>
              <a:gd name="connsiteX5" fmla="*/ 99838 w 2623962"/>
              <a:gd name="connsiteY5" fmla="*/ 133384 h 682660"/>
              <a:gd name="connsiteX6" fmla="*/ 153177 w 2623962"/>
              <a:gd name="connsiteY6" fmla="*/ 35913 h 682660"/>
              <a:gd name="connsiteX7" fmla="*/ 196789 w 2623962"/>
              <a:gd name="connsiteY7" fmla="*/ 227999 h 682660"/>
              <a:gd name="connsiteX0" fmla="*/ 75402 w 2594015"/>
              <a:gd name="connsiteY0" fmla="*/ 68261 h 614362"/>
              <a:gd name="connsiteX1" fmla="*/ 122278 w 2594015"/>
              <a:gd name="connsiteY1" fmla="*/ 0 h 614362"/>
              <a:gd name="connsiteX2" fmla="*/ 2593267 w 2594015"/>
              <a:gd name="connsiteY2" fmla="*/ 68261 h 614362"/>
              <a:gd name="connsiteX3" fmla="*/ 2594015 w 2594015"/>
              <a:gd name="connsiteY3" fmla="*/ 74612 h 614362"/>
              <a:gd name="connsiteX4" fmla="*/ 1334334 w 2594015"/>
              <a:gd name="connsiteY4" fmla="*/ 614362 h 614362"/>
              <a:gd name="connsiteX5" fmla="*/ 69891 w 2594015"/>
              <a:gd name="connsiteY5" fmla="*/ 65086 h 614362"/>
              <a:gd name="connsiteX6" fmla="*/ 166842 w 2594015"/>
              <a:gd name="connsiteY6" fmla="*/ 159701 h 614362"/>
              <a:gd name="connsiteX0" fmla="*/ 75402 w 2594015"/>
              <a:gd name="connsiteY0" fmla="*/ 24327 h 570428"/>
              <a:gd name="connsiteX1" fmla="*/ 2593267 w 2594015"/>
              <a:gd name="connsiteY1" fmla="*/ 24327 h 570428"/>
              <a:gd name="connsiteX2" fmla="*/ 2594015 w 2594015"/>
              <a:gd name="connsiteY2" fmla="*/ 30678 h 570428"/>
              <a:gd name="connsiteX3" fmla="*/ 1334334 w 2594015"/>
              <a:gd name="connsiteY3" fmla="*/ 570428 h 570428"/>
              <a:gd name="connsiteX4" fmla="*/ 69891 w 2594015"/>
              <a:gd name="connsiteY4" fmla="*/ 21152 h 570428"/>
              <a:gd name="connsiteX5" fmla="*/ 166842 w 2594015"/>
              <a:gd name="connsiteY5" fmla="*/ 115767 h 570428"/>
              <a:gd name="connsiteX0" fmla="*/ 5511 w 2524124"/>
              <a:gd name="connsiteY0" fmla="*/ 3175 h 549276"/>
              <a:gd name="connsiteX1" fmla="*/ 2523376 w 2524124"/>
              <a:gd name="connsiteY1" fmla="*/ 3175 h 549276"/>
              <a:gd name="connsiteX2" fmla="*/ 2524124 w 2524124"/>
              <a:gd name="connsiteY2" fmla="*/ 9526 h 549276"/>
              <a:gd name="connsiteX3" fmla="*/ 1264443 w 2524124"/>
              <a:gd name="connsiteY3" fmla="*/ 549276 h 549276"/>
              <a:gd name="connsiteX4" fmla="*/ 0 w 2524124"/>
              <a:gd name="connsiteY4" fmla="*/ 0 h 549276"/>
              <a:gd name="connsiteX0" fmla="*/ 86474 w 2605087"/>
              <a:gd name="connsiteY0" fmla="*/ 0 h 546101"/>
              <a:gd name="connsiteX1" fmla="*/ 2604339 w 2605087"/>
              <a:gd name="connsiteY1" fmla="*/ 0 h 546101"/>
              <a:gd name="connsiteX2" fmla="*/ 2605087 w 2605087"/>
              <a:gd name="connsiteY2" fmla="*/ 6351 h 546101"/>
              <a:gd name="connsiteX3" fmla="*/ 1345406 w 2605087"/>
              <a:gd name="connsiteY3" fmla="*/ 546101 h 546101"/>
              <a:gd name="connsiteX4" fmla="*/ 0 w 2605087"/>
              <a:gd name="connsiteY4" fmla="*/ 53975 h 546101"/>
              <a:gd name="connsiteX0" fmla="*/ 2604339 w 2605087"/>
              <a:gd name="connsiteY0" fmla="*/ 0 h 546101"/>
              <a:gd name="connsiteX1" fmla="*/ 2605087 w 2605087"/>
              <a:gd name="connsiteY1" fmla="*/ 6351 h 546101"/>
              <a:gd name="connsiteX2" fmla="*/ 1345406 w 2605087"/>
              <a:gd name="connsiteY2" fmla="*/ 546101 h 546101"/>
              <a:gd name="connsiteX3" fmla="*/ 0 w 2605087"/>
              <a:gd name="connsiteY3" fmla="*/ 53975 h 546101"/>
              <a:gd name="connsiteX0" fmla="*/ 2509089 w 2509837"/>
              <a:gd name="connsiteY0" fmla="*/ 7938 h 554039"/>
              <a:gd name="connsiteX1" fmla="*/ 2509837 w 2509837"/>
              <a:gd name="connsiteY1" fmla="*/ 14289 h 554039"/>
              <a:gd name="connsiteX2" fmla="*/ 1250156 w 2509837"/>
              <a:gd name="connsiteY2" fmla="*/ 554039 h 554039"/>
              <a:gd name="connsiteX3" fmla="*/ 0 w 2509837"/>
              <a:gd name="connsiteY3" fmla="*/ 0 h 554039"/>
              <a:gd name="connsiteX0" fmla="*/ 2518614 w 2519362"/>
              <a:gd name="connsiteY0" fmla="*/ 0 h 546101"/>
              <a:gd name="connsiteX1" fmla="*/ 2519362 w 2519362"/>
              <a:gd name="connsiteY1" fmla="*/ 6351 h 546101"/>
              <a:gd name="connsiteX2" fmla="*/ 1259681 w 2519362"/>
              <a:gd name="connsiteY2" fmla="*/ 546101 h 546101"/>
              <a:gd name="connsiteX3" fmla="*/ 0 w 2519362"/>
              <a:gd name="connsiteY3" fmla="*/ 1587 h 54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9362" h="546101">
                <a:moveTo>
                  <a:pt x="2518614" y="0"/>
                </a:moveTo>
                <a:cubicBezTo>
                  <a:pt x="2518863" y="2117"/>
                  <a:pt x="2519113" y="4234"/>
                  <a:pt x="2519362" y="6351"/>
                </a:cubicBezTo>
                <a:cubicBezTo>
                  <a:pt x="2519362" y="304447"/>
                  <a:pt x="1955384" y="546101"/>
                  <a:pt x="1259681" y="546101"/>
                </a:cubicBezTo>
                <a:cubicBezTo>
                  <a:pt x="563978" y="546101"/>
                  <a:pt x="0" y="299683"/>
                  <a:pt x="0" y="1587"/>
                </a:cubicBezTo>
              </a:path>
            </a:pathLst>
          </a:custGeom>
          <a:noFill/>
          <a:ln w="57150" cmpd="sng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715" name="Line 11"/>
          <p:cNvSpPr>
            <a:spLocks noChangeShapeType="1"/>
          </p:cNvSpPr>
          <p:nvPr/>
        </p:nvSpPr>
        <p:spPr bwMode="auto">
          <a:xfrm>
            <a:off x="6442402" y="4581183"/>
            <a:ext cx="4318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9404" y="157039"/>
            <a:ext cx="8363188" cy="7576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rtlCol="0" anchor="ctr" anchorCtr="0">
            <a:noAutofit/>
          </a:bodyPr>
          <a:lstStyle/>
          <a:p>
            <a:pPr algn="ctr" defTabSz="844083">
              <a:lnSpc>
                <a:spcPct val="90000"/>
              </a:lnSpc>
            </a:pPr>
            <a:r>
              <a:rPr lang="zh-CN" altLang="en-US" sz="3200" b="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磁场基本物理量举例（</a:t>
            </a:r>
            <a:r>
              <a:rPr lang="en-US" altLang="zh-CN" sz="3200" b="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H</a:t>
            </a:r>
            <a:r>
              <a:rPr lang="zh-CN" altLang="en-US" sz="3200" b="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、</a:t>
            </a:r>
            <a:r>
              <a:rPr lang="en-US" altLang="zh-CN" sz="3200" b="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μ</a:t>
            </a:r>
            <a:r>
              <a:rPr lang="zh-CN" altLang="en-US" sz="3200" b="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、</a:t>
            </a:r>
            <a:r>
              <a:rPr lang="en-US" altLang="zh-CN" sz="3200" b="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B</a:t>
            </a:r>
            <a:r>
              <a:rPr lang="zh-CN" altLang="en-US" sz="3200" b="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、</a:t>
            </a:r>
            <a:r>
              <a:rPr lang="en-US" altLang="zh-CN" sz="3200" b="0" dirty="0">
                <a:solidFill>
                  <a:schemeClr val="bg1"/>
                </a:solidFill>
                <a:latin typeface="+mn-ea"/>
                <a:cs typeface="+mj-cs"/>
              </a:rPr>
              <a:t>φ</a:t>
            </a:r>
            <a:r>
              <a:rPr lang="zh-CN" altLang="en-US" sz="3200" b="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）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688959"/>
              </p:ext>
            </p:extLst>
          </p:nvPr>
        </p:nvGraphicFramePr>
        <p:xfrm>
          <a:off x="1438202" y="6088648"/>
          <a:ext cx="1396926" cy="523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661" name="Equation" r:id="rId16" imgW="609480" imgH="228600" progId="Equation.DSMT4">
                  <p:embed/>
                </p:oleObj>
              </mc:Choice>
              <mc:Fallback>
                <p:oleObj name="Equation" r:id="rId16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38202" y="6088648"/>
                        <a:ext cx="1396926" cy="52384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任意多边形: 形状 48"/>
          <p:cNvSpPr>
            <a:spLocks noChangeAspect="1"/>
          </p:cNvSpPr>
          <p:nvPr/>
        </p:nvSpPr>
        <p:spPr>
          <a:xfrm>
            <a:off x="5532642" y="3902122"/>
            <a:ext cx="2169489" cy="399114"/>
          </a:xfrm>
          <a:custGeom>
            <a:avLst/>
            <a:gdLst>
              <a:gd name="connsiteX0" fmla="*/ 749 w 2519362"/>
              <a:gd name="connsiteY0" fmla="*/ 0 h 546101"/>
              <a:gd name="connsiteX1" fmla="*/ 2518614 w 2519362"/>
              <a:gd name="connsiteY1" fmla="*/ 0 h 546101"/>
              <a:gd name="connsiteX2" fmla="*/ 2519362 w 2519362"/>
              <a:gd name="connsiteY2" fmla="*/ 6351 h 546101"/>
              <a:gd name="connsiteX3" fmla="*/ 1259681 w 2519362"/>
              <a:gd name="connsiteY3" fmla="*/ 546101 h 546101"/>
              <a:gd name="connsiteX4" fmla="*/ 0 w 2519362"/>
              <a:gd name="connsiteY4" fmla="*/ 6351 h 546101"/>
              <a:gd name="connsiteX5" fmla="*/ 749 w 2519362"/>
              <a:gd name="connsiteY5" fmla="*/ 0 h 546101"/>
              <a:gd name="connsiteX0" fmla="*/ 749 w 2519362"/>
              <a:gd name="connsiteY0" fmla="*/ 0 h 546101"/>
              <a:gd name="connsiteX1" fmla="*/ 2518614 w 2519362"/>
              <a:gd name="connsiteY1" fmla="*/ 0 h 546101"/>
              <a:gd name="connsiteX2" fmla="*/ 2519362 w 2519362"/>
              <a:gd name="connsiteY2" fmla="*/ 6351 h 546101"/>
              <a:gd name="connsiteX3" fmla="*/ 1259681 w 2519362"/>
              <a:gd name="connsiteY3" fmla="*/ 546101 h 546101"/>
              <a:gd name="connsiteX4" fmla="*/ 0 w 2519362"/>
              <a:gd name="connsiteY4" fmla="*/ 6351 h 546101"/>
              <a:gd name="connsiteX5" fmla="*/ 92189 w 2519362"/>
              <a:gd name="connsiteY5" fmla="*/ 91440 h 546101"/>
              <a:gd name="connsiteX0" fmla="*/ 749 w 2519362"/>
              <a:gd name="connsiteY0" fmla="*/ 0 h 546101"/>
              <a:gd name="connsiteX1" fmla="*/ 2518614 w 2519362"/>
              <a:gd name="connsiteY1" fmla="*/ 0 h 546101"/>
              <a:gd name="connsiteX2" fmla="*/ 2519362 w 2519362"/>
              <a:gd name="connsiteY2" fmla="*/ 6351 h 546101"/>
              <a:gd name="connsiteX3" fmla="*/ 1259681 w 2519362"/>
              <a:gd name="connsiteY3" fmla="*/ 546101 h 546101"/>
              <a:gd name="connsiteX4" fmla="*/ 0 w 2519362"/>
              <a:gd name="connsiteY4" fmla="*/ 6351 h 546101"/>
              <a:gd name="connsiteX0" fmla="*/ 749 w 2519362"/>
              <a:gd name="connsiteY0" fmla="*/ 187324 h 733425"/>
              <a:gd name="connsiteX1" fmla="*/ 304799 w 2519362"/>
              <a:gd name="connsiteY1" fmla="*/ 0 h 733425"/>
              <a:gd name="connsiteX2" fmla="*/ 2518614 w 2519362"/>
              <a:gd name="connsiteY2" fmla="*/ 187324 h 733425"/>
              <a:gd name="connsiteX3" fmla="*/ 2519362 w 2519362"/>
              <a:gd name="connsiteY3" fmla="*/ 193675 h 733425"/>
              <a:gd name="connsiteX4" fmla="*/ 1259681 w 2519362"/>
              <a:gd name="connsiteY4" fmla="*/ 733425 h 733425"/>
              <a:gd name="connsiteX5" fmla="*/ 0 w 2519362"/>
              <a:gd name="connsiteY5" fmla="*/ 193675 h 733425"/>
              <a:gd name="connsiteX0" fmla="*/ 749 w 2519362"/>
              <a:gd name="connsiteY0" fmla="*/ 0 h 546101"/>
              <a:gd name="connsiteX1" fmla="*/ 2518614 w 2519362"/>
              <a:gd name="connsiteY1" fmla="*/ 0 h 546101"/>
              <a:gd name="connsiteX2" fmla="*/ 2519362 w 2519362"/>
              <a:gd name="connsiteY2" fmla="*/ 6351 h 546101"/>
              <a:gd name="connsiteX3" fmla="*/ 1259681 w 2519362"/>
              <a:gd name="connsiteY3" fmla="*/ 546101 h 546101"/>
              <a:gd name="connsiteX4" fmla="*/ 0 w 2519362"/>
              <a:gd name="connsiteY4" fmla="*/ 6351 h 546101"/>
              <a:gd name="connsiteX0" fmla="*/ 92703 w 2611316"/>
              <a:gd name="connsiteY0" fmla="*/ 35984 h 582085"/>
              <a:gd name="connsiteX1" fmla="*/ 2610568 w 2611316"/>
              <a:gd name="connsiteY1" fmla="*/ 35984 h 582085"/>
              <a:gd name="connsiteX2" fmla="*/ 2611316 w 2611316"/>
              <a:gd name="connsiteY2" fmla="*/ 42335 h 582085"/>
              <a:gd name="connsiteX3" fmla="*/ 1351635 w 2611316"/>
              <a:gd name="connsiteY3" fmla="*/ 582085 h 582085"/>
              <a:gd name="connsiteX4" fmla="*/ 91954 w 2611316"/>
              <a:gd name="connsiteY4" fmla="*/ 42335 h 582085"/>
              <a:gd name="connsiteX5" fmla="*/ 96716 w 2611316"/>
              <a:gd name="connsiteY5" fmla="*/ 34398 h 582085"/>
              <a:gd name="connsiteX0" fmla="*/ 106558 w 2625171"/>
              <a:gd name="connsiteY0" fmla="*/ 192086 h 738187"/>
              <a:gd name="connsiteX1" fmla="*/ 2624423 w 2625171"/>
              <a:gd name="connsiteY1" fmla="*/ 192086 h 738187"/>
              <a:gd name="connsiteX2" fmla="*/ 2625171 w 2625171"/>
              <a:gd name="connsiteY2" fmla="*/ 198437 h 738187"/>
              <a:gd name="connsiteX3" fmla="*/ 1365490 w 2625171"/>
              <a:gd name="connsiteY3" fmla="*/ 738187 h 738187"/>
              <a:gd name="connsiteX4" fmla="*/ 105809 w 2625171"/>
              <a:gd name="connsiteY4" fmla="*/ 198437 h 738187"/>
              <a:gd name="connsiteX5" fmla="*/ 62946 w 2625171"/>
              <a:gd name="connsiteY5" fmla="*/ 0 h 738187"/>
              <a:gd name="connsiteX0" fmla="*/ 162175 w 2680788"/>
              <a:gd name="connsiteY0" fmla="*/ 192086 h 738187"/>
              <a:gd name="connsiteX1" fmla="*/ 2680040 w 2680788"/>
              <a:gd name="connsiteY1" fmla="*/ 192086 h 738187"/>
              <a:gd name="connsiteX2" fmla="*/ 2680788 w 2680788"/>
              <a:gd name="connsiteY2" fmla="*/ 198437 h 738187"/>
              <a:gd name="connsiteX3" fmla="*/ 1421107 w 2680788"/>
              <a:gd name="connsiteY3" fmla="*/ 738187 h 738187"/>
              <a:gd name="connsiteX4" fmla="*/ 85226 w 2680788"/>
              <a:gd name="connsiteY4" fmla="*/ 250824 h 738187"/>
              <a:gd name="connsiteX5" fmla="*/ 118563 w 2680788"/>
              <a:gd name="connsiteY5" fmla="*/ 0 h 738187"/>
              <a:gd name="connsiteX0" fmla="*/ 109756 w 2628369"/>
              <a:gd name="connsiteY0" fmla="*/ 192086 h 738187"/>
              <a:gd name="connsiteX1" fmla="*/ 2627621 w 2628369"/>
              <a:gd name="connsiteY1" fmla="*/ 192086 h 738187"/>
              <a:gd name="connsiteX2" fmla="*/ 2628369 w 2628369"/>
              <a:gd name="connsiteY2" fmla="*/ 198437 h 738187"/>
              <a:gd name="connsiteX3" fmla="*/ 1368688 w 2628369"/>
              <a:gd name="connsiteY3" fmla="*/ 738187 h 738187"/>
              <a:gd name="connsiteX4" fmla="*/ 104245 w 2628369"/>
              <a:gd name="connsiteY4" fmla="*/ 188911 h 738187"/>
              <a:gd name="connsiteX5" fmla="*/ 66144 w 2628369"/>
              <a:gd name="connsiteY5" fmla="*/ 0 h 738187"/>
              <a:gd name="connsiteX0" fmla="*/ 109756 w 2628369"/>
              <a:gd name="connsiteY0" fmla="*/ 192086 h 738187"/>
              <a:gd name="connsiteX1" fmla="*/ 194732 w 2628369"/>
              <a:gd name="connsiteY1" fmla="*/ 190500 h 738187"/>
              <a:gd name="connsiteX2" fmla="*/ 2627621 w 2628369"/>
              <a:gd name="connsiteY2" fmla="*/ 192086 h 738187"/>
              <a:gd name="connsiteX3" fmla="*/ 2628369 w 2628369"/>
              <a:gd name="connsiteY3" fmla="*/ 198437 h 738187"/>
              <a:gd name="connsiteX4" fmla="*/ 1368688 w 2628369"/>
              <a:gd name="connsiteY4" fmla="*/ 738187 h 738187"/>
              <a:gd name="connsiteX5" fmla="*/ 104245 w 2628369"/>
              <a:gd name="connsiteY5" fmla="*/ 188911 h 738187"/>
              <a:gd name="connsiteX6" fmla="*/ 66144 w 2628369"/>
              <a:gd name="connsiteY6" fmla="*/ 0 h 738187"/>
              <a:gd name="connsiteX0" fmla="*/ 109756 w 2628369"/>
              <a:gd name="connsiteY0" fmla="*/ 220661 h 766762"/>
              <a:gd name="connsiteX1" fmla="*/ 228070 w 2628369"/>
              <a:gd name="connsiteY1" fmla="*/ 0 h 766762"/>
              <a:gd name="connsiteX2" fmla="*/ 2627621 w 2628369"/>
              <a:gd name="connsiteY2" fmla="*/ 220661 h 766762"/>
              <a:gd name="connsiteX3" fmla="*/ 2628369 w 2628369"/>
              <a:gd name="connsiteY3" fmla="*/ 227012 h 766762"/>
              <a:gd name="connsiteX4" fmla="*/ 1368688 w 2628369"/>
              <a:gd name="connsiteY4" fmla="*/ 766762 h 766762"/>
              <a:gd name="connsiteX5" fmla="*/ 104245 w 2628369"/>
              <a:gd name="connsiteY5" fmla="*/ 217486 h 766762"/>
              <a:gd name="connsiteX6" fmla="*/ 66144 w 2628369"/>
              <a:gd name="connsiteY6" fmla="*/ 28575 h 766762"/>
              <a:gd name="connsiteX0" fmla="*/ 109756 w 2628369"/>
              <a:gd name="connsiteY0" fmla="*/ 220661 h 766762"/>
              <a:gd name="connsiteX1" fmla="*/ 156632 w 2628369"/>
              <a:gd name="connsiteY1" fmla="*/ 152400 h 766762"/>
              <a:gd name="connsiteX2" fmla="*/ 228070 w 2628369"/>
              <a:gd name="connsiteY2" fmla="*/ 0 h 766762"/>
              <a:gd name="connsiteX3" fmla="*/ 2627621 w 2628369"/>
              <a:gd name="connsiteY3" fmla="*/ 220661 h 766762"/>
              <a:gd name="connsiteX4" fmla="*/ 2628369 w 2628369"/>
              <a:gd name="connsiteY4" fmla="*/ 227012 h 766762"/>
              <a:gd name="connsiteX5" fmla="*/ 1368688 w 2628369"/>
              <a:gd name="connsiteY5" fmla="*/ 766762 h 766762"/>
              <a:gd name="connsiteX6" fmla="*/ 104245 w 2628369"/>
              <a:gd name="connsiteY6" fmla="*/ 217486 h 766762"/>
              <a:gd name="connsiteX7" fmla="*/ 66144 w 2628369"/>
              <a:gd name="connsiteY7" fmla="*/ 28575 h 766762"/>
              <a:gd name="connsiteX0" fmla="*/ 109756 w 2628369"/>
              <a:gd name="connsiteY0" fmla="*/ 192086 h 738187"/>
              <a:gd name="connsiteX1" fmla="*/ 156632 w 2628369"/>
              <a:gd name="connsiteY1" fmla="*/ 123825 h 738187"/>
              <a:gd name="connsiteX2" fmla="*/ 2627621 w 2628369"/>
              <a:gd name="connsiteY2" fmla="*/ 192086 h 738187"/>
              <a:gd name="connsiteX3" fmla="*/ 2628369 w 2628369"/>
              <a:gd name="connsiteY3" fmla="*/ 198437 h 738187"/>
              <a:gd name="connsiteX4" fmla="*/ 1368688 w 2628369"/>
              <a:gd name="connsiteY4" fmla="*/ 738187 h 738187"/>
              <a:gd name="connsiteX5" fmla="*/ 104245 w 2628369"/>
              <a:gd name="connsiteY5" fmla="*/ 188911 h 738187"/>
              <a:gd name="connsiteX6" fmla="*/ 66144 w 2628369"/>
              <a:gd name="connsiteY6" fmla="*/ 0 h 738187"/>
              <a:gd name="connsiteX0" fmla="*/ 109756 w 2628369"/>
              <a:gd name="connsiteY0" fmla="*/ 192086 h 738187"/>
              <a:gd name="connsiteX1" fmla="*/ 156632 w 2628369"/>
              <a:gd name="connsiteY1" fmla="*/ 123825 h 738187"/>
              <a:gd name="connsiteX2" fmla="*/ 2627621 w 2628369"/>
              <a:gd name="connsiteY2" fmla="*/ 192086 h 738187"/>
              <a:gd name="connsiteX3" fmla="*/ 2628369 w 2628369"/>
              <a:gd name="connsiteY3" fmla="*/ 198437 h 738187"/>
              <a:gd name="connsiteX4" fmla="*/ 1368688 w 2628369"/>
              <a:gd name="connsiteY4" fmla="*/ 738187 h 738187"/>
              <a:gd name="connsiteX5" fmla="*/ 104245 w 2628369"/>
              <a:gd name="connsiteY5" fmla="*/ 188911 h 738187"/>
              <a:gd name="connsiteX6" fmla="*/ 66144 w 2628369"/>
              <a:gd name="connsiteY6" fmla="*/ 0 h 738187"/>
              <a:gd name="connsiteX7" fmla="*/ 109756 w 2628369"/>
              <a:gd name="connsiteY7" fmla="*/ 192086 h 738187"/>
              <a:gd name="connsiteX0" fmla="*/ 105349 w 2623962"/>
              <a:gd name="connsiteY0" fmla="*/ 136559 h 682660"/>
              <a:gd name="connsiteX1" fmla="*/ 152225 w 2623962"/>
              <a:gd name="connsiteY1" fmla="*/ 68298 h 682660"/>
              <a:gd name="connsiteX2" fmla="*/ 2623214 w 2623962"/>
              <a:gd name="connsiteY2" fmla="*/ 136559 h 682660"/>
              <a:gd name="connsiteX3" fmla="*/ 2623962 w 2623962"/>
              <a:gd name="connsiteY3" fmla="*/ 142910 h 682660"/>
              <a:gd name="connsiteX4" fmla="*/ 1364281 w 2623962"/>
              <a:gd name="connsiteY4" fmla="*/ 682660 h 682660"/>
              <a:gd name="connsiteX5" fmla="*/ 99838 w 2623962"/>
              <a:gd name="connsiteY5" fmla="*/ 133384 h 682660"/>
              <a:gd name="connsiteX6" fmla="*/ 153177 w 2623962"/>
              <a:gd name="connsiteY6" fmla="*/ 35913 h 682660"/>
              <a:gd name="connsiteX0" fmla="*/ 105349 w 2623962"/>
              <a:gd name="connsiteY0" fmla="*/ 136559 h 682660"/>
              <a:gd name="connsiteX1" fmla="*/ 152225 w 2623962"/>
              <a:gd name="connsiteY1" fmla="*/ 68298 h 682660"/>
              <a:gd name="connsiteX2" fmla="*/ 2623214 w 2623962"/>
              <a:gd name="connsiteY2" fmla="*/ 136559 h 682660"/>
              <a:gd name="connsiteX3" fmla="*/ 2623962 w 2623962"/>
              <a:gd name="connsiteY3" fmla="*/ 142910 h 682660"/>
              <a:gd name="connsiteX4" fmla="*/ 1364281 w 2623962"/>
              <a:gd name="connsiteY4" fmla="*/ 682660 h 682660"/>
              <a:gd name="connsiteX5" fmla="*/ 99838 w 2623962"/>
              <a:gd name="connsiteY5" fmla="*/ 133384 h 682660"/>
              <a:gd name="connsiteX6" fmla="*/ 153177 w 2623962"/>
              <a:gd name="connsiteY6" fmla="*/ 35913 h 682660"/>
              <a:gd name="connsiteX7" fmla="*/ 105349 w 2623962"/>
              <a:gd name="connsiteY7" fmla="*/ 136559 h 682660"/>
              <a:gd name="connsiteX0" fmla="*/ 105349 w 2623962"/>
              <a:gd name="connsiteY0" fmla="*/ 136559 h 682660"/>
              <a:gd name="connsiteX1" fmla="*/ 152225 w 2623962"/>
              <a:gd name="connsiteY1" fmla="*/ 68298 h 682660"/>
              <a:gd name="connsiteX2" fmla="*/ 2623214 w 2623962"/>
              <a:gd name="connsiteY2" fmla="*/ 136559 h 682660"/>
              <a:gd name="connsiteX3" fmla="*/ 2623962 w 2623962"/>
              <a:gd name="connsiteY3" fmla="*/ 142910 h 682660"/>
              <a:gd name="connsiteX4" fmla="*/ 1364281 w 2623962"/>
              <a:gd name="connsiteY4" fmla="*/ 682660 h 682660"/>
              <a:gd name="connsiteX5" fmla="*/ 99838 w 2623962"/>
              <a:gd name="connsiteY5" fmla="*/ 133384 h 682660"/>
              <a:gd name="connsiteX6" fmla="*/ 153177 w 2623962"/>
              <a:gd name="connsiteY6" fmla="*/ 35913 h 682660"/>
              <a:gd name="connsiteX7" fmla="*/ 105349 w 2623962"/>
              <a:gd name="connsiteY7" fmla="*/ 136559 h 682660"/>
              <a:gd name="connsiteX0" fmla="*/ 105349 w 2623962"/>
              <a:gd name="connsiteY0" fmla="*/ 136559 h 682660"/>
              <a:gd name="connsiteX1" fmla="*/ 152225 w 2623962"/>
              <a:gd name="connsiteY1" fmla="*/ 68298 h 682660"/>
              <a:gd name="connsiteX2" fmla="*/ 2623214 w 2623962"/>
              <a:gd name="connsiteY2" fmla="*/ 136559 h 682660"/>
              <a:gd name="connsiteX3" fmla="*/ 2623962 w 2623962"/>
              <a:gd name="connsiteY3" fmla="*/ 142910 h 682660"/>
              <a:gd name="connsiteX4" fmla="*/ 1364281 w 2623962"/>
              <a:gd name="connsiteY4" fmla="*/ 682660 h 682660"/>
              <a:gd name="connsiteX5" fmla="*/ 99838 w 2623962"/>
              <a:gd name="connsiteY5" fmla="*/ 133384 h 682660"/>
              <a:gd name="connsiteX6" fmla="*/ 153177 w 2623962"/>
              <a:gd name="connsiteY6" fmla="*/ 35913 h 682660"/>
              <a:gd name="connsiteX7" fmla="*/ 196789 w 2623962"/>
              <a:gd name="connsiteY7" fmla="*/ 227999 h 682660"/>
              <a:gd name="connsiteX0" fmla="*/ 75402 w 2594015"/>
              <a:gd name="connsiteY0" fmla="*/ 68261 h 614362"/>
              <a:gd name="connsiteX1" fmla="*/ 122278 w 2594015"/>
              <a:gd name="connsiteY1" fmla="*/ 0 h 614362"/>
              <a:gd name="connsiteX2" fmla="*/ 2593267 w 2594015"/>
              <a:gd name="connsiteY2" fmla="*/ 68261 h 614362"/>
              <a:gd name="connsiteX3" fmla="*/ 2594015 w 2594015"/>
              <a:gd name="connsiteY3" fmla="*/ 74612 h 614362"/>
              <a:gd name="connsiteX4" fmla="*/ 1334334 w 2594015"/>
              <a:gd name="connsiteY4" fmla="*/ 614362 h 614362"/>
              <a:gd name="connsiteX5" fmla="*/ 69891 w 2594015"/>
              <a:gd name="connsiteY5" fmla="*/ 65086 h 614362"/>
              <a:gd name="connsiteX6" fmla="*/ 166842 w 2594015"/>
              <a:gd name="connsiteY6" fmla="*/ 159701 h 614362"/>
              <a:gd name="connsiteX0" fmla="*/ 75402 w 2594015"/>
              <a:gd name="connsiteY0" fmla="*/ 24327 h 570428"/>
              <a:gd name="connsiteX1" fmla="*/ 2593267 w 2594015"/>
              <a:gd name="connsiteY1" fmla="*/ 24327 h 570428"/>
              <a:gd name="connsiteX2" fmla="*/ 2594015 w 2594015"/>
              <a:gd name="connsiteY2" fmla="*/ 30678 h 570428"/>
              <a:gd name="connsiteX3" fmla="*/ 1334334 w 2594015"/>
              <a:gd name="connsiteY3" fmla="*/ 570428 h 570428"/>
              <a:gd name="connsiteX4" fmla="*/ 69891 w 2594015"/>
              <a:gd name="connsiteY4" fmla="*/ 21152 h 570428"/>
              <a:gd name="connsiteX5" fmla="*/ 166842 w 2594015"/>
              <a:gd name="connsiteY5" fmla="*/ 115767 h 570428"/>
              <a:gd name="connsiteX0" fmla="*/ 5511 w 2524124"/>
              <a:gd name="connsiteY0" fmla="*/ 3175 h 549276"/>
              <a:gd name="connsiteX1" fmla="*/ 2523376 w 2524124"/>
              <a:gd name="connsiteY1" fmla="*/ 3175 h 549276"/>
              <a:gd name="connsiteX2" fmla="*/ 2524124 w 2524124"/>
              <a:gd name="connsiteY2" fmla="*/ 9526 h 549276"/>
              <a:gd name="connsiteX3" fmla="*/ 1264443 w 2524124"/>
              <a:gd name="connsiteY3" fmla="*/ 549276 h 549276"/>
              <a:gd name="connsiteX4" fmla="*/ 0 w 2524124"/>
              <a:gd name="connsiteY4" fmla="*/ 0 h 549276"/>
              <a:gd name="connsiteX0" fmla="*/ 86474 w 2605087"/>
              <a:gd name="connsiteY0" fmla="*/ 0 h 546101"/>
              <a:gd name="connsiteX1" fmla="*/ 2604339 w 2605087"/>
              <a:gd name="connsiteY1" fmla="*/ 0 h 546101"/>
              <a:gd name="connsiteX2" fmla="*/ 2605087 w 2605087"/>
              <a:gd name="connsiteY2" fmla="*/ 6351 h 546101"/>
              <a:gd name="connsiteX3" fmla="*/ 1345406 w 2605087"/>
              <a:gd name="connsiteY3" fmla="*/ 546101 h 546101"/>
              <a:gd name="connsiteX4" fmla="*/ 0 w 2605087"/>
              <a:gd name="connsiteY4" fmla="*/ 53975 h 546101"/>
              <a:gd name="connsiteX0" fmla="*/ 2604339 w 2605087"/>
              <a:gd name="connsiteY0" fmla="*/ 0 h 546101"/>
              <a:gd name="connsiteX1" fmla="*/ 2605087 w 2605087"/>
              <a:gd name="connsiteY1" fmla="*/ 6351 h 546101"/>
              <a:gd name="connsiteX2" fmla="*/ 1345406 w 2605087"/>
              <a:gd name="connsiteY2" fmla="*/ 546101 h 546101"/>
              <a:gd name="connsiteX3" fmla="*/ 0 w 2605087"/>
              <a:gd name="connsiteY3" fmla="*/ 53975 h 546101"/>
              <a:gd name="connsiteX0" fmla="*/ 2509089 w 2509837"/>
              <a:gd name="connsiteY0" fmla="*/ 7938 h 554039"/>
              <a:gd name="connsiteX1" fmla="*/ 2509837 w 2509837"/>
              <a:gd name="connsiteY1" fmla="*/ 14289 h 554039"/>
              <a:gd name="connsiteX2" fmla="*/ 1250156 w 2509837"/>
              <a:gd name="connsiteY2" fmla="*/ 554039 h 554039"/>
              <a:gd name="connsiteX3" fmla="*/ 0 w 2509837"/>
              <a:gd name="connsiteY3" fmla="*/ 0 h 554039"/>
              <a:gd name="connsiteX0" fmla="*/ 2518614 w 2519362"/>
              <a:gd name="connsiteY0" fmla="*/ 0 h 546101"/>
              <a:gd name="connsiteX1" fmla="*/ 2519362 w 2519362"/>
              <a:gd name="connsiteY1" fmla="*/ 6351 h 546101"/>
              <a:gd name="connsiteX2" fmla="*/ 1259681 w 2519362"/>
              <a:gd name="connsiteY2" fmla="*/ 546101 h 546101"/>
              <a:gd name="connsiteX3" fmla="*/ 0 w 2519362"/>
              <a:gd name="connsiteY3" fmla="*/ 1587 h 54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9362" h="546101">
                <a:moveTo>
                  <a:pt x="2518614" y="0"/>
                </a:moveTo>
                <a:cubicBezTo>
                  <a:pt x="2518863" y="2117"/>
                  <a:pt x="2519113" y="4234"/>
                  <a:pt x="2519362" y="6351"/>
                </a:cubicBezTo>
                <a:cubicBezTo>
                  <a:pt x="2519362" y="304447"/>
                  <a:pt x="1955384" y="546101"/>
                  <a:pt x="1259681" y="546101"/>
                </a:cubicBezTo>
                <a:cubicBezTo>
                  <a:pt x="563978" y="546101"/>
                  <a:pt x="0" y="299683"/>
                  <a:pt x="0" y="1587"/>
                </a:cubicBezTo>
              </a:path>
            </a:pathLst>
          </a:custGeom>
          <a:noFill/>
          <a:ln w="57150" cmpd="sng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3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00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0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8" grpId="0" animBg="1"/>
      <p:bldP spid="200730" grpId="0"/>
      <p:bldP spid="200708" grpId="0" animBg="1"/>
      <p:bldP spid="200714" grpId="0"/>
      <p:bldP spid="200716" grpId="0"/>
      <p:bldP spid="200718" grpId="0"/>
      <p:bldP spid="200725" grpId="0"/>
      <p:bldP spid="200731" grpId="0"/>
      <p:bldP spid="200733" grpId="0" animBg="1"/>
      <p:bldP spid="200742" grpId="0"/>
      <p:bldP spid="200750" grpId="0" animBg="1"/>
      <p:bldP spid="43" grpId="0" animBg="1"/>
      <p:bldP spid="35" grpId="0" animBg="1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6291263" cy="609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altLang="zh-CN" sz="2800" b="1" dirty="0">
                <a:solidFill>
                  <a:srgbClr val="C00000"/>
                </a:solidFill>
                <a:latin typeface="+mj-ea"/>
              </a:rPr>
              <a:t>6.3.3  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</a:rPr>
              <a:t>变压器的损耗与效率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</a:rPr>
              <a:t>(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  <a:sym typeface="Symbol" panose="05050102010706020507" pitchFamily="18" charset="2"/>
              </a:rPr>
              <a:t>)</a:t>
            </a:r>
          </a:p>
        </p:txBody>
      </p:sp>
      <p:sp>
        <p:nvSpPr>
          <p:cNvPr id="80926" name="Text Box 30"/>
          <p:cNvSpPr txBox="1">
            <a:spLocks noChangeArrowheads="1"/>
          </p:cNvSpPr>
          <p:nvPr/>
        </p:nvSpPr>
        <p:spPr bwMode="auto">
          <a:xfrm>
            <a:off x="4463443" y="1279124"/>
            <a:ext cx="396044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绕组导线电阻的损耗。</a:t>
            </a:r>
          </a:p>
        </p:txBody>
      </p:sp>
      <p:sp>
        <p:nvSpPr>
          <p:cNvPr id="80927" name="Text Box 31"/>
          <p:cNvSpPr txBox="1">
            <a:spLocks noChangeArrowheads="1"/>
          </p:cNvSpPr>
          <p:nvPr/>
        </p:nvSpPr>
        <p:spPr bwMode="auto">
          <a:xfrm>
            <a:off x="6416849" y="3179963"/>
            <a:ext cx="237298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</a:rPr>
              <a:t>交变磁通在铁心中产生的感应电流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涡流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ea typeface="宋体" panose="02010600030101010101" pitchFamily="2" charset="-122"/>
              </a:rPr>
              <a:t>造成的损耗。</a:t>
            </a:r>
          </a:p>
        </p:txBody>
      </p:sp>
      <p:sp>
        <p:nvSpPr>
          <p:cNvPr id="80929" name="Text Box 33"/>
          <p:cNvSpPr txBox="1">
            <a:spLocks noChangeArrowheads="1"/>
          </p:cNvSpPr>
          <p:nvPr/>
        </p:nvSpPr>
        <p:spPr bwMode="auto">
          <a:xfrm>
            <a:off x="6471723" y="2196323"/>
            <a:ext cx="24488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</a:rPr>
              <a:t>磁滞现象引起铁心发热，造成的损耗。</a:t>
            </a: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4437526" y="1268569"/>
            <a:ext cx="3637361" cy="540221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大小与电流的平方成正比。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52277389"/>
              </p:ext>
            </p:extLst>
          </p:nvPr>
        </p:nvGraphicFramePr>
        <p:xfrm>
          <a:off x="347663" y="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4463030" y="2826221"/>
            <a:ext cx="396044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磁通在铁芯内的损耗。</a:t>
            </a: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4405721" y="2699546"/>
            <a:ext cx="4384114" cy="830997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400">
                <a:solidFill>
                  <a:schemeClr val="dk1"/>
                </a:solidFill>
                <a:latin typeface="+mn-lt"/>
                <a:ea typeface="宋体" panose="02010600030101010101" pitchFamily="2" charset="-122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大小与频率</a:t>
            </a:r>
            <a:r>
              <a:rPr lang="en-US" altLang="zh-CN" i="1" dirty="0"/>
              <a:t>f</a:t>
            </a:r>
            <a:r>
              <a:rPr lang="zh-CN" altLang="en-US" dirty="0"/>
              <a:t>、主磁通</a:t>
            </a:r>
            <a:r>
              <a:rPr lang="en-US" altLang="zh-CN" i="1" dirty="0">
                <a:latin typeface="+mn-ea"/>
                <a:ea typeface="+mn-ea"/>
              </a:rPr>
              <a:t>φ</a:t>
            </a:r>
            <a:r>
              <a:rPr lang="zh-CN" altLang="en-US" dirty="0"/>
              <a:t>有关。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（与负载性质和电流无关）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60032" y="4293559"/>
            <a:ext cx="4181220" cy="1901825"/>
            <a:chOff x="4860032" y="4293559"/>
            <a:chExt cx="4181220" cy="1901825"/>
          </a:xfrm>
        </p:grpSpPr>
        <p:sp>
          <p:nvSpPr>
            <p:cNvPr id="80899" name="Text Box 3"/>
            <p:cNvSpPr txBox="1">
              <a:spLocks noChangeArrowheads="1"/>
            </p:cNvSpPr>
            <p:nvPr/>
          </p:nvSpPr>
          <p:spPr bwMode="auto">
            <a:xfrm>
              <a:off x="6254246" y="4490894"/>
              <a:ext cx="2787006" cy="70788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>
                  <a:solidFill>
                    <a:srgbClr val="FF3300"/>
                  </a:solidFill>
                  <a:ea typeface="宋体" panose="02010600030101010101" pitchFamily="2" charset="-122"/>
                </a:rPr>
                <a:t>为减少涡流损耗，铁心一般由导磁钢片叠成。</a:t>
              </a:r>
            </a:p>
          </p:txBody>
        </p:sp>
        <p:grpSp>
          <p:nvGrpSpPr>
            <p:cNvPr id="11" name="Group 4"/>
            <p:cNvGrpSpPr>
              <a:grpSpLocks/>
            </p:cNvGrpSpPr>
            <p:nvPr/>
          </p:nvGrpSpPr>
          <p:grpSpPr bwMode="auto">
            <a:xfrm>
              <a:off x="4860032" y="4293559"/>
              <a:ext cx="2228850" cy="1901825"/>
              <a:chOff x="1740" y="2090"/>
              <a:chExt cx="1404" cy="1198"/>
            </a:xfrm>
          </p:grpSpPr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auto">
              <a:xfrm>
                <a:off x="1857" y="2090"/>
                <a:ext cx="28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ea typeface="宋体" panose="02010600030101010101" pitchFamily="2" charset="-122"/>
                    <a:sym typeface="Symbol" panose="05050102010706020507" pitchFamily="18" charset="2"/>
                  </a:rPr>
                  <a:t></a:t>
                </a:r>
                <a:endParaRPr lang="en-US" altLang="zh-CN" i="1">
                  <a:ea typeface="宋体" panose="02010600030101010101" pitchFamily="2" charset="-122"/>
                </a:endParaRPr>
              </a:p>
            </p:txBody>
          </p:sp>
          <p:grpSp>
            <p:nvGrpSpPr>
              <p:cNvPr id="13" name="Group 6"/>
              <p:cNvGrpSpPr>
                <a:grpSpLocks/>
              </p:cNvGrpSpPr>
              <p:nvPr/>
            </p:nvGrpSpPr>
            <p:grpSpPr bwMode="auto">
              <a:xfrm>
                <a:off x="1740" y="2188"/>
                <a:ext cx="1404" cy="1100"/>
                <a:chOff x="1740" y="2188"/>
                <a:chExt cx="1404" cy="1100"/>
              </a:xfrm>
            </p:grpSpPr>
            <p:sp>
              <p:nvSpPr>
                <p:cNvPr id="14" name="AutoShape 7"/>
                <p:cNvSpPr>
                  <a:spLocks noChangeArrowheads="1"/>
                </p:cNvSpPr>
                <p:nvPr/>
              </p:nvSpPr>
              <p:spPr bwMode="auto">
                <a:xfrm>
                  <a:off x="1740" y="2425"/>
                  <a:ext cx="793" cy="238"/>
                </a:xfrm>
                <a:prstGeom prst="parallelogram">
                  <a:avLst>
                    <a:gd name="adj" fmla="val 83298"/>
                  </a:avLst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Line 8"/>
                <p:cNvSpPr>
                  <a:spLocks noChangeShapeType="1"/>
                </p:cNvSpPr>
                <p:nvPr/>
              </p:nvSpPr>
              <p:spPr bwMode="auto">
                <a:xfrm>
                  <a:off x="1906" y="2475"/>
                  <a:ext cx="60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Line 9"/>
                <p:cNvSpPr>
                  <a:spLocks noChangeShapeType="1"/>
                </p:cNvSpPr>
                <p:nvPr/>
              </p:nvSpPr>
              <p:spPr bwMode="auto">
                <a:xfrm>
                  <a:off x="1850" y="2534"/>
                  <a:ext cx="59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Line 10"/>
                <p:cNvSpPr>
                  <a:spLocks noChangeShapeType="1"/>
                </p:cNvSpPr>
                <p:nvPr/>
              </p:nvSpPr>
              <p:spPr bwMode="auto">
                <a:xfrm>
                  <a:off x="1743" y="2663"/>
                  <a:ext cx="0" cy="625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11"/>
                <p:cNvSpPr>
                  <a:spLocks noChangeShapeType="1"/>
                </p:cNvSpPr>
                <p:nvPr/>
              </p:nvSpPr>
              <p:spPr bwMode="auto">
                <a:xfrm>
                  <a:off x="2340" y="2656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12"/>
                <p:cNvSpPr>
                  <a:spLocks noChangeShapeType="1"/>
                </p:cNvSpPr>
                <p:nvPr/>
              </p:nvSpPr>
              <p:spPr bwMode="auto">
                <a:xfrm>
                  <a:off x="2547" y="2425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337" y="2703"/>
                  <a:ext cx="210" cy="26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14"/>
                <p:cNvSpPr>
                  <a:spLocks noChangeShapeType="1"/>
                </p:cNvSpPr>
                <p:nvPr/>
              </p:nvSpPr>
              <p:spPr bwMode="auto">
                <a:xfrm>
                  <a:off x="2547" y="2723"/>
                  <a:ext cx="56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5"/>
                <p:cNvSpPr>
                  <a:spLocks noChangeShapeType="1"/>
                </p:cNvSpPr>
                <p:nvPr/>
              </p:nvSpPr>
              <p:spPr bwMode="auto">
                <a:xfrm>
                  <a:off x="2336" y="2970"/>
                  <a:ext cx="61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751" y="3278"/>
                  <a:ext cx="121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17"/>
                <p:cNvSpPr>
                  <a:spLocks/>
                </p:cNvSpPr>
                <p:nvPr/>
              </p:nvSpPr>
              <p:spPr bwMode="auto">
                <a:xfrm>
                  <a:off x="2912" y="2713"/>
                  <a:ext cx="232" cy="575"/>
                </a:xfrm>
                <a:custGeom>
                  <a:avLst/>
                  <a:gdLst>
                    <a:gd name="T0" fmla="*/ 336 w 336"/>
                    <a:gd name="T1" fmla="*/ 0 h 912"/>
                    <a:gd name="T2" fmla="*/ 168 w 336"/>
                    <a:gd name="T3" fmla="*/ 156 h 912"/>
                    <a:gd name="T4" fmla="*/ 24 w 336"/>
                    <a:gd name="T5" fmla="*/ 468 h 912"/>
                    <a:gd name="T6" fmla="*/ 168 w 336"/>
                    <a:gd name="T7" fmla="*/ 804 h 912"/>
                    <a:gd name="T8" fmla="*/ 0 w 336"/>
                    <a:gd name="T9" fmla="*/ 912 h 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912">
                      <a:moveTo>
                        <a:pt x="336" y="0"/>
                      </a:moveTo>
                      <a:cubicBezTo>
                        <a:pt x="278" y="39"/>
                        <a:pt x="220" y="78"/>
                        <a:pt x="168" y="156"/>
                      </a:cubicBezTo>
                      <a:cubicBezTo>
                        <a:pt x="116" y="234"/>
                        <a:pt x="24" y="360"/>
                        <a:pt x="24" y="468"/>
                      </a:cubicBezTo>
                      <a:cubicBezTo>
                        <a:pt x="24" y="576"/>
                        <a:pt x="172" y="730"/>
                        <a:pt x="168" y="804"/>
                      </a:cubicBezTo>
                      <a:cubicBezTo>
                        <a:pt x="164" y="878"/>
                        <a:pt x="28" y="894"/>
                        <a:pt x="0" y="912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0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1795" y="2604"/>
                  <a:ext cx="59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6" name="Group 19"/>
                <p:cNvGrpSpPr>
                  <a:grpSpLocks/>
                </p:cNvGrpSpPr>
                <p:nvPr/>
              </p:nvGrpSpPr>
              <p:grpSpPr bwMode="auto">
                <a:xfrm>
                  <a:off x="1939" y="2455"/>
                  <a:ext cx="453" cy="139"/>
                  <a:chOff x="696" y="3060"/>
                  <a:chExt cx="492" cy="168"/>
                </a:xfrm>
              </p:grpSpPr>
              <p:sp>
                <p:nvSpPr>
                  <p:cNvPr id="34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696" y="3060"/>
                    <a:ext cx="492" cy="1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3108"/>
                    <a:ext cx="240" cy="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2188"/>
                  <a:ext cx="0" cy="346"/>
                </a:xfrm>
                <a:prstGeom prst="line">
                  <a:avLst/>
                </a:prstGeom>
                <a:noFill/>
                <a:ln w="38100">
                  <a:solidFill>
                    <a:srgbClr val="3366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23"/>
                <p:cNvSpPr>
                  <a:spLocks noChangeShapeType="1"/>
                </p:cNvSpPr>
                <p:nvPr/>
              </p:nvSpPr>
              <p:spPr bwMode="auto">
                <a:xfrm>
                  <a:off x="2392" y="2604"/>
                  <a:ext cx="0" cy="28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24"/>
                <p:cNvSpPr>
                  <a:spLocks noChangeShapeType="1"/>
                </p:cNvSpPr>
                <p:nvPr/>
              </p:nvSpPr>
              <p:spPr bwMode="auto">
                <a:xfrm>
                  <a:off x="2439" y="2534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25"/>
                <p:cNvSpPr>
                  <a:spLocks noChangeShapeType="1"/>
                </p:cNvSpPr>
                <p:nvPr/>
              </p:nvSpPr>
              <p:spPr bwMode="auto">
                <a:xfrm>
                  <a:off x="2492" y="2465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26"/>
                <p:cNvSpPr>
                  <a:spLocks noChangeShapeType="1"/>
                </p:cNvSpPr>
                <p:nvPr/>
              </p:nvSpPr>
              <p:spPr bwMode="auto">
                <a:xfrm>
                  <a:off x="2490" y="2785"/>
                  <a:ext cx="55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27"/>
                <p:cNvSpPr>
                  <a:spLocks noChangeShapeType="1"/>
                </p:cNvSpPr>
                <p:nvPr/>
              </p:nvSpPr>
              <p:spPr bwMode="auto">
                <a:xfrm>
                  <a:off x="2446" y="2846"/>
                  <a:ext cx="55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28"/>
                <p:cNvSpPr>
                  <a:spLocks noChangeShapeType="1"/>
                </p:cNvSpPr>
                <p:nvPr/>
              </p:nvSpPr>
              <p:spPr bwMode="auto">
                <a:xfrm>
                  <a:off x="2390" y="2903"/>
                  <a:ext cx="553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466181"/>
              </p:ext>
            </p:extLst>
          </p:nvPr>
        </p:nvGraphicFramePr>
        <p:xfrm>
          <a:off x="3455651" y="4866814"/>
          <a:ext cx="3721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28" name="公式" r:id="rId8" imgW="1663560" imgH="444240" progId="Equation.3">
                  <p:embed/>
                </p:oleObj>
              </mc:Choice>
              <mc:Fallback>
                <p:oleObj name="公式" r:id="rId8" imgW="1663560" imgH="444240" progId="Equation.3">
                  <p:embed/>
                  <p:pic>
                    <p:nvPicPr>
                      <p:cNvPr id="8093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651" y="4866814"/>
                        <a:ext cx="3721100" cy="9906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531714" y="4763459"/>
            <a:ext cx="2684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变压器的效率为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318751" y="6009814"/>
            <a:ext cx="899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一般 </a:t>
            </a:r>
            <a:r>
              <a:rPr lang="zh-CN" altLang="en-US" i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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95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%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,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负载为额定负载的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(50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~75)%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时，</a:t>
            </a:r>
            <a:r>
              <a:rPr lang="zh-CN" altLang="en-US" i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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最大。</a:t>
            </a: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3366751" y="4181014"/>
            <a:ext cx="1295400" cy="609600"/>
          </a:xfrm>
          <a:prstGeom prst="wedgeRoundRectCallout">
            <a:avLst>
              <a:gd name="adj1" fmla="val 19116"/>
              <a:gd name="adj2" fmla="val 70051"/>
              <a:gd name="adj3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400">
                <a:ea typeface="宋体" panose="02010600030101010101" pitchFamily="2" charset="-122"/>
              </a:rPr>
              <a:t>输出功率</a:t>
            </a:r>
          </a:p>
        </p:txBody>
      </p:sp>
      <p:sp>
        <p:nvSpPr>
          <p:cNvPr id="42" name="AutoShape 41"/>
          <p:cNvSpPr>
            <a:spLocks noChangeArrowheads="1"/>
          </p:cNvSpPr>
          <p:nvPr/>
        </p:nvSpPr>
        <p:spPr bwMode="auto">
          <a:xfrm>
            <a:off x="1537951" y="5400214"/>
            <a:ext cx="1752600" cy="533400"/>
          </a:xfrm>
          <a:prstGeom prst="wedgeRoundRectCallout">
            <a:avLst>
              <a:gd name="adj1" fmla="val 98458"/>
              <a:gd name="adj2" fmla="val -3569"/>
              <a:gd name="adj3" fmla="val 16667"/>
            </a:avLst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400">
                <a:ea typeface="宋体" panose="02010600030101010101" pitchFamily="2" charset="-122"/>
              </a:rPr>
              <a:t>输入功率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52745DB-43C6-4EAC-AF86-8D8956CDA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752745DB-43C6-4EAC-AF86-8D8956CDA6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6B7F955-F812-43F9-9E56-5F9C22416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6B7F955-F812-43F9-9E56-5F9C22416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B2C1A18-8196-4862-8B73-2087258FB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5B2C1A18-8196-4862-8B73-2087258FB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1D03B30-28C6-41A5-B456-DE9FD5EE8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F1D03B30-28C6-41A5-B456-DE9FD5EE80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104C8AA-7833-41E6-9AFE-EBAFF2BE90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E104C8AA-7833-41E6-9AFE-EBAFF2BE90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7B6DBC-5DFF-4AD2-AEE3-0FDA7FA52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>
                                            <p:graphicEl>
                                              <a:dgm id="{DD7B6DBC-5DFF-4AD2-AEE3-0FDA7FA521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6BE10A-3BDB-4F8C-AD7B-BEE407C0E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3A6BE10A-3BDB-4F8C-AD7B-BEE407C0E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0E6D4BB-E644-4047-BFEA-970E6EEA2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>
                                            <p:graphicEl>
                                              <a:dgm id="{50E6D4BB-E644-4047-BFEA-970E6EEA2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EAE97B9-620D-43FE-A225-FEE71C149B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>
                                            <p:graphicEl>
                                              <a:dgm id="{7EAE97B9-620D-43FE-A225-FEE71C149B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graphicEl>
                                              <a:dgm id="{DD7B6DBC-5DFF-4AD2-AEE3-0FDA7FA521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7B6DBC-5DFF-4AD2-AEE3-0FDA7FA52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graphicEl>
                                              <a:dgm id="{3A6BE10A-3BDB-4F8C-AD7B-BEE407C0E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6BE10A-3BDB-4F8C-AD7B-BEE407C0E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50E6D4BB-E644-4047-BFEA-970E6EEA2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0E6D4BB-E644-4047-BFEA-970E6EEA2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graphicEl>
                                              <a:dgm id="{7EAE97B9-620D-43FE-A225-FEE71C149B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EAE97B9-620D-43FE-A225-FEE71C149B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0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0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80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80926" grpId="0"/>
      <p:bldP spid="80926" grpId="1"/>
      <p:bldP spid="80927" grpId="0"/>
      <p:bldP spid="80927" grpId="1"/>
      <p:bldP spid="80929" grpId="0"/>
      <p:bldP spid="80929" grpId="1"/>
      <p:bldP spid="41" grpId="0" animBg="1"/>
      <p:bldGraphic spid="2" grpId="0">
        <p:bldSub>
          <a:bldDgm bld="one"/>
        </p:bldSub>
      </p:bldGraphic>
      <p:bldGraphic spid="2" grpId="1" uiExpand="1">
        <p:bldSub>
          <a:bldDgm bld="one"/>
        </p:bldSub>
      </p:bldGraphic>
      <p:bldP spid="9" grpId="0"/>
      <p:bldP spid="9" grpId="1"/>
      <p:bldP spid="10" grpId="0" animBg="1"/>
      <p:bldP spid="38" grpId="0" autoUpdateAnimBg="0"/>
      <p:bldP spid="39" grpId="0" autoUpdateAnimBg="0"/>
      <p:bldP spid="40" grpId="0" animBg="1" autoUpdateAnimBg="0"/>
      <p:bldP spid="4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26132" y="188640"/>
            <a:ext cx="8640960" cy="29114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例 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6.3.3 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有一带电阻负载的三相变压器，其额定数据如下：</a:t>
            </a:r>
            <a:r>
              <a:rPr lang="en-US" altLang="zh-CN" b="0" i="1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S</a:t>
            </a:r>
            <a:r>
              <a:rPr lang="en-US" altLang="zh-CN" b="0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N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=100kVA, </a:t>
            </a:r>
            <a:r>
              <a:rPr lang="en-US" altLang="zh-CN" b="0" i="1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f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=50Hz, </a:t>
            </a:r>
            <a:r>
              <a:rPr lang="en-US" altLang="zh-CN" b="0" i="1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U</a:t>
            </a:r>
            <a:r>
              <a:rPr lang="en-US" altLang="zh-CN" b="0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1N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=6000V,</a:t>
            </a:r>
            <a:r>
              <a:rPr lang="en-US" altLang="zh-CN" b="0" i="1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 U</a:t>
            </a:r>
            <a:r>
              <a:rPr lang="en-US" altLang="zh-CN" b="0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2N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 </a:t>
            </a:r>
            <a:r>
              <a:rPr lang="en-US" altLang="zh-CN" b="0" i="1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U</a:t>
            </a:r>
            <a:r>
              <a:rPr lang="en-US" altLang="zh-CN" b="0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20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=400V 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由试验测得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          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 </a:t>
            </a:r>
            <a:r>
              <a:rPr lang="en-US" altLang="zh-CN" b="0" i="1" dirty="0" err="1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P</a:t>
            </a:r>
            <a:r>
              <a:rPr lang="en-US" altLang="zh-CN" b="0" baseline="-25000" dirty="0" err="1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Fe</a:t>
            </a:r>
            <a:r>
              <a:rPr lang="en-US" altLang="zh-CN" b="0" i="1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=600 W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，额定负载时的 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 </a:t>
            </a:r>
            <a:r>
              <a:rPr lang="en-US" altLang="zh-CN" b="0" i="1" dirty="0" err="1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P</a:t>
            </a:r>
            <a:r>
              <a:rPr lang="en-US" altLang="zh-CN" b="0" baseline="-25000" dirty="0" err="1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Cu</a:t>
            </a:r>
            <a:r>
              <a:rPr lang="en-US" altLang="zh-CN" b="0" i="1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=2400W 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试求   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(1) </a:t>
            </a:r>
            <a:r>
              <a:rPr lang="zh-CN" altLang="en-US" dirty="0">
                <a:ea typeface="宋体" panose="02010600030101010101" pitchFamily="2" charset="-122"/>
              </a:rPr>
              <a:t>变压器的额定电流；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            </a:t>
            </a:r>
            <a:r>
              <a:rPr lang="en-US" altLang="zh-CN" dirty="0">
                <a:ea typeface="宋体" panose="02010600030101010101" pitchFamily="2" charset="-122"/>
              </a:rPr>
              <a:t>(2) </a:t>
            </a:r>
            <a:r>
              <a:rPr lang="zh-CN" altLang="en-US" dirty="0">
                <a:ea typeface="宋体" panose="02010600030101010101" pitchFamily="2" charset="-122"/>
              </a:rPr>
              <a:t>满载和半载时的效率。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03250" y="3900488"/>
            <a:ext cx="66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解</a:t>
            </a:r>
            <a:r>
              <a:rPr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95400" y="3900488"/>
            <a:ext cx="2268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(1) 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额定电流</a:t>
            </a: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1295400" y="4400550"/>
          <a:ext cx="67024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7" name="公式" r:id="rId3" imgW="2158920" imgH="469800" progId="Equation.3">
                  <p:embed/>
                </p:oleObj>
              </mc:Choice>
              <mc:Fallback>
                <p:oleObj name="公式" r:id="rId3" imgW="215892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00550"/>
                        <a:ext cx="67024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1319213" y="5543550"/>
          <a:ext cx="698658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8" name="公式" r:id="rId5" imgW="2247840" imgH="469800" progId="Equation.3">
                  <p:embed/>
                </p:oleObj>
              </mc:Choice>
              <mc:Fallback>
                <p:oleObj name="公式" r:id="rId5" imgW="224784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5543550"/>
                        <a:ext cx="698658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026"/>
          <p:cNvSpPr txBox="1">
            <a:spLocks noChangeArrowheads="1"/>
          </p:cNvSpPr>
          <p:nvPr/>
        </p:nvSpPr>
        <p:spPr bwMode="auto">
          <a:xfrm>
            <a:off x="452264" y="3573016"/>
            <a:ext cx="3011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２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满载时的效率</a:t>
            </a:r>
          </a:p>
        </p:txBody>
      </p:sp>
      <p:graphicFrame>
        <p:nvGraphicFramePr>
          <p:cNvPr id="8294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945771"/>
              </p:ext>
            </p:extLst>
          </p:nvPr>
        </p:nvGraphicFramePr>
        <p:xfrm>
          <a:off x="1214264" y="3982591"/>
          <a:ext cx="6186488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1" name="公式" r:id="rId3" imgW="2286000" imgH="812520" progId="Equation.3">
                  <p:embed/>
                </p:oleObj>
              </mc:Choice>
              <mc:Fallback>
                <p:oleObj name="公式" r:id="rId3" imgW="2286000" imgH="8125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264" y="3982591"/>
                        <a:ext cx="6186488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034"/>
          <p:cNvSpPr txBox="1">
            <a:spLocks noChangeArrowheads="1"/>
          </p:cNvSpPr>
          <p:nvPr/>
        </p:nvSpPr>
        <p:spPr bwMode="auto">
          <a:xfrm>
            <a:off x="3347864" y="3573016"/>
            <a:ext cx="5240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latin typeface="楷体_GB2312" pitchFamily="49" charset="-122"/>
              </a:rPr>
              <a:t>满载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</a:rPr>
              <a:t>: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</a:rPr>
              <a:t>功率与电流均为额定值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6132" y="188640"/>
            <a:ext cx="8640960" cy="29114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例 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6.3.3 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有一带电阻负载的三相变压器，其额定数据如下：</a:t>
            </a:r>
            <a:r>
              <a:rPr lang="en-US" altLang="zh-CN" b="0" i="1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S</a:t>
            </a:r>
            <a:r>
              <a:rPr lang="en-US" altLang="zh-CN" b="0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N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=100kVA, </a:t>
            </a:r>
            <a:r>
              <a:rPr lang="en-US" altLang="zh-CN" b="0" i="1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f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=50Hz, </a:t>
            </a:r>
            <a:r>
              <a:rPr lang="en-US" altLang="zh-CN" b="0" i="1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U</a:t>
            </a:r>
            <a:r>
              <a:rPr lang="en-US" altLang="zh-CN" b="0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1N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=6000V,</a:t>
            </a:r>
            <a:r>
              <a:rPr lang="en-US" altLang="zh-CN" b="0" i="1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 U</a:t>
            </a:r>
            <a:r>
              <a:rPr lang="en-US" altLang="zh-CN" b="0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2N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 </a:t>
            </a:r>
            <a:r>
              <a:rPr lang="en-US" altLang="zh-CN" b="0" i="1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U</a:t>
            </a:r>
            <a:r>
              <a:rPr lang="en-US" altLang="zh-CN" b="0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20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=400V 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由试验测得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          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 </a:t>
            </a:r>
            <a:r>
              <a:rPr lang="en-US" altLang="zh-CN" b="0" i="1" dirty="0" err="1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P</a:t>
            </a:r>
            <a:r>
              <a:rPr lang="en-US" altLang="zh-CN" b="0" baseline="-25000" dirty="0" err="1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Fe</a:t>
            </a:r>
            <a:r>
              <a:rPr lang="en-US" altLang="zh-CN" b="0" i="1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=600 W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，额定负载时的 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 </a:t>
            </a:r>
            <a:r>
              <a:rPr lang="en-US" altLang="zh-CN" b="0" i="1" dirty="0" err="1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P</a:t>
            </a:r>
            <a:r>
              <a:rPr lang="en-US" altLang="zh-CN" b="0" baseline="-25000" dirty="0" err="1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Cu</a:t>
            </a:r>
            <a:r>
              <a:rPr lang="en-US" altLang="zh-CN" b="0" i="1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=2400W 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试求   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(1) </a:t>
            </a:r>
            <a:r>
              <a:rPr lang="zh-CN" altLang="en-US" dirty="0">
                <a:ea typeface="宋体" panose="02010600030101010101" pitchFamily="2" charset="-122"/>
              </a:rPr>
              <a:t>变压器的额定电流；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            </a:t>
            </a:r>
            <a:r>
              <a:rPr lang="en-US" altLang="zh-CN" dirty="0">
                <a:ea typeface="宋体" panose="02010600030101010101" pitchFamily="2" charset="-122"/>
              </a:rPr>
              <a:t>(2) </a:t>
            </a:r>
            <a:r>
              <a:rPr lang="zh-CN" altLang="en-US" dirty="0">
                <a:ea typeface="宋体" panose="02010600030101010101" pitchFamily="2" charset="-122"/>
              </a:rPr>
              <a:t>满载和半载时的效率。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5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293480"/>
              </p:ext>
            </p:extLst>
          </p:nvPr>
        </p:nvGraphicFramePr>
        <p:xfrm>
          <a:off x="762000" y="3888184"/>
          <a:ext cx="73914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8" name="公式" r:id="rId3" imgW="2971800" imgH="838080" progId="Equation.3">
                  <p:embed/>
                </p:oleObj>
              </mc:Choice>
              <mc:Fallback>
                <p:oleObj name="公式" r:id="rId3" imgW="2971800" imgH="838080" progId="Equation.3">
                  <p:embed/>
                  <p:pic>
                    <p:nvPicPr>
                      <p:cNvPr id="8294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8184"/>
                        <a:ext cx="7391400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Text Box 1033"/>
          <p:cNvSpPr txBox="1">
            <a:spLocks noChangeArrowheads="1"/>
          </p:cNvSpPr>
          <p:nvPr/>
        </p:nvSpPr>
        <p:spPr bwMode="auto">
          <a:xfrm>
            <a:off x="304800" y="3394471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半载时的效率</a:t>
            </a:r>
          </a:p>
        </p:txBody>
      </p:sp>
      <p:sp>
        <p:nvSpPr>
          <p:cNvPr id="82955" name="Text Box 1035"/>
          <p:cNvSpPr txBox="1">
            <a:spLocks noChangeArrowheads="1"/>
          </p:cNvSpPr>
          <p:nvPr/>
        </p:nvSpPr>
        <p:spPr bwMode="auto">
          <a:xfrm>
            <a:off x="2819400" y="3394471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楷体_GB2312" pitchFamily="49" charset="-122"/>
              </a:rPr>
              <a:t>半载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</a:rPr>
              <a:t>: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</a:rPr>
              <a:t>功率与电流均为额定值的一半</a:t>
            </a:r>
          </a:p>
        </p:txBody>
      </p:sp>
      <p:sp>
        <p:nvSpPr>
          <p:cNvPr id="82956" name="AutoShape 1036"/>
          <p:cNvSpPr>
            <a:spLocks noChangeArrowheads="1"/>
          </p:cNvSpPr>
          <p:nvPr/>
        </p:nvSpPr>
        <p:spPr bwMode="auto">
          <a:xfrm>
            <a:off x="1979712" y="6109492"/>
            <a:ext cx="4392488" cy="582613"/>
          </a:xfrm>
          <a:prstGeom prst="wedgeRoundRectCallout">
            <a:avLst>
              <a:gd name="adj1" fmla="val 23239"/>
              <a:gd name="adj2" fmla="val -76833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铜损与电流的平方成正比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26132" y="188640"/>
            <a:ext cx="8640960" cy="29114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例 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6.3.3 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有一带电阻负载的三相变压器，其额定数据如下：</a:t>
            </a:r>
            <a:r>
              <a:rPr lang="en-US" altLang="zh-CN" b="0" i="1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S</a:t>
            </a:r>
            <a:r>
              <a:rPr lang="en-US" altLang="zh-CN" b="0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N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=100kVA, </a:t>
            </a:r>
            <a:r>
              <a:rPr lang="en-US" altLang="zh-CN" b="0" i="1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f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=50Hz, </a:t>
            </a:r>
            <a:r>
              <a:rPr lang="en-US" altLang="zh-CN" b="0" i="1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U</a:t>
            </a:r>
            <a:r>
              <a:rPr lang="en-US" altLang="zh-CN" b="0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1N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=6000V,</a:t>
            </a:r>
            <a:r>
              <a:rPr lang="en-US" altLang="zh-CN" b="0" i="1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 U</a:t>
            </a:r>
            <a:r>
              <a:rPr lang="en-US" altLang="zh-CN" b="0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2N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 </a:t>
            </a:r>
            <a:r>
              <a:rPr lang="en-US" altLang="zh-CN" b="0" i="1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U</a:t>
            </a:r>
            <a:r>
              <a:rPr lang="en-US" altLang="zh-CN" b="0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20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=400V 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由试验测得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          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 </a:t>
            </a:r>
            <a:r>
              <a:rPr lang="en-US" altLang="zh-CN" b="0" i="1" dirty="0" err="1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P</a:t>
            </a:r>
            <a:r>
              <a:rPr lang="en-US" altLang="zh-CN" b="0" baseline="-25000" dirty="0" err="1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Fe</a:t>
            </a:r>
            <a:r>
              <a:rPr lang="en-US" altLang="zh-CN" b="0" i="1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=600 W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，额定负载时的 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 </a:t>
            </a:r>
            <a:r>
              <a:rPr lang="en-US" altLang="zh-CN" b="0" i="1" dirty="0" err="1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P</a:t>
            </a:r>
            <a:r>
              <a:rPr lang="en-US" altLang="zh-CN" b="0" baseline="-25000" dirty="0" err="1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Cu</a:t>
            </a:r>
            <a:r>
              <a:rPr lang="en-US" altLang="zh-CN" b="0" i="1" baseline="-2500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=2400W 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E8"/>
                </a:highlight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试求   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(1) </a:t>
            </a:r>
            <a:r>
              <a:rPr lang="zh-CN" altLang="en-US" dirty="0">
                <a:ea typeface="宋体" panose="02010600030101010101" pitchFamily="2" charset="-122"/>
              </a:rPr>
              <a:t>变压器的额定电流；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            </a:t>
            </a:r>
            <a:r>
              <a:rPr lang="en-US" altLang="zh-CN" dirty="0">
                <a:ea typeface="宋体" panose="02010600030101010101" pitchFamily="2" charset="-122"/>
              </a:rPr>
              <a:t>(2) </a:t>
            </a:r>
            <a:r>
              <a:rPr lang="zh-CN" altLang="en-US" dirty="0">
                <a:ea typeface="宋体" panose="02010600030101010101" pitchFamily="2" charset="-122"/>
              </a:rPr>
              <a:t>满载和半载时的效率。</a:t>
            </a:r>
          </a:p>
        </p:txBody>
      </p:sp>
    </p:spTree>
    <p:extLst>
      <p:ext uri="{BB962C8B-B14F-4D97-AF65-F5344CB8AC3E}">
        <p14:creationId xmlns:p14="http://schemas.microsoft.com/office/powerpoint/2010/main" val="807091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3" grpId="0" autoUpdateAnimBg="0"/>
      <p:bldP spid="82955" grpId="0" autoUpdateAnimBg="0"/>
      <p:bldP spid="8295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1304925" y="1600200"/>
          <a:ext cx="2962275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20" name="公式" r:id="rId3" imgW="1066680" imgH="888840" progId="Equation.3">
                  <p:embed/>
                </p:oleObj>
              </mc:Choice>
              <mc:Fallback>
                <p:oleObj name="公式" r:id="rId3" imgW="1066680" imgH="888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600200"/>
                        <a:ext cx="2962275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757238" y="3962400"/>
            <a:ext cx="7929562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zh-CN" altLang="en-US" dirty="0">
                <a:ea typeface="宋体" panose="02010600030101010101" pitchFamily="2" charset="-122"/>
              </a:rPr>
              <a:t>使用时，改变滑动端的位置，便可得到不同的输出电压。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注意：一次、二次侧千万不能对调使用，</a:t>
            </a:r>
            <a:r>
              <a:rPr lang="zh-CN" altLang="en-US" dirty="0">
                <a:ea typeface="宋体" panose="02010600030101010101" pitchFamily="2" charset="-122"/>
              </a:rPr>
              <a:t>以防变压器损坏。因为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变小时，磁通增大，电流会迅速增加。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1287" y="172720"/>
            <a:ext cx="3422601" cy="838200"/>
          </a:xfrm>
          <a:extLst/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altLang="zh-CN" sz="2800" b="1" dirty="0">
                <a:solidFill>
                  <a:srgbClr val="C00000"/>
                </a:solidFill>
                <a:latin typeface="+mj-ea"/>
              </a:rPr>
              <a:t>6.3.4  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</a:rPr>
              <a:t>特殊变压器</a:t>
            </a:r>
          </a:p>
        </p:txBody>
      </p:sp>
      <p:sp>
        <p:nvSpPr>
          <p:cNvPr id="90119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491703" y="736600"/>
            <a:ext cx="3606552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</a:rPr>
              <a:t>自耦变压器</a:t>
            </a:r>
          </a:p>
        </p:txBody>
      </p:sp>
      <p:grpSp>
        <p:nvGrpSpPr>
          <p:cNvPr id="90120" name="Group 8"/>
          <p:cNvGrpSpPr>
            <a:grpSpLocks/>
          </p:cNvGrpSpPr>
          <p:nvPr/>
        </p:nvGrpSpPr>
        <p:grpSpPr bwMode="auto">
          <a:xfrm>
            <a:off x="4953000" y="965200"/>
            <a:ext cx="3317875" cy="2909888"/>
            <a:chOff x="3120" y="608"/>
            <a:chExt cx="2090" cy="1833"/>
          </a:xfrm>
        </p:grpSpPr>
        <p:grpSp>
          <p:nvGrpSpPr>
            <p:cNvPr id="90121" name="Group 9"/>
            <p:cNvGrpSpPr>
              <a:grpSpLocks/>
            </p:cNvGrpSpPr>
            <p:nvPr/>
          </p:nvGrpSpPr>
          <p:grpSpPr bwMode="auto">
            <a:xfrm rot="5315860">
              <a:off x="3490" y="1536"/>
              <a:ext cx="1228" cy="105"/>
              <a:chOff x="432" y="912"/>
              <a:chExt cx="3096" cy="265"/>
            </a:xfrm>
          </p:grpSpPr>
          <p:sp>
            <p:nvSpPr>
              <p:cNvPr id="90122" name="Freeform 10"/>
              <p:cNvSpPr>
                <a:spLocks/>
              </p:cNvSpPr>
              <p:nvPr/>
            </p:nvSpPr>
            <p:spPr bwMode="auto">
              <a:xfrm>
                <a:off x="432" y="912"/>
                <a:ext cx="408" cy="265"/>
              </a:xfrm>
              <a:custGeom>
                <a:avLst/>
                <a:gdLst>
                  <a:gd name="T0" fmla="*/ 0 w 408"/>
                  <a:gd name="T1" fmla="*/ 264 h 265"/>
                  <a:gd name="T2" fmla="*/ 34 w 408"/>
                  <a:gd name="T3" fmla="*/ 192 h 265"/>
                  <a:gd name="T4" fmla="*/ 68 w 408"/>
                  <a:gd name="T5" fmla="*/ 129 h 265"/>
                  <a:gd name="T6" fmla="*/ 103 w 408"/>
                  <a:gd name="T7" fmla="*/ 76 h 265"/>
                  <a:gd name="T8" fmla="*/ 137 w 408"/>
                  <a:gd name="T9" fmla="*/ 31 h 265"/>
                  <a:gd name="T10" fmla="*/ 166 w 408"/>
                  <a:gd name="T11" fmla="*/ 8 h 265"/>
                  <a:gd name="T12" fmla="*/ 200 w 408"/>
                  <a:gd name="T13" fmla="*/ 0 h 265"/>
                  <a:gd name="T14" fmla="*/ 235 w 408"/>
                  <a:gd name="T15" fmla="*/ 8 h 265"/>
                  <a:gd name="T16" fmla="*/ 269 w 408"/>
                  <a:gd name="T17" fmla="*/ 31 h 265"/>
                  <a:gd name="T18" fmla="*/ 303 w 408"/>
                  <a:gd name="T19" fmla="*/ 76 h 265"/>
                  <a:gd name="T20" fmla="*/ 338 w 408"/>
                  <a:gd name="T21" fmla="*/ 129 h 265"/>
                  <a:gd name="T22" fmla="*/ 372 w 408"/>
                  <a:gd name="T23" fmla="*/ 196 h 265"/>
                  <a:gd name="T24" fmla="*/ 407 w 408"/>
                  <a:gd name="T25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8" h="265">
                    <a:moveTo>
                      <a:pt x="0" y="264"/>
                    </a:moveTo>
                    <a:lnTo>
                      <a:pt x="34" y="192"/>
                    </a:lnTo>
                    <a:lnTo>
                      <a:pt x="68" y="129"/>
                    </a:lnTo>
                    <a:lnTo>
                      <a:pt x="103" y="76"/>
                    </a:lnTo>
                    <a:lnTo>
                      <a:pt x="137" y="31"/>
                    </a:lnTo>
                    <a:lnTo>
                      <a:pt x="166" y="8"/>
                    </a:lnTo>
                    <a:lnTo>
                      <a:pt x="200" y="0"/>
                    </a:lnTo>
                    <a:lnTo>
                      <a:pt x="235" y="8"/>
                    </a:lnTo>
                    <a:lnTo>
                      <a:pt x="269" y="31"/>
                    </a:lnTo>
                    <a:lnTo>
                      <a:pt x="303" y="76"/>
                    </a:lnTo>
                    <a:lnTo>
                      <a:pt x="338" y="129"/>
                    </a:lnTo>
                    <a:lnTo>
                      <a:pt x="372" y="196"/>
                    </a:lnTo>
                    <a:lnTo>
                      <a:pt x="407" y="264"/>
                    </a:lnTo>
                  </a:path>
                </a:pathLst>
              </a:custGeom>
              <a:noFill/>
              <a:ln w="381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3" name="Freeform 11"/>
              <p:cNvSpPr>
                <a:spLocks/>
              </p:cNvSpPr>
              <p:nvPr/>
            </p:nvSpPr>
            <p:spPr bwMode="auto">
              <a:xfrm>
                <a:off x="816" y="912"/>
                <a:ext cx="408" cy="265"/>
              </a:xfrm>
              <a:custGeom>
                <a:avLst/>
                <a:gdLst>
                  <a:gd name="T0" fmla="*/ 0 w 408"/>
                  <a:gd name="T1" fmla="*/ 264 h 265"/>
                  <a:gd name="T2" fmla="*/ 34 w 408"/>
                  <a:gd name="T3" fmla="*/ 192 h 265"/>
                  <a:gd name="T4" fmla="*/ 68 w 408"/>
                  <a:gd name="T5" fmla="*/ 129 h 265"/>
                  <a:gd name="T6" fmla="*/ 103 w 408"/>
                  <a:gd name="T7" fmla="*/ 76 h 265"/>
                  <a:gd name="T8" fmla="*/ 137 w 408"/>
                  <a:gd name="T9" fmla="*/ 31 h 265"/>
                  <a:gd name="T10" fmla="*/ 166 w 408"/>
                  <a:gd name="T11" fmla="*/ 8 h 265"/>
                  <a:gd name="T12" fmla="*/ 200 w 408"/>
                  <a:gd name="T13" fmla="*/ 0 h 265"/>
                  <a:gd name="T14" fmla="*/ 235 w 408"/>
                  <a:gd name="T15" fmla="*/ 8 h 265"/>
                  <a:gd name="T16" fmla="*/ 269 w 408"/>
                  <a:gd name="T17" fmla="*/ 31 h 265"/>
                  <a:gd name="T18" fmla="*/ 303 w 408"/>
                  <a:gd name="T19" fmla="*/ 76 h 265"/>
                  <a:gd name="T20" fmla="*/ 338 w 408"/>
                  <a:gd name="T21" fmla="*/ 129 h 265"/>
                  <a:gd name="T22" fmla="*/ 372 w 408"/>
                  <a:gd name="T23" fmla="*/ 196 h 265"/>
                  <a:gd name="T24" fmla="*/ 407 w 408"/>
                  <a:gd name="T25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8" h="265">
                    <a:moveTo>
                      <a:pt x="0" y="264"/>
                    </a:moveTo>
                    <a:lnTo>
                      <a:pt x="34" y="192"/>
                    </a:lnTo>
                    <a:lnTo>
                      <a:pt x="68" y="129"/>
                    </a:lnTo>
                    <a:lnTo>
                      <a:pt x="103" y="76"/>
                    </a:lnTo>
                    <a:lnTo>
                      <a:pt x="137" y="31"/>
                    </a:lnTo>
                    <a:lnTo>
                      <a:pt x="166" y="8"/>
                    </a:lnTo>
                    <a:lnTo>
                      <a:pt x="200" y="0"/>
                    </a:lnTo>
                    <a:lnTo>
                      <a:pt x="235" y="8"/>
                    </a:lnTo>
                    <a:lnTo>
                      <a:pt x="269" y="31"/>
                    </a:lnTo>
                    <a:lnTo>
                      <a:pt x="303" y="76"/>
                    </a:lnTo>
                    <a:lnTo>
                      <a:pt x="338" y="129"/>
                    </a:lnTo>
                    <a:lnTo>
                      <a:pt x="372" y="196"/>
                    </a:lnTo>
                    <a:lnTo>
                      <a:pt x="407" y="264"/>
                    </a:lnTo>
                  </a:path>
                </a:pathLst>
              </a:custGeom>
              <a:noFill/>
              <a:ln w="381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4" name="Freeform 12"/>
              <p:cNvSpPr>
                <a:spLocks/>
              </p:cNvSpPr>
              <p:nvPr/>
            </p:nvSpPr>
            <p:spPr bwMode="auto">
              <a:xfrm>
                <a:off x="1200" y="912"/>
                <a:ext cx="408" cy="265"/>
              </a:xfrm>
              <a:custGeom>
                <a:avLst/>
                <a:gdLst>
                  <a:gd name="T0" fmla="*/ 0 w 408"/>
                  <a:gd name="T1" fmla="*/ 264 h 265"/>
                  <a:gd name="T2" fmla="*/ 34 w 408"/>
                  <a:gd name="T3" fmla="*/ 192 h 265"/>
                  <a:gd name="T4" fmla="*/ 68 w 408"/>
                  <a:gd name="T5" fmla="*/ 129 h 265"/>
                  <a:gd name="T6" fmla="*/ 103 w 408"/>
                  <a:gd name="T7" fmla="*/ 76 h 265"/>
                  <a:gd name="T8" fmla="*/ 137 w 408"/>
                  <a:gd name="T9" fmla="*/ 31 h 265"/>
                  <a:gd name="T10" fmla="*/ 166 w 408"/>
                  <a:gd name="T11" fmla="*/ 8 h 265"/>
                  <a:gd name="T12" fmla="*/ 200 w 408"/>
                  <a:gd name="T13" fmla="*/ 0 h 265"/>
                  <a:gd name="T14" fmla="*/ 235 w 408"/>
                  <a:gd name="T15" fmla="*/ 8 h 265"/>
                  <a:gd name="T16" fmla="*/ 269 w 408"/>
                  <a:gd name="T17" fmla="*/ 31 h 265"/>
                  <a:gd name="T18" fmla="*/ 303 w 408"/>
                  <a:gd name="T19" fmla="*/ 76 h 265"/>
                  <a:gd name="T20" fmla="*/ 338 w 408"/>
                  <a:gd name="T21" fmla="*/ 129 h 265"/>
                  <a:gd name="T22" fmla="*/ 372 w 408"/>
                  <a:gd name="T23" fmla="*/ 196 h 265"/>
                  <a:gd name="T24" fmla="*/ 407 w 408"/>
                  <a:gd name="T25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8" h="265">
                    <a:moveTo>
                      <a:pt x="0" y="264"/>
                    </a:moveTo>
                    <a:lnTo>
                      <a:pt x="34" y="192"/>
                    </a:lnTo>
                    <a:lnTo>
                      <a:pt x="68" y="129"/>
                    </a:lnTo>
                    <a:lnTo>
                      <a:pt x="103" y="76"/>
                    </a:lnTo>
                    <a:lnTo>
                      <a:pt x="137" y="31"/>
                    </a:lnTo>
                    <a:lnTo>
                      <a:pt x="166" y="8"/>
                    </a:lnTo>
                    <a:lnTo>
                      <a:pt x="200" y="0"/>
                    </a:lnTo>
                    <a:lnTo>
                      <a:pt x="235" y="8"/>
                    </a:lnTo>
                    <a:lnTo>
                      <a:pt x="269" y="31"/>
                    </a:lnTo>
                    <a:lnTo>
                      <a:pt x="303" y="76"/>
                    </a:lnTo>
                    <a:lnTo>
                      <a:pt x="338" y="129"/>
                    </a:lnTo>
                    <a:lnTo>
                      <a:pt x="372" y="196"/>
                    </a:lnTo>
                    <a:lnTo>
                      <a:pt x="407" y="264"/>
                    </a:lnTo>
                  </a:path>
                </a:pathLst>
              </a:custGeom>
              <a:noFill/>
              <a:ln w="381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5" name="Freeform 13"/>
              <p:cNvSpPr>
                <a:spLocks/>
              </p:cNvSpPr>
              <p:nvPr/>
            </p:nvSpPr>
            <p:spPr bwMode="auto">
              <a:xfrm>
                <a:off x="1584" y="912"/>
                <a:ext cx="408" cy="265"/>
              </a:xfrm>
              <a:custGeom>
                <a:avLst/>
                <a:gdLst>
                  <a:gd name="T0" fmla="*/ 0 w 408"/>
                  <a:gd name="T1" fmla="*/ 264 h 265"/>
                  <a:gd name="T2" fmla="*/ 34 w 408"/>
                  <a:gd name="T3" fmla="*/ 192 h 265"/>
                  <a:gd name="T4" fmla="*/ 68 w 408"/>
                  <a:gd name="T5" fmla="*/ 129 h 265"/>
                  <a:gd name="T6" fmla="*/ 103 w 408"/>
                  <a:gd name="T7" fmla="*/ 76 h 265"/>
                  <a:gd name="T8" fmla="*/ 137 w 408"/>
                  <a:gd name="T9" fmla="*/ 31 h 265"/>
                  <a:gd name="T10" fmla="*/ 166 w 408"/>
                  <a:gd name="T11" fmla="*/ 8 h 265"/>
                  <a:gd name="T12" fmla="*/ 200 w 408"/>
                  <a:gd name="T13" fmla="*/ 0 h 265"/>
                  <a:gd name="T14" fmla="*/ 235 w 408"/>
                  <a:gd name="T15" fmla="*/ 8 h 265"/>
                  <a:gd name="T16" fmla="*/ 269 w 408"/>
                  <a:gd name="T17" fmla="*/ 31 h 265"/>
                  <a:gd name="T18" fmla="*/ 303 w 408"/>
                  <a:gd name="T19" fmla="*/ 76 h 265"/>
                  <a:gd name="T20" fmla="*/ 338 w 408"/>
                  <a:gd name="T21" fmla="*/ 129 h 265"/>
                  <a:gd name="T22" fmla="*/ 372 w 408"/>
                  <a:gd name="T23" fmla="*/ 196 h 265"/>
                  <a:gd name="T24" fmla="*/ 407 w 408"/>
                  <a:gd name="T25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8" h="265">
                    <a:moveTo>
                      <a:pt x="0" y="264"/>
                    </a:moveTo>
                    <a:lnTo>
                      <a:pt x="34" y="192"/>
                    </a:lnTo>
                    <a:lnTo>
                      <a:pt x="68" y="129"/>
                    </a:lnTo>
                    <a:lnTo>
                      <a:pt x="103" y="76"/>
                    </a:lnTo>
                    <a:lnTo>
                      <a:pt x="137" y="31"/>
                    </a:lnTo>
                    <a:lnTo>
                      <a:pt x="166" y="8"/>
                    </a:lnTo>
                    <a:lnTo>
                      <a:pt x="200" y="0"/>
                    </a:lnTo>
                    <a:lnTo>
                      <a:pt x="235" y="8"/>
                    </a:lnTo>
                    <a:lnTo>
                      <a:pt x="269" y="31"/>
                    </a:lnTo>
                    <a:lnTo>
                      <a:pt x="303" y="76"/>
                    </a:lnTo>
                    <a:lnTo>
                      <a:pt x="338" y="129"/>
                    </a:lnTo>
                    <a:lnTo>
                      <a:pt x="372" y="196"/>
                    </a:lnTo>
                    <a:lnTo>
                      <a:pt x="407" y="264"/>
                    </a:lnTo>
                  </a:path>
                </a:pathLst>
              </a:custGeom>
              <a:noFill/>
              <a:ln w="381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6" name="Freeform 14"/>
              <p:cNvSpPr>
                <a:spLocks/>
              </p:cNvSpPr>
              <p:nvPr/>
            </p:nvSpPr>
            <p:spPr bwMode="auto">
              <a:xfrm>
                <a:off x="1968" y="912"/>
                <a:ext cx="408" cy="265"/>
              </a:xfrm>
              <a:custGeom>
                <a:avLst/>
                <a:gdLst>
                  <a:gd name="T0" fmla="*/ 0 w 408"/>
                  <a:gd name="T1" fmla="*/ 264 h 265"/>
                  <a:gd name="T2" fmla="*/ 34 w 408"/>
                  <a:gd name="T3" fmla="*/ 192 h 265"/>
                  <a:gd name="T4" fmla="*/ 68 w 408"/>
                  <a:gd name="T5" fmla="*/ 129 h 265"/>
                  <a:gd name="T6" fmla="*/ 103 w 408"/>
                  <a:gd name="T7" fmla="*/ 76 h 265"/>
                  <a:gd name="T8" fmla="*/ 137 w 408"/>
                  <a:gd name="T9" fmla="*/ 31 h 265"/>
                  <a:gd name="T10" fmla="*/ 166 w 408"/>
                  <a:gd name="T11" fmla="*/ 8 h 265"/>
                  <a:gd name="T12" fmla="*/ 200 w 408"/>
                  <a:gd name="T13" fmla="*/ 0 h 265"/>
                  <a:gd name="T14" fmla="*/ 235 w 408"/>
                  <a:gd name="T15" fmla="*/ 8 h 265"/>
                  <a:gd name="T16" fmla="*/ 269 w 408"/>
                  <a:gd name="T17" fmla="*/ 31 h 265"/>
                  <a:gd name="T18" fmla="*/ 303 w 408"/>
                  <a:gd name="T19" fmla="*/ 76 h 265"/>
                  <a:gd name="T20" fmla="*/ 338 w 408"/>
                  <a:gd name="T21" fmla="*/ 129 h 265"/>
                  <a:gd name="T22" fmla="*/ 372 w 408"/>
                  <a:gd name="T23" fmla="*/ 196 h 265"/>
                  <a:gd name="T24" fmla="*/ 407 w 408"/>
                  <a:gd name="T25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8" h="265">
                    <a:moveTo>
                      <a:pt x="0" y="264"/>
                    </a:moveTo>
                    <a:lnTo>
                      <a:pt x="34" y="192"/>
                    </a:lnTo>
                    <a:lnTo>
                      <a:pt x="68" y="129"/>
                    </a:lnTo>
                    <a:lnTo>
                      <a:pt x="103" y="76"/>
                    </a:lnTo>
                    <a:lnTo>
                      <a:pt x="137" y="31"/>
                    </a:lnTo>
                    <a:lnTo>
                      <a:pt x="166" y="8"/>
                    </a:lnTo>
                    <a:lnTo>
                      <a:pt x="200" y="0"/>
                    </a:lnTo>
                    <a:lnTo>
                      <a:pt x="235" y="8"/>
                    </a:lnTo>
                    <a:lnTo>
                      <a:pt x="269" y="31"/>
                    </a:lnTo>
                    <a:lnTo>
                      <a:pt x="303" y="76"/>
                    </a:lnTo>
                    <a:lnTo>
                      <a:pt x="338" y="129"/>
                    </a:lnTo>
                    <a:lnTo>
                      <a:pt x="372" y="196"/>
                    </a:lnTo>
                    <a:lnTo>
                      <a:pt x="407" y="264"/>
                    </a:lnTo>
                  </a:path>
                </a:pathLst>
              </a:custGeom>
              <a:noFill/>
              <a:ln w="381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7" name="Freeform 15"/>
              <p:cNvSpPr>
                <a:spLocks/>
              </p:cNvSpPr>
              <p:nvPr/>
            </p:nvSpPr>
            <p:spPr bwMode="auto">
              <a:xfrm>
                <a:off x="2352" y="912"/>
                <a:ext cx="408" cy="265"/>
              </a:xfrm>
              <a:custGeom>
                <a:avLst/>
                <a:gdLst>
                  <a:gd name="T0" fmla="*/ 0 w 408"/>
                  <a:gd name="T1" fmla="*/ 264 h 265"/>
                  <a:gd name="T2" fmla="*/ 34 w 408"/>
                  <a:gd name="T3" fmla="*/ 192 h 265"/>
                  <a:gd name="T4" fmla="*/ 68 w 408"/>
                  <a:gd name="T5" fmla="*/ 129 h 265"/>
                  <a:gd name="T6" fmla="*/ 103 w 408"/>
                  <a:gd name="T7" fmla="*/ 76 h 265"/>
                  <a:gd name="T8" fmla="*/ 137 w 408"/>
                  <a:gd name="T9" fmla="*/ 31 h 265"/>
                  <a:gd name="T10" fmla="*/ 166 w 408"/>
                  <a:gd name="T11" fmla="*/ 8 h 265"/>
                  <a:gd name="T12" fmla="*/ 200 w 408"/>
                  <a:gd name="T13" fmla="*/ 0 h 265"/>
                  <a:gd name="T14" fmla="*/ 235 w 408"/>
                  <a:gd name="T15" fmla="*/ 8 h 265"/>
                  <a:gd name="T16" fmla="*/ 269 w 408"/>
                  <a:gd name="T17" fmla="*/ 31 h 265"/>
                  <a:gd name="T18" fmla="*/ 303 w 408"/>
                  <a:gd name="T19" fmla="*/ 76 h 265"/>
                  <a:gd name="T20" fmla="*/ 338 w 408"/>
                  <a:gd name="T21" fmla="*/ 129 h 265"/>
                  <a:gd name="T22" fmla="*/ 372 w 408"/>
                  <a:gd name="T23" fmla="*/ 196 h 265"/>
                  <a:gd name="T24" fmla="*/ 407 w 408"/>
                  <a:gd name="T25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8" h="265">
                    <a:moveTo>
                      <a:pt x="0" y="264"/>
                    </a:moveTo>
                    <a:lnTo>
                      <a:pt x="34" y="192"/>
                    </a:lnTo>
                    <a:lnTo>
                      <a:pt x="68" y="129"/>
                    </a:lnTo>
                    <a:lnTo>
                      <a:pt x="103" y="76"/>
                    </a:lnTo>
                    <a:lnTo>
                      <a:pt x="137" y="31"/>
                    </a:lnTo>
                    <a:lnTo>
                      <a:pt x="166" y="8"/>
                    </a:lnTo>
                    <a:lnTo>
                      <a:pt x="200" y="0"/>
                    </a:lnTo>
                    <a:lnTo>
                      <a:pt x="235" y="8"/>
                    </a:lnTo>
                    <a:lnTo>
                      <a:pt x="269" y="31"/>
                    </a:lnTo>
                    <a:lnTo>
                      <a:pt x="303" y="76"/>
                    </a:lnTo>
                    <a:lnTo>
                      <a:pt x="338" y="129"/>
                    </a:lnTo>
                    <a:lnTo>
                      <a:pt x="372" y="196"/>
                    </a:lnTo>
                    <a:lnTo>
                      <a:pt x="407" y="264"/>
                    </a:lnTo>
                  </a:path>
                </a:pathLst>
              </a:custGeom>
              <a:noFill/>
              <a:ln w="381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8" name="Freeform 16"/>
              <p:cNvSpPr>
                <a:spLocks/>
              </p:cNvSpPr>
              <p:nvPr/>
            </p:nvSpPr>
            <p:spPr bwMode="auto">
              <a:xfrm>
                <a:off x="2736" y="912"/>
                <a:ext cx="408" cy="265"/>
              </a:xfrm>
              <a:custGeom>
                <a:avLst/>
                <a:gdLst>
                  <a:gd name="T0" fmla="*/ 0 w 408"/>
                  <a:gd name="T1" fmla="*/ 264 h 265"/>
                  <a:gd name="T2" fmla="*/ 34 w 408"/>
                  <a:gd name="T3" fmla="*/ 192 h 265"/>
                  <a:gd name="T4" fmla="*/ 68 w 408"/>
                  <a:gd name="T5" fmla="*/ 129 h 265"/>
                  <a:gd name="T6" fmla="*/ 103 w 408"/>
                  <a:gd name="T7" fmla="*/ 76 h 265"/>
                  <a:gd name="T8" fmla="*/ 137 w 408"/>
                  <a:gd name="T9" fmla="*/ 31 h 265"/>
                  <a:gd name="T10" fmla="*/ 166 w 408"/>
                  <a:gd name="T11" fmla="*/ 8 h 265"/>
                  <a:gd name="T12" fmla="*/ 200 w 408"/>
                  <a:gd name="T13" fmla="*/ 0 h 265"/>
                  <a:gd name="T14" fmla="*/ 235 w 408"/>
                  <a:gd name="T15" fmla="*/ 8 h 265"/>
                  <a:gd name="T16" fmla="*/ 269 w 408"/>
                  <a:gd name="T17" fmla="*/ 31 h 265"/>
                  <a:gd name="T18" fmla="*/ 303 w 408"/>
                  <a:gd name="T19" fmla="*/ 76 h 265"/>
                  <a:gd name="T20" fmla="*/ 338 w 408"/>
                  <a:gd name="T21" fmla="*/ 129 h 265"/>
                  <a:gd name="T22" fmla="*/ 372 w 408"/>
                  <a:gd name="T23" fmla="*/ 196 h 265"/>
                  <a:gd name="T24" fmla="*/ 407 w 408"/>
                  <a:gd name="T25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8" h="265">
                    <a:moveTo>
                      <a:pt x="0" y="264"/>
                    </a:moveTo>
                    <a:lnTo>
                      <a:pt x="34" y="192"/>
                    </a:lnTo>
                    <a:lnTo>
                      <a:pt x="68" y="129"/>
                    </a:lnTo>
                    <a:lnTo>
                      <a:pt x="103" y="76"/>
                    </a:lnTo>
                    <a:lnTo>
                      <a:pt x="137" y="31"/>
                    </a:lnTo>
                    <a:lnTo>
                      <a:pt x="166" y="8"/>
                    </a:lnTo>
                    <a:lnTo>
                      <a:pt x="200" y="0"/>
                    </a:lnTo>
                    <a:lnTo>
                      <a:pt x="235" y="8"/>
                    </a:lnTo>
                    <a:lnTo>
                      <a:pt x="269" y="31"/>
                    </a:lnTo>
                    <a:lnTo>
                      <a:pt x="303" y="76"/>
                    </a:lnTo>
                    <a:lnTo>
                      <a:pt x="338" y="129"/>
                    </a:lnTo>
                    <a:lnTo>
                      <a:pt x="372" y="196"/>
                    </a:lnTo>
                    <a:lnTo>
                      <a:pt x="407" y="264"/>
                    </a:lnTo>
                  </a:path>
                </a:pathLst>
              </a:custGeom>
              <a:noFill/>
              <a:ln w="381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29" name="Freeform 17"/>
              <p:cNvSpPr>
                <a:spLocks/>
              </p:cNvSpPr>
              <p:nvPr/>
            </p:nvSpPr>
            <p:spPr bwMode="auto">
              <a:xfrm>
                <a:off x="3120" y="912"/>
                <a:ext cx="408" cy="265"/>
              </a:xfrm>
              <a:custGeom>
                <a:avLst/>
                <a:gdLst>
                  <a:gd name="T0" fmla="*/ 0 w 408"/>
                  <a:gd name="T1" fmla="*/ 264 h 265"/>
                  <a:gd name="T2" fmla="*/ 34 w 408"/>
                  <a:gd name="T3" fmla="*/ 192 h 265"/>
                  <a:gd name="T4" fmla="*/ 68 w 408"/>
                  <a:gd name="T5" fmla="*/ 129 h 265"/>
                  <a:gd name="T6" fmla="*/ 103 w 408"/>
                  <a:gd name="T7" fmla="*/ 76 h 265"/>
                  <a:gd name="T8" fmla="*/ 137 w 408"/>
                  <a:gd name="T9" fmla="*/ 31 h 265"/>
                  <a:gd name="T10" fmla="*/ 166 w 408"/>
                  <a:gd name="T11" fmla="*/ 8 h 265"/>
                  <a:gd name="T12" fmla="*/ 200 w 408"/>
                  <a:gd name="T13" fmla="*/ 0 h 265"/>
                  <a:gd name="T14" fmla="*/ 235 w 408"/>
                  <a:gd name="T15" fmla="*/ 8 h 265"/>
                  <a:gd name="T16" fmla="*/ 269 w 408"/>
                  <a:gd name="T17" fmla="*/ 31 h 265"/>
                  <a:gd name="T18" fmla="*/ 303 w 408"/>
                  <a:gd name="T19" fmla="*/ 76 h 265"/>
                  <a:gd name="T20" fmla="*/ 338 w 408"/>
                  <a:gd name="T21" fmla="*/ 129 h 265"/>
                  <a:gd name="T22" fmla="*/ 372 w 408"/>
                  <a:gd name="T23" fmla="*/ 196 h 265"/>
                  <a:gd name="T24" fmla="*/ 407 w 408"/>
                  <a:gd name="T25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8" h="265">
                    <a:moveTo>
                      <a:pt x="0" y="264"/>
                    </a:moveTo>
                    <a:lnTo>
                      <a:pt x="34" y="192"/>
                    </a:lnTo>
                    <a:lnTo>
                      <a:pt x="68" y="129"/>
                    </a:lnTo>
                    <a:lnTo>
                      <a:pt x="103" y="76"/>
                    </a:lnTo>
                    <a:lnTo>
                      <a:pt x="137" y="31"/>
                    </a:lnTo>
                    <a:lnTo>
                      <a:pt x="166" y="8"/>
                    </a:lnTo>
                    <a:lnTo>
                      <a:pt x="200" y="0"/>
                    </a:lnTo>
                    <a:lnTo>
                      <a:pt x="235" y="8"/>
                    </a:lnTo>
                    <a:lnTo>
                      <a:pt x="269" y="31"/>
                    </a:lnTo>
                    <a:lnTo>
                      <a:pt x="303" y="76"/>
                    </a:lnTo>
                    <a:lnTo>
                      <a:pt x="338" y="129"/>
                    </a:lnTo>
                    <a:lnTo>
                      <a:pt x="372" y="196"/>
                    </a:lnTo>
                    <a:lnTo>
                      <a:pt x="407" y="264"/>
                    </a:lnTo>
                  </a:path>
                </a:pathLst>
              </a:custGeom>
              <a:noFill/>
              <a:ln w="381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0130" name="Line 18"/>
            <p:cNvSpPr>
              <a:spLocks noChangeShapeType="1"/>
            </p:cNvSpPr>
            <p:nvPr/>
          </p:nvSpPr>
          <p:spPr bwMode="auto">
            <a:xfrm flipV="1">
              <a:off x="4027" y="781"/>
              <a:ext cx="0" cy="2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1" name="Line 19"/>
            <p:cNvSpPr>
              <a:spLocks noChangeShapeType="1"/>
            </p:cNvSpPr>
            <p:nvPr/>
          </p:nvSpPr>
          <p:spPr bwMode="auto">
            <a:xfrm>
              <a:off x="4062" y="2192"/>
              <a:ext cx="0" cy="2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2" name="Line 20"/>
            <p:cNvSpPr>
              <a:spLocks noChangeShapeType="1"/>
            </p:cNvSpPr>
            <p:nvPr/>
          </p:nvSpPr>
          <p:spPr bwMode="auto">
            <a:xfrm flipH="1">
              <a:off x="3277" y="791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3" name="Line 21"/>
            <p:cNvSpPr>
              <a:spLocks noChangeShapeType="1"/>
            </p:cNvSpPr>
            <p:nvPr/>
          </p:nvSpPr>
          <p:spPr bwMode="auto">
            <a:xfrm>
              <a:off x="3267" y="2398"/>
              <a:ext cx="16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4" name="Line 22"/>
            <p:cNvSpPr>
              <a:spLocks noChangeShapeType="1"/>
            </p:cNvSpPr>
            <p:nvPr/>
          </p:nvSpPr>
          <p:spPr bwMode="auto">
            <a:xfrm flipV="1">
              <a:off x="4910" y="1641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5" name="Line 23"/>
            <p:cNvSpPr>
              <a:spLocks noChangeShapeType="1"/>
            </p:cNvSpPr>
            <p:nvPr/>
          </p:nvSpPr>
          <p:spPr bwMode="auto">
            <a:xfrm flipH="1">
              <a:off x="4159" y="1641"/>
              <a:ext cx="7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6" name="Rectangle 24"/>
            <p:cNvSpPr>
              <a:spLocks noChangeArrowheads="1"/>
            </p:cNvSpPr>
            <p:nvPr/>
          </p:nvSpPr>
          <p:spPr bwMode="auto">
            <a:xfrm>
              <a:off x="4860" y="1884"/>
              <a:ext cx="99" cy="2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7" name="Text Box 25"/>
            <p:cNvSpPr txBox="1">
              <a:spLocks noChangeArrowheads="1"/>
            </p:cNvSpPr>
            <p:nvPr/>
          </p:nvSpPr>
          <p:spPr bwMode="auto">
            <a:xfrm>
              <a:off x="4008" y="60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90138" name="Text Box 26"/>
            <p:cNvSpPr txBox="1">
              <a:spLocks noChangeArrowheads="1"/>
            </p:cNvSpPr>
            <p:nvPr/>
          </p:nvSpPr>
          <p:spPr bwMode="auto">
            <a:xfrm>
              <a:off x="3792" y="215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90139" name="Text Box 27"/>
            <p:cNvSpPr txBox="1">
              <a:spLocks noChangeArrowheads="1"/>
            </p:cNvSpPr>
            <p:nvPr/>
          </p:nvSpPr>
          <p:spPr bwMode="auto">
            <a:xfrm>
              <a:off x="4149" y="13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90140" name="Line 28"/>
            <p:cNvSpPr>
              <a:spLocks noChangeShapeType="1"/>
            </p:cNvSpPr>
            <p:nvPr/>
          </p:nvSpPr>
          <p:spPr bwMode="auto">
            <a:xfrm>
              <a:off x="3377" y="875"/>
              <a:ext cx="30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1" name="Line 29"/>
            <p:cNvSpPr>
              <a:spLocks noChangeShapeType="1"/>
            </p:cNvSpPr>
            <p:nvPr/>
          </p:nvSpPr>
          <p:spPr bwMode="auto">
            <a:xfrm>
              <a:off x="4408" y="1589"/>
              <a:ext cx="30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2" name="AutoShape 30"/>
            <p:cNvSpPr>
              <a:spLocks/>
            </p:cNvSpPr>
            <p:nvPr/>
          </p:nvSpPr>
          <p:spPr bwMode="auto">
            <a:xfrm>
              <a:off x="3908" y="1077"/>
              <a:ext cx="101" cy="973"/>
            </a:xfrm>
            <a:prstGeom prst="leftBrace">
              <a:avLst>
                <a:gd name="adj1" fmla="val 8028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3" name="AutoShape 31"/>
            <p:cNvSpPr>
              <a:spLocks/>
            </p:cNvSpPr>
            <p:nvPr/>
          </p:nvSpPr>
          <p:spPr bwMode="auto">
            <a:xfrm>
              <a:off x="4209" y="1692"/>
              <a:ext cx="50" cy="460"/>
            </a:xfrm>
            <a:prstGeom prst="rightBrace">
              <a:avLst>
                <a:gd name="adj1" fmla="val 76667"/>
                <a:gd name="adj2" fmla="val 4760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0144" name="Object 32"/>
            <p:cNvGraphicFramePr>
              <a:graphicFrameLocks noChangeAspect="1"/>
            </p:cNvGraphicFramePr>
            <p:nvPr/>
          </p:nvGraphicFramePr>
          <p:xfrm>
            <a:off x="3168" y="1446"/>
            <a:ext cx="24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21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446"/>
                          <a:ext cx="24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5" name="Object 33"/>
            <p:cNvGraphicFramePr>
              <a:graphicFrameLocks noChangeAspect="1"/>
            </p:cNvGraphicFramePr>
            <p:nvPr/>
          </p:nvGraphicFramePr>
          <p:xfrm>
            <a:off x="4591" y="1776"/>
            <a:ext cx="25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22" name="Equation" r:id="rId7" imgW="177480" imgH="215640" progId="Equation.3">
                    <p:embed/>
                  </p:oleObj>
                </mc:Choice>
                <mc:Fallback>
                  <p:oleObj name="Equation" r:id="rId7" imgW="177480" imgH="2156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1" y="1776"/>
                          <a:ext cx="259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6" name="Object 34"/>
            <p:cNvGraphicFramePr>
              <a:graphicFrameLocks noChangeAspect="1"/>
            </p:cNvGraphicFramePr>
            <p:nvPr/>
          </p:nvGraphicFramePr>
          <p:xfrm>
            <a:off x="3450" y="864"/>
            <a:ext cx="15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23" name="Equation" r:id="rId9" imgW="126720" imgH="215640" progId="Equation.3">
                    <p:embed/>
                  </p:oleObj>
                </mc:Choice>
                <mc:Fallback>
                  <p:oleObj name="Equation" r:id="rId9" imgW="126720" imgH="2156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0" y="864"/>
                          <a:ext cx="15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7" name="Object 35"/>
            <p:cNvGraphicFramePr>
              <a:graphicFrameLocks noChangeAspect="1"/>
            </p:cNvGraphicFramePr>
            <p:nvPr/>
          </p:nvGraphicFramePr>
          <p:xfrm>
            <a:off x="4712" y="1320"/>
            <a:ext cx="16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24" name="Equation" r:id="rId11" imgW="139680" imgH="215640" progId="Equation.3">
                    <p:embed/>
                  </p:oleObj>
                </mc:Choice>
                <mc:Fallback>
                  <p:oleObj name="Equation" r:id="rId11" imgW="139680" imgH="2156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1320"/>
                          <a:ext cx="16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8" name="Object 36"/>
            <p:cNvGraphicFramePr>
              <a:graphicFrameLocks noChangeAspect="1"/>
            </p:cNvGraphicFramePr>
            <p:nvPr/>
          </p:nvGraphicFramePr>
          <p:xfrm>
            <a:off x="4944" y="1839"/>
            <a:ext cx="26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25" name="Equation" r:id="rId13" imgW="215640" imgH="215640" progId="Equation.3">
                    <p:embed/>
                  </p:oleObj>
                </mc:Choice>
                <mc:Fallback>
                  <p:oleObj name="Equation" r:id="rId13" imgW="215640" imgH="2156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839"/>
                          <a:ext cx="26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9" name="Object 37"/>
            <p:cNvGraphicFramePr>
              <a:graphicFrameLocks noChangeAspect="1"/>
            </p:cNvGraphicFramePr>
            <p:nvPr/>
          </p:nvGraphicFramePr>
          <p:xfrm>
            <a:off x="3648" y="1392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26" name="Equation" r:id="rId15" imgW="215640" imgH="215640" progId="Equation.3">
                    <p:embed/>
                  </p:oleObj>
                </mc:Choice>
                <mc:Fallback>
                  <p:oleObj name="Equation" r:id="rId15" imgW="215640" imgH="215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392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50" name="Object 38"/>
            <p:cNvGraphicFramePr>
              <a:graphicFrameLocks noChangeAspect="1"/>
            </p:cNvGraphicFramePr>
            <p:nvPr/>
          </p:nvGraphicFramePr>
          <p:xfrm>
            <a:off x="4272" y="1792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27" name="Equation" r:id="rId17" imgW="228600" imgH="215640" progId="Equation.3">
                    <p:embed/>
                  </p:oleObj>
                </mc:Choice>
                <mc:Fallback>
                  <p:oleObj name="Equation" r:id="rId17" imgW="228600" imgH="2156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792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51" name="Text Box 39"/>
            <p:cNvSpPr txBox="1">
              <a:spLocks noChangeArrowheads="1"/>
            </p:cNvSpPr>
            <p:nvPr/>
          </p:nvSpPr>
          <p:spPr bwMode="auto">
            <a:xfrm>
              <a:off x="3120" y="802"/>
              <a:ext cx="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0152" name="Text Box 40"/>
            <p:cNvSpPr txBox="1">
              <a:spLocks noChangeArrowheads="1"/>
            </p:cNvSpPr>
            <p:nvPr/>
          </p:nvSpPr>
          <p:spPr bwMode="auto">
            <a:xfrm>
              <a:off x="3162" y="2065"/>
              <a:ext cx="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0153" name="Text Box 41"/>
            <p:cNvSpPr txBox="1">
              <a:spLocks noChangeArrowheads="1"/>
            </p:cNvSpPr>
            <p:nvPr/>
          </p:nvSpPr>
          <p:spPr bwMode="auto">
            <a:xfrm>
              <a:off x="4598" y="1614"/>
              <a:ext cx="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0154" name="Text Box 42"/>
            <p:cNvSpPr txBox="1">
              <a:spLocks noChangeArrowheads="1"/>
            </p:cNvSpPr>
            <p:nvPr/>
          </p:nvSpPr>
          <p:spPr bwMode="auto">
            <a:xfrm>
              <a:off x="4598" y="2065"/>
              <a:ext cx="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utoUpdateAnimBg="0"/>
      <p:bldP spid="9011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5334000" y="2611438"/>
            <a:ext cx="35814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arabicPeriod"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二次侧不能短路，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     以防产生过流；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2. 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铁心、低压绕组的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    一端接地，以防在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    绝缘损坏时，在二次侧出现高压。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5761271" y="1985963"/>
            <a:ext cx="2709396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000099"/>
                </a:solidFill>
                <a:ea typeface="宋体" panose="02010600030101010101" pitchFamily="2" charset="-122"/>
              </a:rPr>
              <a:t>使用注意事项：</a:t>
            </a:r>
          </a:p>
        </p:txBody>
      </p:sp>
      <p:grpSp>
        <p:nvGrpSpPr>
          <p:cNvPr id="91141" name="Group 5"/>
          <p:cNvGrpSpPr>
            <a:grpSpLocks/>
          </p:cNvGrpSpPr>
          <p:nvPr/>
        </p:nvGrpSpPr>
        <p:grpSpPr bwMode="auto">
          <a:xfrm>
            <a:off x="3810000" y="5005388"/>
            <a:ext cx="1443038" cy="596900"/>
            <a:chOff x="2364" y="3296"/>
            <a:chExt cx="708" cy="328"/>
          </a:xfrm>
        </p:grpSpPr>
        <p:sp>
          <p:nvSpPr>
            <p:cNvPr id="91142" name="AutoShape 6" descr="90%"/>
            <p:cNvSpPr>
              <a:spLocks noChangeArrowheads="1"/>
            </p:cNvSpPr>
            <p:nvPr/>
          </p:nvSpPr>
          <p:spPr bwMode="auto">
            <a:xfrm>
              <a:off x="2364" y="3324"/>
              <a:ext cx="708" cy="300"/>
            </a:xfrm>
            <a:prstGeom prst="wedgeRoundRectCallout">
              <a:avLst>
                <a:gd name="adj1" fmla="val -93787"/>
                <a:gd name="adj2" fmla="val -47667"/>
                <a:gd name="adj3" fmla="val 16667"/>
              </a:avLst>
            </a:prstGeom>
            <a:pattFill prst="pct90">
              <a:fgClr>
                <a:srgbClr val="00FF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91143" name="Text Box 7" descr="90%"/>
            <p:cNvSpPr txBox="1">
              <a:spLocks noChangeArrowheads="1"/>
            </p:cNvSpPr>
            <p:nvPr/>
          </p:nvSpPr>
          <p:spPr bwMode="auto">
            <a:xfrm>
              <a:off x="2404" y="3296"/>
              <a:ext cx="616" cy="285"/>
            </a:xfrm>
            <a:prstGeom prst="rect">
              <a:avLst/>
            </a:prstGeom>
            <a:pattFill prst="pct90">
              <a:fgClr>
                <a:srgbClr val="00FF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ea typeface="宋体" panose="02010600030101010101" pitchFamily="2" charset="-122"/>
                </a:rPr>
                <a:t>电压表</a:t>
              </a:r>
            </a:p>
          </p:txBody>
        </p:sp>
      </p:grp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611188" y="5691188"/>
            <a:ext cx="4867275" cy="557212"/>
          </a:xfrm>
          <a:prstGeom prst="rect">
            <a:avLst/>
          </a:prstGeom>
          <a:solidFill>
            <a:srgbClr val="FFFFCC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被测电压</a:t>
            </a:r>
            <a:r>
              <a:rPr lang="en-US" altLang="zh-CN">
                <a:ea typeface="宋体" panose="02010600030101010101" pitchFamily="2" charset="-122"/>
              </a:rPr>
              <a:t>=</a:t>
            </a:r>
            <a:r>
              <a:rPr lang="zh-CN" altLang="en-US">
                <a:ea typeface="宋体" panose="02010600030101010101" pitchFamily="2" charset="-122"/>
              </a:rPr>
              <a:t>电压表读数 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1145" name="Text Box 9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98047" y="138112"/>
            <a:ext cx="2727716" cy="612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</a:rPr>
              <a:t>电压互感器   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2467415" y="31751"/>
            <a:ext cx="541695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实现用低量程的电压表测量高电压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1148" name="Group 12"/>
          <p:cNvGrpSpPr>
            <a:grpSpLocks/>
          </p:cNvGrpSpPr>
          <p:nvPr/>
        </p:nvGrpSpPr>
        <p:grpSpPr bwMode="auto">
          <a:xfrm>
            <a:off x="279400" y="1423988"/>
            <a:ext cx="5002213" cy="3886200"/>
            <a:chOff x="176" y="768"/>
            <a:chExt cx="3151" cy="2448"/>
          </a:xfrm>
        </p:grpSpPr>
        <p:sp>
          <p:nvSpPr>
            <p:cNvPr id="91149" name="Rectangle 13"/>
            <p:cNvSpPr>
              <a:spLocks noChangeArrowheads="1"/>
            </p:cNvSpPr>
            <p:nvPr/>
          </p:nvSpPr>
          <p:spPr bwMode="auto">
            <a:xfrm>
              <a:off x="2352" y="1533"/>
              <a:ext cx="115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0" name="Rectangle 14"/>
            <p:cNvSpPr>
              <a:spLocks noChangeArrowheads="1"/>
            </p:cNvSpPr>
            <p:nvPr/>
          </p:nvSpPr>
          <p:spPr bwMode="auto">
            <a:xfrm>
              <a:off x="1503" y="1533"/>
              <a:ext cx="113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1" name="Line 15"/>
            <p:cNvSpPr>
              <a:spLocks noChangeShapeType="1"/>
            </p:cNvSpPr>
            <p:nvPr/>
          </p:nvSpPr>
          <p:spPr bwMode="auto">
            <a:xfrm flipV="1">
              <a:off x="2410" y="804"/>
              <a:ext cx="0" cy="1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2" name="Line 16"/>
            <p:cNvSpPr>
              <a:spLocks noChangeShapeType="1"/>
            </p:cNvSpPr>
            <p:nvPr/>
          </p:nvSpPr>
          <p:spPr bwMode="auto">
            <a:xfrm>
              <a:off x="1560" y="1287"/>
              <a:ext cx="0" cy="6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3" name="Line 17"/>
            <p:cNvSpPr>
              <a:spLocks noChangeShapeType="1"/>
            </p:cNvSpPr>
            <p:nvPr/>
          </p:nvSpPr>
          <p:spPr bwMode="auto">
            <a:xfrm>
              <a:off x="495" y="1287"/>
              <a:ext cx="25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4" name="Line 18"/>
            <p:cNvSpPr>
              <a:spLocks noChangeShapeType="1"/>
            </p:cNvSpPr>
            <p:nvPr/>
          </p:nvSpPr>
          <p:spPr bwMode="auto">
            <a:xfrm>
              <a:off x="483" y="804"/>
              <a:ext cx="25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5" name="Rectangle 19"/>
            <p:cNvSpPr>
              <a:spLocks noChangeArrowheads="1"/>
            </p:cNvSpPr>
            <p:nvPr/>
          </p:nvSpPr>
          <p:spPr bwMode="auto">
            <a:xfrm>
              <a:off x="1277" y="1926"/>
              <a:ext cx="1474" cy="7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6" name="Rectangle 20"/>
            <p:cNvSpPr>
              <a:spLocks noChangeArrowheads="1"/>
            </p:cNvSpPr>
            <p:nvPr/>
          </p:nvSpPr>
          <p:spPr bwMode="auto">
            <a:xfrm>
              <a:off x="1446" y="2094"/>
              <a:ext cx="1134" cy="3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7" name="Freeform 21"/>
            <p:cNvSpPr>
              <a:spLocks/>
            </p:cNvSpPr>
            <p:nvPr/>
          </p:nvSpPr>
          <p:spPr bwMode="auto">
            <a:xfrm>
              <a:off x="1672" y="1814"/>
              <a:ext cx="171" cy="355"/>
            </a:xfrm>
            <a:custGeom>
              <a:avLst/>
              <a:gdLst>
                <a:gd name="T0" fmla="*/ 0 w 144"/>
                <a:gd name="T1" fmla="*/ 80 h 304"/>
                <a:gd name="T2" fmla="*/ 48 w 144"/>
                <a:gd name="T3" fmla="*/ 32 h 304"/>
                <a:gd name="T4" fmla="*/ 96 w 144"/>
                <a:gd name="T5" fmla="*/ 272 h 304"/>
                <a:gd name="T6" fmla="*/ 144 w 144"/>
                <a:gd name="T7" fmla="*/ 22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04">
                  <a:moveTo>
                    <a:pt x="0" y="80"/>
                  </a:moveTo>
                  <a:cubicBezTo>
                    <a:pt x="16" y="40"/>
                    <a:pt x="32" y="0"/>
                    <a:pt x="48" y="32"/>
                  </a:cubicBezTo>
                  <a:cubicBezTo>
                    <a:pt x="64" y="64"/>
                    <a:pt x="80" y="240"/>
                    <a:pt x="96" y="272"/>
                  </a:cubicBezTo>
                  <a:cubicBezTo>
                    <a:pt x="112" y="304"/>
                    <a:pt x="136" y="232"/>
                    <a:pt x="144" y="22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8" name="Freeform 22"/>
            <p:cNvSpPr>
              <a:spLocks/>
            </p:cNvSpPr>
            <p:nvPr/>
          </p:nvSpPr>
          <p:spPr bwMode="auto">
            <a:xfrm>
              <a:off x="1843" y="1814"/>
              <a:ext cx="171" cy="355"/>
            </a:xfrm>
            <a:custGeom>
              <a:avLst/>
              <a:gdLst>
                <a:gd name="T0" fmla="*/ 0 w 144"/>
                <a:gd name="T1" fmla="*/ 80 h 304"/>
                <a:gd name="T2" fmla="*/ 48 w 144"/>
                <a:gd name="T3" fmla="*/ 32 h 304"/>
                <a:gd name="T4" fmla="*/ 96 w 144"/>
                <a:gd name="T5" fmla="*/ 272 h 304"/>
                <a:gd name="T6" fmla="*/ 144 w 144"/>
                <a:gd name="T7" fmla="*/ 22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04">
                  <a:moveTo>
                    <a:pt x="0" y="80"/>
                  </a:moveTo>
                  <a:cubicBezTo>
                    <a:pt x="16" y="40"/>
                    <a:pt x="32" y="0"/>
                    <a:pt x="48" y="32"/>
                  </a:cubicBezTo>
                  <a:cubicBezTo>
                    <a:pt x="64" y="64"/>
                    <a:pt x="80" y="240"/>
                    <a:pt x="96" y="272"/>
                  </a:cubicBezTo>
                  <a:cubicBezTo>
                    <a:pt x="112" y="304"/>
                    <a:pt x="136" y="232"/>
                    <a:pt x="144" y="22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9" name="Freeform 23"/>
            <p:cNvSpPr>
              <a:spLocks/>
            </p:cNvSpPr>
            <p:nvPr/>
          </p:nvSpPr>
          <p:spPr bwMode="auto">
            <a:xfrm>
              <a:off x="2014" y="1814"/>
              <a:ext cx="169" cy="355"/>
            </a:xfrm>
            <a:custGeom>
              <a:avLst/>
              <a:gdLst>
                <a:gd name="T0" fmla="*/ 0 w 144"/>
                <a:gd name="T1" fmla="*/ 80 h 304"/>
                <a:gd name="T2" fmla="*/ 48 w 144"/>
                <a:gd name="T3" fmla="*/ 32 h 304"/>
                <a:gd name="T4" fmla="*/ 96 w 144"/>
                <a:gd name="T5" fmla="*/ 272 h 304"/>
                <a:gd name="T6" fmla="*/ 144 w 144"/>
                <a:gd name="T7" fmla="*/ 22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04">
                  <a:moveTo>
                    <a:pt x="0" y="80"/>
                  </a:moveTo>
                  <a:cubicBezTo>
                    <a:pt x="16" y="40"/>
                    <a:pt x="32" y="0"/>
                    <a:pt x="48" y="32"/>
                  </a:cubicBezTo>
                  <a:cubicBezTo>
                    <a:pt x="64" y="64"/>
                    <a:pt x="80" y="240"/>
                    <a:pt x="96" y="272"/>
                  </a:cubicBezTo>
                  <a:cubicBezTo>
                    <a:pt x="112" y="304"/>
                    <a:pt x="136" y="232"/>
                    <a:pt x="144" y="22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0" name="Freeform 24"/>
            <p:cNvSpPr>
              <a:spLocks/>
            </p:cNvSpPr>
            <p:nvPr/>
          </p:nvSpPr>
          <p:spPr bwMode="auto">
            <a:xfrm>
              <a:off x="2183" y="1814"/>
              <a:ext cx="170" cy="355"/>
            </a:xfrm>
            <a:custGeom>
              <a:avLst/>
              <a:gdLst>
                <a:gd name="T0" fmla="*/ 0 w 144"/>
                <a:gd name="T1" fmla="*/ 80 h 304"/>
                <a:gd name="T2" fmla="*/ 48 w 144"/>
                <a:gd name="T3" fmla="*/ 32 h 304"/>
                <a:gd name="T4" fmla="*/ 96 w 144"/>
                <a:gd name="T5" fmla="*/ 272 h 304"/>
                <a:gd name="T6" fmla="*/ 144 w 144"/>
                <a:gd name="T7" fmla="*/ 22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04">
                  <a:moveTo>
                    <a:pt x="0" y="80"/>
                  </a:moveTo>
                  <a:cubicBezTo>
                    <a:pt x="16" y="40"/>
                    <a:pt x="32" y="0"/>
                    <a:pt x="48" y="32"/>
                  </a:cubicBezTo>
                  <a:cubicBezTo>
                    <a:pt x="64" y="64"/>
                    <a:pt x="80" y="240"/>
                    <a:pt x="96" y="272"/>
                  </a:cubicBezTo>
                  <a:cubicBezTo>
                    <a:pt x="112" y="304"/>
                    <a:pt x="136" y="232"/>
                    <a:pt x="144" y="22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1" name="Freeform 25"/>
            <p:cNvSpPr>
              <a:spLocks/>
            </p:cNvSpPr>
            <p:nvPr/>
          </p:nvSpPr>
          <p:spPr bwMode="auto">
            <a:xfrm>
              <a:off x="1843" y="2374"/>
              <a:ext cx="171" cy="356"/>
            </a:xfrm>
            <a:custGeom>
              <a:avLst/>
              <a:gdLst>
                <a:gd name="T0" fmla="*/ 0 w 144"/>
                <a:gd name="T1" fmla="*/ 80 h 304"/>
                <a:gd name="T2" fmla="*/ 48 w 144"/>
                <a:gd name="T3" fmla="*/ 32 h 304"/>
                <a:gd name="T4" fmla="*/ 96 w 144"/>
                <a:gd name="T5" fmla="*/ 272 h 304"/>
                <a:gd name="T6" fmla="*/ 144 w 144"/>
                <a:gd name="T7" fmla="*/ 22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04">
                  <a:moveTo>
                    <a:pt x="0" y="80"/>
                  </a:moveTo>
                  <a:cubicBezTo>
                    <a:pt x="16" y="40"/>
                    <a:pt x="32" y="0"/>
                    <a:pt x="48" y="32"/>
                  </a:cubicBezTo>
                  <a:cubicBezTo>
                    <a:pt x="64" y="64"/>
                    <a:pt x="80" y="240"/>
                    <a:pt x="96" y="272"/>
                  </a:cubicBezTo>
                  <a:cubicBezTo>
                    <a:pt x="112" y="304"/>
                    <a:pt x="136" y="232"/>
                    <a:pt x="144" y="22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2" name="Freeform 26"/>
            <p:cNvSpPr>
              <a:spLocks/>
            </p:cNvSpPr>
            <p:nvPr/>
          </p:nvSpPr>
          <p:spPr bwMode="auto">
            <a:xfrm>
              <a:off x="1559" y="1926"/>
              <a:ext cx="113" cy="252"/>
            </a:xfrm>
            <a:custGeom>
              <a:avLst/>
              <a:gdLst>
                <a:gd name="T0" fmla="*/ 0 w 96"/>
                <a:gd name="T1" fmla="*/ 0 h 216"/>
                <a:gd name="T2" fmla="*/ 48 w 96"/>
                <a:gd name="T3" fmla="*/ 192 h 216"/>
                <a:gd name="T4" fmla="*/ 96 w 96"/>
                <a:gd name="T5" fmla="*/ 14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216">
                  <a:moveTo>
                    <a:pt x="0" y="0"/>
                  </a:moveTo>
                  <a:cubicBezTo>
                    <a:pt x="16" y="84"/>
                    <a:pt x="32" y="168"/>
                    <a:pt x="48" y="192"/>
                  </a:cubicBezTo>
                  <a:cubicBezTo>
                    <a:pt x="64" y="216"/>
                    <a:pt x="80" y="180"/>
                    <a:pt x="96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3" name="Line 27"/>
            <p:cNvSpPr>
              <a:spLocks noChangeShapeType="1"/>
            </p:cNvSpPr>
            <p:nvPr/>
          </p:nvSpPr>
          <p:spPr bwMode="auto">
            <a:xfrm>
              <a:off x="1787" y="2654"/>
              <a:ext cx="0" cy="5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4" name="Oval 28"/>
            <p:cNvSpPr>
              <a:spLocks noChangeArrowheads="1"/>
            </p:cNvSpPr>
            <p:nvPr/>
          </p:nvSpPr>
          <p:spPr bwMode="auto">
            <a:xfrm>
              <a:off x="1912" y="2925"/>
              <a:ext cx="170" cy="1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V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1165" name="Line 29"/>
            <p:cNvSpPr>
              <a:spLocks noChangeShapeType="1"/>
            </p:cNvSpPr>
            <p:nvPr/>
          </p:nvSpPr>
          <p:spPr bwMode="auto">
            <a:xfrm>
              <a:off x="2082" y="3037"/>
              <a:ext cx="1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6" name="Line 30"/>
            <p:cNvSpPr>
              <a:spLocks noChangeShapeType="1"/>
            </p:cNvSpPr>
            <p:nvPr/>
          </p:nvSpPr>
          <p:spPr bwMode="auto">
            <a:xfrm flipH="1">
              <a:off x="1799" y="3037"/>
              <a:ext cx="1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7" name="Line 31"/>
            <p:cNvSpPr>
              <a:spLocks noChangeShapeType="1"/>
            </p:cNvSpPr>
            <p:nvPr/>
          </p:nvSpPr>
          <p:spPr bwMode="auto">
            <a:xfrm>
              <a:off x="1672" y="3160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8" name="Line 32"/>
            <p:cNvSpPr>
              <a:spLocks noChangeShapeType="1"/>
            </p:cNvSpPr>
            <p:nvPr/>
          </p:nvSpPr>
          <p:spPr bwMode="auto">
            <a:xfrm>
              <a:off x="1730" y="3216"/>
              <a:ext cx="1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9" name="Freeform 33"/>
            <p:cNvSpPr>
              <a:spLocks/>
            </p:cNvSpPr>
            <p:nvPr/>
          </p:nvSpPr>
          <p:spPr bwMode="auto">
            <a:xfrm>
              <a:off x="2070" y="2403"/>
              <a:ext cx="113" cy="251"/>
            </a:xfrm>
            <a:custGeom>
              <a:avLst/>
              <a:gdLst>
                <a:gd name="T0" fmla="*/ 0 w 96"/>
                <a:gd name="T1" fmla="*/ 72 h 216"/>
                <a:gd name="T2" fmla="*/ 48 w 96"/>
                <a:gd name="T3" fmla="*/ 24 h 216"/>
                <a:gd name="T4" fmla="*/ 96 w 96"/>
                <a:gd name="T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216">
                  <a:moveTo>
                    <a:pt x="0" y="72"/>
                  </a:moveTo>
                  <a:cubicBezTo>
                    <a:pt x="16" y="36"/>
                    <a:pt x="32" y="0"/>
                    <a:pt x="48" y="24"/>
                  </a:cubicBezTo>
                  <a:cubicBezTo>
                    <a:pt x="64" y="48"/>
                    <a:pt x="80" y="132"/>
                    <a:pt x="96" y="21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0" name="Line 34"/>
            <p:cNvSpPr>
              <a:spLocks noChangeShapeType="1"/>
            </p:cNvSpPr>
            <p:nvPr/>
          </p:nvSpPr>
          <p:spPr bwMode="auto">
            <a:xfrm>
              <a:off x="2183" y="2654"/>
              <a:ext cx="0" cy="3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1" name="Text Box 35"/>
            <p:cNvSpPr txBox="1">
              <a:spLocks noChangeArrowheads="1"/>
            </p:cNvSpPr>
            <p:nvPr/>
          </p:nvSpPr>
          <p:spPr bwMode="auto">
            <a:xfrm>
              <a:off x="3062" y="867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ea typeface="宋体" panose="02010600030101010101" pitchFamily="2" charset="-122"/>
                </a:rPr>
                <a:t>R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1172" name="Text Box 36"/>
            <p:cNvSpPr txBox="1">
              <a:spLocks noChangeArrowheads="1"/>
            </p:cNvSpPr>
            <p:nvPr/>
          </p:nvSpPr>
          <p:spPr bwMode="auto">
            <a:xfrm>
              <a:off x="206" y="1800"/>
              <a:ext cx="124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   </a:t>
              </a:r>
              <a:r>
                <a:rPr lang="en-US" altLang="zh-CN" i="1">
                  <a:ea typeface="宋体" panose="02010600030101010101" pitchFamily="2" charset="-122"/>
                </a:rPr>
                <a:t>N</a:t>
              </a:r>
              <a:r>
                <a:rPr lang="en-US" altLang="zh-CN" baseline="-25000">
                  <a:ea typeface="宋体" panose="02010600030101010101" pitchFamily="2" charset="-122"/>
                </a:rPr>
                <a:t>1</a:t>
              </a:r>
              <a:endParaRPr lang="en-US" altLang="zh-CN">
                <a:ea typeface="宋体" panose="02010600030101010101" pitchFamily="2" charset="-122"/>
              </a:endParaRPr>
            </a:p>
            <a:p>
              <a:pPr algn="ctr"/>
              <a:r>
                <a:rPr lang="zh-CN" altLang="en-US">
                  <a:ea typeface="宋体" panose="02010600030101010101" pitchFamily="2" charset="-122"/>
                </a:rPr>
                <a:t>（匝数多</a:t>
              </a:r>
              <a:r>
                <a:rPr lang="zh-CN" altLang="zh-CN">
                  <a:ea typeface="宋体" panose="02010600030101010101" pitchFamily="2" charset="-122"/>
                </a:rPr>
                <a:t>）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1173" name="Text Box 37"/>
            <p:cNvSpPr txBox="1">
              <a:spLocks noChangeArrowheads="1"/>
            </p:cNvSpPr>
            <p:nvPr/>
          </p:nvSpPr>
          <p:spPr bwMode="auto">
            <a:xfrm>
              <a:off x="1629" y="1334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宋体" panose="02010600030101010101" pitchFamily="2" charset="-122"/>
                </a:rPr>
                <a:t>保险丝</a:t>
              </a:r>
            </a:p>
          </p:txBody>
        </p:sp>
        <p:sp>
          <p:nvSpPr>
            <p:cNvPr id="91174" name="Line 38"/>
            <p:cNvSpPr>
              <a:spLocks noChangeShapeType="1"/>
            </p:cNvSpPr>
            <p:nvPr/>
          </p:nvSpPr>
          <p:spPr bwMode="auto">
            <a:xfrm flipH="1">
              <a:off x="3024" y="81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5" name="Rectangle 39"/>
            <p:cNvSpPr>
              <a:spLocks noChangeArrowheads="1"/>
            </p:cNvSpPr>
            <p:nvPr/>
          </p:nvSpPr>
          <p:spPr bwMode="auto">
            <a:xfrm>
              <a:off x="2974" y="960"/>
              <a:ext cx="112" cy="18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6" name="Oval 40"/>
            <p:cNvSpPr>
              <a:spLocks noChangeArrowheads="1"/>
            </p:cNvSpPr>
            <p:nvPr/>
          </p:nvSpPr>
          <p:spPr bwMode="auto">
            <a:xfrm>
              <a:off x="1524" y="1244"/>
              <a:ext cx="72" cy="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7" name="Oval 41"/>
            <p:cNvSpPr>
              <a:spLocks noChangeArrowheads="1"/>
            </p:cNvSpPr>
            <p:nvPr/>
          </p:nvSpPr>
          <p:spPr bwMode="auto">
            <a:xfrm>
              <a:off x="2376" y="768"/>
              <a:ext cx="72" cy="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8" name="Text Box 42"/>
            <p:cNvSpPr txBox="1">
              <a:spLocks noChangeArrowheads="1"/>
            </p:cNvSpPr>
            <p:nvPr/>
          </p:nvSpPr>
          <p:spPr bwMode="auto">
            <a:xfrm>
              <a:off x="176" y="2399"/>
              <a:ext cx="124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   </a:t>
              </a:r>
              <a:r>
                <a:rPr lang="en-US" altLang="zh-CN" i="1">
                  <a:ea typeface="宋体" panose="02010600030101010101" pitchFamily="2" charset="-122"/>
                </a:rPr>
                <a:t>N</a:t>
              </a:r>
              <a:r>
                <a:rPr lang="en-US" altLang="zh-CN" baseline="-25000">
                  <a:ea typeface="宋体" panose="02010600030101010101" pitchFamily="2" charset="-122"/>
                </a:rPr>
                <a:t>2</a:t>
              </a:r>
              <a:endParaRPr lang="en-US" altLang="zh-CN">
                <a:ea typeface="宋体" panose="02010600030101010101" pitchFamily="2" charset="-122"/>
              </a:endParaRPr>
            </a:p>
            <a:p>
              <a:pPr algn="ctr"/>
              <a:r>
                <a:rPr lang="zh-CN" altLang="en-US">
                  <a:ea typeface="宋体" panose="02010600030101010101" pitchFamily="2" charset="-122"/>
                </a:rPr>
                <a:t>（匝数少</a:t>
              </a:r>
              <a:r>
                <a:rPr lang="zh-CN" altLang="zh-CN">
                  <a:ea typeface="宋体" panose="02010600030101010101" pitchFamily="2" charset="-122"/>
                </a:rPr>
                <a:t>）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1179" name="Text Box 43"/>
            <p:cNvSpPr txBox="1">
              <a:spLocks noChangeArrowheads="1"/>
            </p:cNvSpPr>
            <p:nvPr/>
          </p:nvSpPr>
          <p:spPr bwMode="auto">
            <a:xfrm>
              <a:off x="264" y="879"/>
              <a:ext cx="3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~</a:t>
              </a:r>
              <a:r>
                <a:rPr lang="en-US" altLang="zh-CN" i="1">
                  <a:solidFill>
                    <a:srgbClr val="FF0000"/>
                  </a:solidFill>
                  <a:ea typeface="宋体" panose="02010600030101010101" pitchFamily="2" charset="-122"/>
                </a:rPr>
                <a:t>u</a:t>
              </a:r>
              <a:endParaRPr lang="en-US" altLang="zh-CN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1180" name="Text Box 44"/>
            <p:cNvSpPr txBox="1">
              <a:spLocks noChangeArrowheads="1"/>
            </p:cNvSpPr>
            <p:nvPr/>
          </p:nvSpPr>
          <p:spPr bwMode="auto">
            <a:xfrm>
              <a:off x="516" y="890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ea typeface="宋体" panose="02010600030101010101" pitchFamily="2" charset="-122"/>
                </a:rPr>
                <a:t>（被测电压）</a:t>
              </a:r>
              <a:endParaRPr lang="zh-CN" altLang="en-US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1181" name="Line 45"/>
            <p:cNvSpPr>
              <a:spLocks noChangeShapeType="1"/>
            </p:cNvSpPr>
            <p:nvPr/>
          </p:nvSpPr>
          <p:spPr bwMode="auto">
            <a:xfrm flipH="1">
              <a:off x="3024" y="11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  <p:bldP spid="91140" grpId="0" autoUpdateAnimBg="0"/>
      <p:bldP spid="91144" grpId="0" animBg="1" autoUpdateAnimBg="0"/>
      <p:bldP spid="91145" grpId="0" build="p" autoUpdateAnimBg="0" advAuto="0"/>
      <p:bldP spid="9114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Group 2"/>
          <p:cNvGrpSpPr>
            <a:grpSpLocks/>
          </p:cNvGrpSpPr>
          <p:nvPr/>
        </p:nvGrpSpPr>
        <p:grpSpPr bwMode="auto">
          <a:xfrm>
            <a:off x="3076575" y="4967288"/>
            <a:ext cx="1284288" cy="519112"/>
            <a:chOff x="1735" y="3040"/>
            <a:chExt cx="809" cy="327"/>
          </a:xfrm>
        </p:grpSpPr>
        <p:sp>
          <p:nvSpPr>
            <p:cNvPr id="92163" name="AutoShape 3" descr="90%"/>
            <p:cNvSpPr>
              <a:spLocks noChangeArrowheads="1"/>
            </p:cNvSpPr>
            <p:nvPr/>
          </p:nvSpPr>
          <p:spPr bwMode="auto">
            <a:xfrm>
              <a:off x="1735" y="3072"/>
              <a:ext cx="809" cy="290"/>
            </a:xfrm>
            <a:prstGeom prst="wedgeRoundRectCallout">
              <a:avLst>
                <a:gd name="adj1" fmla="val -49718"/>
                <a:gd name="adj2" fmla="val -123667"/>
                <a:gd name="adj3" fmla="val 16667"/>
              </a:avLst>
            </a:prstGeom>
            <a:pattFill prst="pct90">
              <a:fgClr>
                <a:srgbClr val="00FF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92164" name="Text Box 4" descr="90%"/>
            <p:cNvSpPr txBox="1">
              <a:spLocks noChangeArrowheads="1"/>
            </p:cNvSpPr>
            <p:nvPr/>
          </p:nvSpPr>
          <p:spPr bwMode="auto">
            <a:xfrm>
              <a:off x="1736" y="3040"/>
              <a:ext cx="791" cy="327"/>
            </a:xfrm>
            <a:prstGeom prst="rect">
              <a:avLst/>
            </a:prstGeom>
            <a:pattFill prst="pct90">
              <a:fgClr>
                <a:srgbClr val="00FF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ea typeface="宋体" panose="02010600030101010101" pitchFamily="2" charset="-122"/>
                </a:rPr>
                <a:t>电流表</a:t>
              </a:r>
            </a:p>
          </p:txBody>
        </p:sp>
      </p:grp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923925" y="5715000"/>
            <a:ext cx="4867275" cy="557213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被测电流</a:t>
            </a:r>
            <a:r>
              <a:rPr lang="en-US" altLang="zh-CN">
                <a:ea typeface="宋体" panose="02010600030101010101" pitchFamily="2" charset="-122"/>
              </a:rPr>
              <a:t>=</a:t>
            </a:r>
            <a:r>
              <a:rPr lang="zh-CN" altLang="en-US">
                <a:ea typeface="宋体" panose="02010600030101010101" pitchFamily="2" charset="-122"/>
              </a:rPr>
              <a:t>电流表读数 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5264150" y="2470150"/>
            <a:ext cx="365125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arabicPeriod"/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二次侧不能开路， 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   以防产生高电压；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2. 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铁心、低压绕组的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   一端接地，以防在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    绝缘损坏时，在二次侧出现过压。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5773738" y="1909763"/>
            <a:ext cx="2684462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使用注意事项：</a:t>
            </a:r>
          </a:p>
        </p:txBody>
      </p:sp>
      <p:sp>
        <p:nvSpPr>
          <p:cNvPr id="92168" name="Text Box 8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241300" y="114301"/>
            <a:ext cx="35052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</a:rPr>
              <a:t>电流互感器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2619082" y="95252"/>
            <a:ext cx="540930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(</a:t>
            </a:r>
            <a:r>
              <a:rPr lang="zh-CN" altLang="en-US" dirty="0"/>
              <a:t>实现用低量程的电流表测量大电流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92170" name="Group 10"/>
          <p:cNvGrpSpPr>
            <a:grpSpLocks/>
          </p:cNvGrpSpPr>
          <p:nvPr/>
        </p:nvGrpSpPr>
        <p:grpSpPr bwMode="auto">
          <a:xfrm>
            <a:off x="198438" y="1512888"/>
            <a:ext cx="5249862" cy="3411537"/>
            <a:chOff x="-78" y="768"/>
            <a:chExt cx="3307" cy="2149"/>
          </a:xfrm>
        </p:grpSpPr>
        <p:sp>
          <p:nvSpPr>
            <p:cNvPr id="92171" name="Text Box 11"/>
            <p:cNvSpPr txBox="1">
              <a:spLocks noChangeArrowheads="1"/>
            </p:cNvSpPr>
            <p:nvPr/>
          </p:nvSpPr>
          <p:spPr bwMode="auto">
            <a:xfrm>
              <a:off x="883" y="825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ea typeface="宋体" panose="02010600030101010101" pitchFamily="2" charset="-122"/>
                </a:rPr>
                <a:t>（被测电流）</a:t>
              </a: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-78" y="1387"/>
              <a:ext cx="124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N</a:t>
              </a:r>
              <a:r>
                <a:rPr lang="en-US" altLang="zh-CN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（匝数少</a:t>
              </a:r>
              <a:r>
                <a:rPr lang="zh-CN" altLang="zh-CN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）</a:t>
              </a: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-78" y="1975"/>
              <a:ext cx="124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N</a:t>
              </a:r>
              <a:r>
                <a:rPr lang="en-US" altLang="zh-CN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（匝数多</a:t>
              </a:r>
              <a:r>
                <a:rPr lang="zh-CN" altLang="zh-CN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）</a:t>
              </a: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>
              <a:off x="2832" y="1122"/>
              <a:ext cx="0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 rot="-10800000">
              <a:off x="1033" y="1591"/>
              <a:ext cx="1233" cy="7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 rot="-10800000">
              <a:off x="1177" y="1773"/>
              <a:ext cx="948" cy="4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7" name="Freeform 17"/>
            <p:cNvSpPr>
              <a:spLocks/>
            </p:cNvSpPr>
            <p:nvPr/>
          </p:nvSpPr>
          <p:spPr bwMode="auto">
            <a:xfrm rot="-10800000">
              <a:off x="1793" y="2119"/>
              <a:ext cx="142" cy="386"/>
            </a:xfrm>
            <a:custGeom>
              <a:avLst/>
              <a:gdLst>
                <a:gd name="T0" fmla="*/ 0 w 144"/>
                <a:gd name="T1" fmla="*/ 80 h 304"/>
                <a:gd name="T2" fmla="*/ 48 w 144"/>
                <a:gd name="T3" fmla="*/ 32 h 304"/>
                <a:gd name="T4" fmla="*/ 96 w 144"/>
                <a:gd name="T5" fmla="*/ 272 h 304"/>
                <a:gd name="T6" fmla="*/ 144 w 144"/>
                <a:gd name="T7" fmla="*/ 22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04">
                  <a:moveTo>
                    <a:pt x="0" y="80"/>
                  </a:moveTo>
                  <a:cubicBezTo>
                    <a:pt x="16" y="40"/>
                    <a:pt x="32" y="0"/>
                    <a:pt x="48" y="32"/>
                  </a:cubicBezTo>
                  <a:cubicBezTo>
                    <a:pt x="64" y="64"/>
                    <a:pt x="80" y="240"/>
                    <a:pt x="96" y="272"/>
                  </a:cubicBezTo>
                  <a:cubicBezTo>
                    <a:pt x="112" y="304"/>
                    <a:pt x="136" y="232"/>
                    <a:pt x="144" y="22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8" name="Freeform 18"/>
            <p:cNvSpPr>
              <a:spLocks/>
            </p:cNvSpPr>
            <p:nvPr/>
          </p:nvSpPr>
          <p:spPr bwMode="auto">
            <a:xfrm rot="-10800000">
              <a:off x="1649" y="2119"/>
              <a:ext cx="143" cy="386"/>
            </a:xfrm>
            <a:custGeom>
              <a:avLst/>
              <a:gdLst>
                <a:gd name="T0" fmla="*/ 0 w 144"/>
                <a:gd name="T1" fmla="*/ 80 h 304"/>
                <a:gd name="T2" fmla="*/ 48 w 144"/>
                <a:gd name="T3" fmla="*/ 32 h 304"/>
                <a:gd name="T4" fmla="*/ 96 w 144"/>
                <a:gd name="T5" fmla="*/ 272 h 304"/>
                <a:gd name="T6" fmla="*/ 144 w 144"/>
                <a:gd name="T7" fmla="*/ 22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04">
                  <a:moveTo>
                    <a:pt x="0" y="80"/>
                  </a:moveTo>
                  <a:cubicBezTo>
                    <a:pt x="16" y="40"/>
                    <a:pt x="32" y="0"/>
                    <a:pt x="48" y="32"/>
                  </a:cubicBezTo>
                  <a:cubicBezTo>
                    <a:pt x="64" y="64"/>
                    <a:pt x="80" y="240"/>
                    <a:pt x="96" y="272"/>
                  </a:cubicBezTo>
                  <a:cubicBezTo>
                    <a:pt x="112" y="304"/>
                    <a:pt x="136" y="232"/>
                    <a:pt x="144" y="22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9" name="Freeform 19"/>
            <p:cNvSpPr>
              <a:spLocks/>
            </p:cNvSpPr>
            <p:nvPr/>
          </p:nvSpPr>
          <p:spPr bwMode="auto">
            <a:xfrm rot="-10800000">
              <a:off x="1507" y="2119"/>
              <a:ext cx="142" cy="386"/>
            </a:xfrm>
            <a:custGeom>
              <a:avLst/>
              <a:gdLst>
                <a:gd name="T0" fmla="*/ 0 w 144"/>
                <a:gd name="T1" fmla="*/ 80 h 304"/>
                <a:gd name="T2" fmla="*/ 48 w 144"/>
                <a:gd name="T3" fmla="*/ 32 h 304"/>
                <a:gd name="T4" fmla="*/ 96 w 144"/>
                <a:gd name="T5" fmla="*/ 272 h 304"/>
                <a:gd name="T6" fmla="*/ 144 w 144"/>
                <a:gd name="T7" fmla="*/ 22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04">
                  <a:moveTo>
                    <a:pt x="0" y="80"/>
                  </a:moveTo>
                  <a:cubicBezTo>
                    <a:pt x="16" y="40"/>
                    <a:pt x="32" y="0"/>
                    <a:pt x="48" y="32"/>
                  </a:cubicBezTo>
                  <a:cubicBezTo>
                    <a:pt x="64" y="64"/>
                    <a:pt x="80" y="240"/>
                    <a:pt x="96" y="272"/>
                  </a:cubicBezTo>
                  <a:cubicBezTo>
                    <a:pt x="112" y="304"/>
                    <a:pt x="136" y="232"/>
                    <a:pt x="144" y="22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0" name="Freeform 20"/>
            <p:cNvSpPr>
              <a:spLocks/>
            </p:cNvSpPr>
            <p:nvPr/>
          </p:nvSpPr>
          <p:spPr bwMode="auto">
            <a:xfrm rot="-10800000">
              <a:off x="1366" y="2119"/>
              <a:ext cx="142" cy="386"/>
            </a:xfrm>
            <a:custGeom>
              <a:avLst/>
              <a:gdLst>
                <a:gd name="T0" fmla="*/ 0 w 144"/>
                <a:gd name="T1" fmla="*/ 80 h 304"/>
                <a:gd name="T2" fmla="*/ 48 w 144"/>
                <a:gd name="T3" fmla="*/ 32 h 304"/>
                <a:gd name="T4" fmla="*/ 96 w 144"/>
                <a:gd name="T5" fmla="*/ 272 h 304"/>
                <a:gd name="T6" fmla="*/ 144 w 144"/>
                <a:gd name="T7" fmla="*/ 22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04">
                  <a:moveTo>
                    <a:pt x="0" y="80"/>
                  </a:moveTo>
                  <a:cubicBezTo>
                    <a:pt x="16" y="40"/>
                    <a:pt x="32" y="0"/>
                    <a:pt x="48" y="32"/>
                  </a:cubicBezTo>
                  <a:cubicBezTo>
                    <a:pt x="64" y="64"/>
                    <a:pt x="80" y="240"/>
                    <a:pt x="96" y="272"/>
                  </a:cubicBezTo>
                  <a:cubicBezTo>
                    <a:pt x="112" y="304"/>
                    <a:pt x="136" y="232"/>
                    <a:pt x="144" y="22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1" name="Freeform 21"/>
            <p:cNvSpPr>
              <a:spLocks/>
            </p:cNvSpPr>
            <p:nvPr/>
          </p:nvSpPr>
          <p:spPr bwMode="auto">
            <a:xfrm rot="-10800000">
              <a:off x="1649" y="1509"/>
              <a:ext cx="143" cy="386"/>
            </a:xfrm>
            <a:custGeom>
              <a:avLst/>
              <a:gdLst>
                <a:gd name="T0" fmla="*/ 0 w 144"/>
                <a:gd name="T1" fmla="*/ 80 h 304"/>
                <a:gd name="T2" fmla="*/ 48 w 144"/>
                <a:gd name="T3" fmla="*/ 32 h 304"/>
                <a:gd name="T4" fmla="*/ 96 w 144"/>
                <a:gd name="T5" fmla="*/ 272 h 304"/>
                <a:gd name="T6" fmla="*/ 144 w 144"/>
                <a:gd name="T7" fmla="*/ 22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304">
                  <a:moveTo>
                    <a:pt x="0" y="80"/>
                  </a:moveTo>
                  <a:cubicBezTo>
                    <a:pt x="16" y="40"/>
                    <a:pt x="32" y="0"/>
                    <a:pt x="48" y="32"/>
                  </a:cubicBezTo>
                  <a:cubicBezTo>
                    <a:pt x="64" y="64"/>
                    <a:pt x="80" y="240"/>
                    <a:pt x="96" y="272"/>
                  </a:cubicBezTo>
                  <a:cubicBezTo>
                    <a:pt x="112" y="304"/>
                    <a:pt x="136" y="232"/>
                    <a:pt x="144" y="22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2" name="Freeform 22"/>
            <p:cNvSpPr>
              <a:spLocks/>
            </p:cNvSpPr>
            <p:nvPr/>
          </p:nvSpPr>
          <p:spPr bwMode="auto">
            <a:xfrm rot="-10800000">
              <a:off x="1935" y="2109"/>
              <a:ext cx="94" cy="274"/>
            </a:xfrm>
            <a:custGeom>
              <a:avLst/>
              <a:gdLst>
                <a:gd name="T0" fmla="*/ 0 w 96"/>
                <a:gd name="T1" fmla="*/ 0 h 216"/>
                <a:gd name="T2" fmla="*/ 48 w 96"/>
                <a:gd name="T3" fmla="*/ 192 h 216"/>
                <a:gd name="T4" fmla="*/ 96 w 96"/>
                <a:gd name="T5" fmla="*/ 14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216">
                  <a:moveTo>
                    <a:pt x="0" y="0"/>
                  </a:moveTo>
                  <a:cubicBezTo>
                    <a:pt x="16" y="84"/>
                    <a:pt x="32" y="168"/>
                    <a:pt x="48" y="192"/>
                  </a:cubicBezTo>
                  <a:cubicBezTo>
                    <a:pt x="64" y="216"/>
                    <a:pt x="80" y="180"/>
                    <a:pt x="96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-10800000">
              <a:off x="1363" y="2729"/>
              <a:ext cx="1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4" name="Freeform 24"/>
            <p:cNvSpPr>
              <a:spLocks/>
            </p:cNvSpPr>
            <p:nvPr/>
          </p:nvSpPr>
          <p:spPr bwMode="auto">
            <a:xfrm rot="-10800000">
              <a:off x="1508" y="1591"/>
              <a:ext cx="94" cy="274"/>
            </a:xfrm>
            <a:custGeom>
              <a:avLst/>
              <a:gdLst>
                <a:gd name="T0" fmla="*/ 0 w 96"/>
                <a:gd name="T1" fmla="*/ 72 h 216"/>
                <a:gd name="T2" fmla="*/ 48 w 96"/>
                <a:gd name="T3" fmla="*/ 24 h 216"/>
                <a:gd name="T4" fmla="*/ 96 w 96"/>
                <a:gd name="T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216">
                  <a:moveTo>
                    <a:pt x="0" y="72"/>
                  </a:moveTo>
                  <a:cubicBezTo>
                    <a:pt x="16" y="36"/>
                    <a:pt x="32" y="0"/>
                    <a:pt x="48" y="24"/>
                  </a:cubicBezTo>
                  <a:cubicBezTo>
                    <a:pt x="64" y="48"/>
                    <a:pt x="80" y="132"/>
                    <a:pt x="96" y="21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>
              <a:off x="2016" y="2330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>
              <a:off x="1363" y="2389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7" name="Oval 27"/>
            <p:cNvSpPr>
              <a:spLocks noChangeArrowheads="1"/>
            </p:cNvSpPr>
            <p:nvPr/>
          </p:nvSpPr>
          <p:spPr bwMode="auto">
            <a:xfrm>
              <a:off x="1540" y="2634"/>
              <a:ext cx="222" cy="1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A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>
              <a:off x="1762" y="2729"/>
              <a:ext cx="2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>
              <a:off x="1915" y="2858"/>
              <a:ext cx="2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>
              <a:off x="1965" y="2917"/>
              <a:ext cx="1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flipV="1">
              <a:off x="1824" y="1229"/>
              <a:ext cx="1008" cy="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459" y="768"/>
              <a:ext cx="237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3" name="Rectangle 33"/>
            <p:cNvSpPr>
              <a:spLocks noChangeArrowheads="1"/>
            </p:cNvSpPr>
            <p:nvPr/>
          </p:nvSpPr>
          <p:spPr bwMode="auto">
            <a:xfrm>
              <a:off x="2784" y="864"/>
              <a:ext cx="96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4" name="Text Box 34"/>
            <p:cNvSpPr txBox="1">
              <a:spLocks noChangeArrowheads="1"/>
            </p:cNvSpPr>
            <p:nvPr/>
          </p:nvSpPr>
          <p:spPr bwMode="auto">
            <a:xfrm>
              <a:off x="2872" y="841"/>
              <a:ext cx="3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flipH="1">
              <a:off x="459" y="1219"/>
              <a:ext cx="10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>
              <a:off x="660" y="1152"/>
              <a:ext cx="35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>
              <a:off x="1363" y="2448"/>
              <a:ext cx="0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8" name="Text Box 38"/>
            <p:cNvSpPr txBox="1">
              <a:spLocks noChangeArrowheads="1"/>
            </p:cNvSpPr>
            <p:nvPr/>
          </p:nvSpPr>
          <p:spPr bwMode="auto">
            <a:xfrm>
              <a:off x="706" y="825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199" name="Text Box 39"/>
            <p:cNvSpPr txBox="1">
              <a:spLocks noChangeArrowheads="1"/>
            </p:cNvSpPr>
            <p:nvPr/>
          </p:nvSpPr>
          <p:spPr bwMode="auto">
            <a:xfrm>
              <a:off x="1053" y="2551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ea typeface="宋体" panose="02010600030101010101" pitchFamily="2" charset="-122"/>
                </a:rPr>
                <a:t>2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2200" name="Oval 40"/>
            <p:cNvSpPr>
              <a:spLocks noChangeArrowheads="1"/>
            </p:cNvSpPr>
            <p:nvPr/>
          </p:nvSpPr>
          <p:spPr bwMode="auto">
            <a:xfrm>
              <a:off x="1972" y="2682"/>
              <a:ext cx="72" cy="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>
              <a:off x="1504" y="1206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>
              <a:off x="2832" y="76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>
              <a:off x="1824" y="1248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nimBg="1" autoUpdateAnimBg="0"/>
      <p:bldP spid="92166" grpId="0" autoUpdateAnimBg="0"/>
      <p:bldP spid="92167" grpId="0" autoUpdateAnimBg="0"/>
      <p:bldP spid="9216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81000" y="1389063"/>
            <a:ext cx="86106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CC0000"/>
                </a:solidFill>
              </a:rPr>
              <a:t>    </a:t>
            </a:r>
            <a:r>
              <a:rPr lang="zh-CN" altLang="en-US" sz="2800">
                <a:solidFill>
                  <a:srgbClr val="CC0000"/>
                </a:solidFill>
              </a:rPr>
              <a:t>当电流流入</a:t>
            </a:r>
            <a:r>
              <a:rPr lang="en-US" altLang="zh-CN" sz="2800">
                <a:solidFill>
                  <a:srgbClr val="CC0000"/>
                </a:solidFill>
              </a:rPr>
              <a:t>(</a:t>
            </a:r>
            <a:r>
              <a:rPr lang="zh-CN" altLang="en-US" sz="2800">
                <a:solidFill>
                  <a:srgbClr val="CC0000"/>
                </a:solidFill>
              </a:rPr>
              <a:t>或流出）两个线圈时，若产生的磁通方向相同，则两个流入</a:t>
            </a:r>
            <a:r>
              <a:rPr lang="en-US" altLang="zh-CN" sz="2800">
                <a:solidFill>
                  <a:srgbClr val="CC0000"/>
                </a:solidFill>
              </a:rPr>
              <a:t>(</a:t>
            </a:r>
            <a:r>
              <a:rPr lang="zh-CN" altLang="en-US" sz="2800">
                <a:solidFill>
                  <a:srgbClr val="CC0000"/>
                </a:solidFill>
              </a:rPr>
              <a:t>或流出）端称为同极性端。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505200" y="3886200"/>
            <a:ext cx="39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•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524250" y="4953000"/>
            <a:ext cx="39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• </a:t>
            </a:r>
          </a:p>
        </p:txBody>
      </p:sp>
      <p:grpSp>
        <p:nvGrpSpPr>
          <p:cNvPr id="83974" name="Group 6"/>
          <p:cNvGrpSpPr>
            <a:grpSpLocks/>
          </p:cNvGrpSpPr>
          <p:nvPr/>
        </p:nvGrpSpPr>
        <p:grpSpPr bwMode="auto">
          <a:xfrm>
            <a:off x="2819400" y="3886200"/>
            <a:ext cx="1982788" cy="2406650"/>
            <a:chOff x="1776" y="2468"/>
            <a:chExt cx="1249" cy="1516"/>
          </a:xfrm>
        </p:grpSpPr>
        <p:sp>
          <p:nvSpPr>
            <p:cNvPr id="83975" name="Freeform 7"/>
            <p:cNvSpPr>
              <a:spLocks/>
            </p:cNvSpPr>
            <p:nvPr/>
          </p:nvSpPr>
          <p:spPr bwMode="auto">
            <a:xfrm>
              <a:off x="2599" y="2867"/>
              <a:ext cx="143" cy="77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6" name="Line 8"/>
            <p:cNvSpPr>
              <a:spLocks noChangeShapeType="1"/>
            </p:cNvSpPr>
            <p:nvPr/>
          </p:nvSpPr>
          <p:spPr bwMode="auto">
            <a:xfrm>
              <a:off x="1832" y="2714"/>
              <a:ext cx="78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7" name="Freeform 9"/>
            <p:cNvSpPr>
              <a:spLocks/>
            </p:cNvSpPr>
            <p:nvPr/>
          </p:nvSpPr>
          <p:spPr bwMode="auto">
            <a:xfrm>
              <a:off x="2599" y="2714"/>
              <a:ext cx="143" cy="77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8" name="Freeform 10"/>
            <p:cNvSpPr>
              <a:spLocks/>
            </p:cNvSpPr>
            <p:nvPr/>
          </p:nvSpPr>
          <p:spPr bwMode="auto">
            <a:xfrm>
              <a:off x="2599" y="3021"/>
              <a:ext cx="143" cy="77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9" name="Line 11"/>
            <p:cNvSpPr>
              <a:spLocks noChangeShapeType="1"/>
            </p:cNvSpPr>
            <p:nvPr/>
          </p:nvSpPr>
          <p:spPr bwMode="auto">
            <a:xfrm flipH="1">
              <a:off x="1818" y="3137"/>
              <a:ext cx="62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0" name="Line 12"/>
            <p:cNvSpPr>
              <a:spLocks noChangeShapeType="1"/>
            </p:cNvSpPr>
            <p:nvPr/>
          </p:nvSpPr>
          <p:spPr bwMode="auto">
            <a:xfrm flipH="1">
              <a:off x="2460" y="2867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1" name="Line 13"/>
            <p:cNvSpPr>
              <a:spLocks noChangeShapeType="1"/>
            </p:cNvSpPr>
            <p:nvPr/>
          </p:nvSpPr>
          <p:spPr bwMode="auto">
            <a:xfrm flipH="1">
              <a:off x="2460" y="3021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2" name="Freeform 14"/>
            <p:cNvSpPr>
              <a:spLocks/>
            </p:cNvSpPr>
            <p:nvPr/>
          </p:nvSpPr>
          <p:spPr bwMode="auto">
            <a:xfrm>
              <a:off x="2411" y="2791"/>
              <a:ext cx="47" cy="98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3" name="Freeform 15"/>
            <p:cNvSpPr>
              <a:spLocks/>
            </p:cNvSpPr>
            <p:nvPr/>
          </p:nvSpPr>
          <p:spPr bwMode="auto">
            <a:xfrm>
              <a:off x="2411" y="2944"/>
              <a:ext cx="31" cy="77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4" name="Freeform 16"/>
            <p:cNvSpPr>
              <a:spLocks/>
            </p:cNvSpPr>
            <p:nvPr/>
          </p:nvSpPr>
          <p:spPr bwMode="auto">
            <a:xfrm>
              <a:off x="2600" y="3521"/>
              <a:ext cx="142" cy="77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5" name="Line 17"/>
            <p:cNvSpPr>
              <a:spLocks noChangeShapeType="1"/>
            </p:cNvSpPr>
            <p:nvPr/>
          </p:nvSpPr>
          <p:spPr bwMode="auto">
            <a:xfrm flipH="1">
              <a:off x="2461" y="3521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6" name="Freeform 18"/>
            <p:cNvSpPr>
              <a:spLocks/>
            </p:cNvSpPr>
            <p:nvPr/>
          </p:nvSpPr>
          <p:spPr bwMode="auto">
            <a:xfrm>
              <a:off x="2412" y="3445"/>
              <a:ext cx="31" cy="76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7" name="Freeform 19"/>
            <p:cNvSpPr>
              <a:spLocks/>
            </p:cNvSpPr>
            <p:nvPr/>
          </p:nvSpPr>
          <p:spPr bwMode="auto">
            <a:xfrm>
              <a:off x="2600" y="3675"/>
              <a:ext cx="142" cy="78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8" name="Line 20"/>
            <p:cNvSpPr>
              <a:spLocks noChangeShapeType="1"/>
            </p:cNvSpPr>
            <p:nvPr/>
          </p:nvSpPr>
          <p:spPr bwMode="auto">
            <a:xfrm flipH="1">
              <a:off x="2452" y="3675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9" name="Freeform 21"/>
            <p:cNvSpPr>
              <a:spLocks/>
            </p:cNvSpPr>
            <p:nvPr/>
          </p:nvSpPr>
          <p:spPr bwMode="auto">
            <a:xfrm>
              <a:off x="2412" y="3598"/>
              <a:ext cx="31" cy="77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0" name="Line 22"/>
            <p:cNvSpPr>
              <a:spLocks noChangeShapeType="1"/>
            </p:cNvSpPr>
            <p:nvPr/>
          </p:nvSpPr>
          <p:spPr bwMode="auto">
            <a:xfrm flipH="1">
              <a:off x="1818" y="3753"/>
              <a:ext cx="62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1" name="Line 23"/>
            <p:cNvSpPr>
              <a:spLocks noChangeShapeType="1"/>
            </p:cNvSpPr>
            <p:nvPr/>
          </p:nvSpPr>
          <p:spPr bwMode="auto">
            <a:xfrm>
              <a:off x="1836" y="3368"/>
              <a:ext cx="78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2" name="Freeform 24"/>
            <p:cNvSpPr>
              <a:spLocks/>
            </p:cNvSpPr>
            <p:nvPr/>
          </p:nvSpPr>
          <p:spPr bwMode="auto">
            <a:xfrm>
              <a:off x="2604" y="3368"/>
              <a:ext cx="142" cy="77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3" name="Text Box 25"/>
            <p:cNvSpPr txBox="1">
              <a:spLocks noChangeArrowheads="1"/>
            </p:cNvSpPr>
            <p:nvPr/>
          </p:nvSpPr>
          <p:spPr bwMode="auto">
            <a:xfrm>
              <a:off x="1794" y="246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3994" name="Text Box 26"/>
            <p:cNvSpPr txBox="1">
              <a:spLocks noChangeArrowheads="1"/>
            </p:cNvSpPr>
            <p:nvPr/>
          </p:nvSpPr>
          <p:spPr bwMode="auto">
            <a:xfrm>
              <a:off x="1776" y="2832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83995" name="Text Box 27"/>
            <p:cNvSpPr txBox="1">
              <a:spLocks noChangeArrowheads="1"/>
            </p:cNvSpPr>
            <p:nvPr/>
          </p:nvSpPr>
          <p:spPr bwMode="auto">
            <a:xfrm>
              <a:off x="1776" y="328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3996" name="Text Box 28"/>
            <p:cNvSpPr txBox="1">
              <a:spLocks noChangeArrowheads="1"/>
            </p:cNvSpPr>
            <p:nvPr/>
          </p:nvSpPr>
          <p:spPr bwMode="auto">
            <a:xfrm>
              <a:off x="1783" y="345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83997" name="Line 29"/>
            <p:cNvSpPr>
              <a:spLocks noChangeShapeType="1"/>
            </p:cNvSpPr>
            <p:nvPr/>
          </p:nvSpPr>
          <p:spPr bwMode="auto">
            <a:xfrm>
              <a:off x="2447" y="2503"/>
              <a:ext cx="0" cy="1481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8" name="Line 30"/>
            <p:cNvSpPr>
              <a:spLocks noChangeShapeType="1"/>
            </p:cNvSpPr>
            <p:nvPr/>
          </p:nvSpPr>
          <p:spPr bwMode="auto">
            <a:xfrm flipH="1">
              <a:off x="2698" y="2678"/>
              <a:ext cx="0" cy="1137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9" name="Line 31"/>
            <p:cNvSpPr>
              <a:spLocks noChangeShapeType="1"/>
            </p:cNvSpPr>
            <p:nvPr/>
          </p:nvSpPr>
          <p:spPr bwMode="auto">
            <a:xfrm>
              <a:off x="2683" y="2678"/>
              <a:ext cx="33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0" name="Line 32"/>
            <p:cNvSpPr>
              <a:spLocks noChangeShapeType="1"/>
            </p:cNvSpPr>
            <p:nvPr/>
          </p:nvSpPr>
          <p:spPr bwMode="auto">
            <a:xfrm>
              <a:off x="2449" y="2510"/>
              <a:ext cx="57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1" name="Line 33"/>
            <p:cNvSpPr>
              <a:spLocks noChangeShapeType="1"/>
            </p:cNvSpPr>
            <p:nvPr/>
          </p:nvSpPr>
          <p:spPr bwMode="auto">
            <a:xfrm>
              <a:off x="2683" y="3815"/>
              <a:ext cx="33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2" name="Line 34"/>
            <p:cNvSpPr>
              <a:spLocks noChangeShapeType="1"/>
            </p:cNvSpPr>
            <p:nvPr/>
          </p:nvSpPr>
          <p:spPr bwMode="auto">
            <a:xfrm>
              <a:off x="2442" y="3984"/>
              <a:ext cx="57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003" name="Text Box 35"/>
          <p:cNvSpPr txBox="1">
            <a:spLocks noChangeArrowheads="1"/>
          </p:cNvSpPr>
          <p:nvPr/>
        </p:nvSpPr>
        <p:spPr bwMode="auto">
          <a:xfrm>
            <a:off x="6629400" y="3810000"/>
            <a:ext cx="39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• </a:t>
            </a:r>
          </a:p>
        </p:txBody>
      </p:sp>
      <p:grpSp>
        <p:nvGrpSpPr>
          <p:cNvPr id="84004" name="Group 36"/>
          <p:cNvGrpSpPr>
            <a:grpSpLocks/>
          </p:cNvGrpSpPr>
          <p:nvPr/>
        </p:nvGrpSpPr>
        <p:grpSpPr bwMode="auto">
          <a:xfrm>
            <a:off x="5910263" y="3810000"/>
            <a:ext cx="2016125" cy="2286000"/>
            <a:chOff x="3723" y="2400"/>
            <a:chExt cx="1270" cy="1440"/>
          </a:xfrm>
        </p:grpSpPr>
        <p:sp>
          <p:nvSpPr>
            <p:cNvPr id="84005" name="Freeform 37"/>
            <p:cNvSpPr>
              <a:spLocks/>
            </p:cNvSpPr>
            <p:nvPr/>
          </p:nvSpPr>
          <p:spPr bwMode="auto">
            <a:xfrm>
              <a:off x="4557" y="2823"/>
              <a:ext cx="143" cy="71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6" name="Line 38"/>
            <p:cNvSpPr>
              <a:spLocks noChangeShapeType="1"/>
            </p:cNvSpPr>
            <p:nvPr/>
          </p:nvSpPr>
          <p:spPr bwMode="auto">
            <a:xfrm>
              <a:off x="3780" y="2683"/>
              <a:ext cx="79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7" name="Freeform 39"/>
            <p:cNvSpPr>
              <a:spLocks/>
            </p:cNvSpPr>
            <p:nvPr/>
          </p:nvSpPr>
          <p:spPr bwMode="auto">
            <a:xfrm>
              <a:off x="4557" y="2683"/>
              <a:ext cx="143" cy="70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8" name="Freeform 40"/>
            <p:cNvSpPr>
              <a:spLocks/>
            </p:cNvSpPr>
            <p:nvPr/>
          </p:nvSpPr>
          <p:spPr bwMode="auto">
            <a:xfrm>
              <a:off x="4557" y="2964"/>
              <a:ext cx="143" cy="71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9" name="Line 41"/>
            <p:cNvSpPr>
              <a:spLocks noChangeShapeType="1"/>
            </p:cNvSpPr>
            <p:nvPr/>
          </p:nvSpPr>
          <p:spPr bwMode="auto">
            <a:xfrm flipH="1">
              <a:off x="3765" y="3070"/>
              <a:ext cx="6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0" name="Line 42"/>
            <p:cNvSpPr>
              <a:spLocks noChangeShapeType="1"/>
            </p:cNvSpPr>
            <p:nvPr/>
          </p:nvSpPr>
          <p:spPr bwMode="auto">
            <a:xfrm flipH="1">
              <a:off x="4416" y="2823"/>
              <a:ext cx="15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1" name="Line 43"/>
            <p:cNvSpPr>
              <a:spLocks noChangeShapeType="1"/>
            </p:cNvSpPr>
            <p:nvPr/>
          </p:nvSpPr>
          <p:spPr bwMode="auto">
            <a:xfrm flipH="1">
              <a:off x="4416" y="2964"/>
              <a:ext cx="15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2" name="Freeform 44"/>
            <p:cNvSpPr>
              <a:spLocks/>
            </p:cNvSpPr>
            <p:nvPr/>
          </p:nvSpPr>
          <p:spPr bwMode="auto">
            <a:xfrm>
              <a:off x="4366" y="2753"/>
              <a:ext cx="32" cy="70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3" name="Freeform 45"/>
            <p:cNvSpPr>
              <a:spLocks/>
            </p:cNvSpPr>
            <p:nvPr/>
          </p:nvSpPr>
          <p:spPr bwMode="auto">
            <a:xfrm>
              <a:off x="4366" y="2894"/>
              <a:ext cx="32" cy="70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4014" name="Group 46"/>
            <p:cNvGrpSpPr>
              <a:grpSpLocks/>
            </p:cNvGrpSpPr>
            <p:nvPr/>
          </p:nvGrpSpPr>
          <p:grpSpPr bwMode="auto">
            <a:xfrm flipV="1">
              <a:off x="3765" y="3280"/>
              <a:ext cx="940" cy="352"/>
              <a:chOff x="3202" y="3324"/>
              <a:chExt cx="1241" cy="480"/>
            </a:xfrm>
          </p:grpSpPr>
          <p:sp>
            <p:nvSpPr>
              <p:cNvPr id="84015" name="Freeform 47"/>
              <p:cNvSpPr>
                <a:spLocks/>
              </p:cNvSpPr>
              <p:nvPr/>
            </p:nvSpPr>
            <p:spPr bwMode="auto">
              <a:xfrm>
                <a:off x="4248" y="3516"/>
                <a:ext cx="190" cy="96"/>
              </a:xfrm>
              <a:custGeom>
                <a:avLst/>
                <a:gdLst>
                  <a:gd name="T0" fmla="*/ 0 w 216"/>
                  <a:gd name="T1" fmla="*/ 0 h 144"/>
                  <a:gd name="T2" fmla="*/ 192 w 216"/>
                  <a:gd name="T3" fmla="*/ 48 h 144"/>
                  <a:gd name="T4" fmla="*/ 144 w 216"/>
                  <a:gd name="T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44">
                    <a:moveTo>
                      <a:pt x="0" y="0"/>
                    </a:moveTo>
                    <a:cubicBezTo>
                      <a:pt x="84" y="12"/>
                      <a:pt x="168" y="24"/>
                      <a:pt x="192" y="48"/>
                    </a:cubicBezTo>
                    <a:cubicBezTo>
                      <a:pt x="216" y="72"/>
                      <a:pt x="180" y="108"/>
                      <a:pt x="144" y="144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16" name="Line 48"/>
              <p:cNvSpPr>
                <a:spLocks noChangeShapeType="1"/>
              </p:cNvSpPr>
              <p:nvPr/>
            </p:nvSpPr>
            <p:spPr bwMode="auto">
              <a:xfrm flipH="1">
                <a:off x="4062" y="3516"/>
                <a:ext cx="21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17" name="Freeform 49"/>
              <p:cNvSpPr>
                <a:spLocks/>
              </p:cNvSpPr>
              <p:nvPr/>
            </p:nvSpPr>
            <p:spPr bwMode="auto">
              <a:xfrm>
                <a:off x="3996" y="3420"/>
                <a:ext cx="42" cy="96"/>
              </a:xfrm>
              <a:custGeom>
                <a:avLst/>
                <a:gdLst>
                  <a:gd name="T0" fmla="*/ 96 w 96"/>
                  <a:gd name="T1" fmla="*/ 0 h 96"/>
                  <a:gd name="T2" fmla="*/ 0 w 96"/>
                  <a:gd name="T3" fmla="*/ 48 h 96"/>
                  <a:gd name="T4" fmla="*/ 96 w 96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96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48" y="80"/>
                      <a:pt x="96" y="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18" name="Freeform 50"/>
              <p:cNvSpPr>
                <a:spLocks/>
              </p:cNvSpPr>
              <p:nvPr/>
            </p:nvSpPr>
            <p:spPr bwMode="auto">
              <a:xfrm>
                <a:off x="4248" y="3708"/>
                <a:ext cx="190" cy="96"/>
              </a:xfrm>
              <a:custGeom>
                <a:avLst/>
                <a:gdLst>
                  <a:gd name="T0" fmla="*/ 0 w 216"/>
                  <a:gd name="T1" fmla="*/ 0 h 144"/>
                  <a:gd name="T2" fmla="*/ 192 w 216"/>
                  <a:gd name="T3" fmla="*/ 48 h 144"/>
                  <a:gd name="T4" fmla="*/ 144 w 216"/>
                  <a:gd name="T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44">
                    <a:moveTo>
                      <a:pt x="0" y="0"/>
                    </a:moveTo>
                    <a:cubicBezTo>
                      <a:pt x="84" y="12"/>
                      <a:pt x="168" y="24"/>
                      <a:pt x="192" y="48"/>
                    </a:cubicBezTo>
                    <a:cubicBezTo>
                      <a:pt x="216" y="72"/>
                      <a:pt x="180" y="108"/>
                      <a:pt x="144" y="144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19" name="Line 51"/>
              <p:cNvSpPr>
                <a:spLocks noChangeShapeType="1"/>
              </p:cNvSpPr>
              <p:nvPr/>
            </p:nvSpPr>
            <p:spPr bwMode="auto">
              <a:xfrm flipH="1">
                <a:off x="4050" y="3708"/>
                <a:ext cx="21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20" name="Freeform 52"/>
              <p:cNvSpPr>
                <a:spLocks/>
              </p:cNvSpPr>
              <p:nvPr/>
            </p:nvSpPr>
            <p:spPr bwMode="auto">
              <a:xfrm>
                <a:off x="3996" y="3612"/>
                <a:ext cx="42" cy="96"/>
              </a:xfrm>
              <a:custGeom>
                <a:avLst/>
                <a:gdLst>
                  <a:gd name="T0" fmla="*/ 96 w 96"/>
                  <a:gd name="T1" fmla="*/ 0 h 96"/>
                  <a:gd name="T2" fmla="*/ 0 w 96"/>
                  <a:gd name="T3" fmla="*/ 48 h 96"/>
                  <a:gd name="T4" fmla="*/ 96 w 96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96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48" y="80"/>
                      <a:pt x="96" y="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21" name="Line 53"/>
              <p:cNvSpPr>
                <a:spLocks noChangeShapeType="1"/>
              </p:cNvSpPr>
              <p:nvPr/>
            </p:nvSpPr>
            <p:spPr bwMode="auto">
              <a:xfrm flipH="1">
                <a:off x="3202" y="3804"/>
                <a:ext cx="8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22" name="Line 54"/>
              <p:cNvSpPr>
                <a:spLocks noChangeShapeType="1"/>
              </p:cNvSpPr>
              <p:nvPr/>
            </p:nvSpPr>
            <p:spPr bwMode="auto">
              <a:xfrm>
                <a:off x="3226" y="3324"/>
                <a:ext cx="105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23" name="Freeform 55"/>
              <p:cNvSpPr>
                <a:spLocks/>
              </p:cNvSpPr>
              <p:nvPr/>
            </p:nvSpPr>
            <p:spPr bwMode="auto">
              <a:xfrm>
                <a:off x="4253" y="3324"/>
                <a:ext cx="190" cy="96"/>
              </a:xfrm>
              <a:custGeom>
                <a:avLst/>
                <a:gdLst>
                  <a:gd name="T0" fmla="*/ 0 w 216"/>
                  <a:gd name="T1" fmla="*/ 0 h 144"/>
                  <a:gd name="T2" fmla="*/ 192 w 216"/>
                  <a:gd name="T3" fmla="*/ 48 h 144"/>
                  <a:gd name="T4" fmla="*/ 144 w 216"/>
                  <a:gd name="T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44">
                    <a:moveTo>
                      <a:pt x="0" y="0"/>
                    </a:moveTo>
                    <a:cubicBezTo>
                      <a:pt x="84" y="12"/>
                      <a:pt x="168" y="24"/>
                      <a:pt x="192" y="48"/>
                    </a:cubicBezTo>
                    <a:cubicBezTo>
                      <a:pt x="216" y="72"/>
                      <a:pt x="180" y="108"/>
                      <a:pt x="144" y="144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4024" name="Text Box 56"/>
            <p:cNvSpPr txBox="1">
              <a:spLocks noChangeArrowheads="1"/>
            </p:cNvSpPr>
            <p:nvPr/>
          </p:nvSpPr>
          <p:spPr bwMode="auto">
            <a:xfrm>
              <a:off x="3741" y="240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4025" name="Text Box 57"/>
            <p:cNvSpPr txBox="1">
              <a:spLocks noChangeArrowheads="1"/>
            </p:cNvSpPr>
            <p:nvPr/>
          </p:nvSpPr>
          <p:spPr bwMode="auto">
            <a:xfrm>
              <a:off x="3723" y="278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84026" name="Text Box 58"/>
            <p:cNvSpPr txBox="1">
              <a:spLocks noChangeArrowheads="1"/>
            </p:cNvSpPr>
            <p:nvPr/>
          </p:nvSpPr>
          <p:spPr bwMode="auto">
            <a:xfrm>
              <a:off x="3723" y="316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4027" name="Text Box 59"/>
            <p:cNvSpPr txBox="1">
              <a:spLocks noChangeArrowheads="1"/>
            </p:cNvSpPr>
            <p:nvPr/>
          </p:nvSpPr>
          <p:spPr bwMode="auto">
            <a:xfrm>
              <a:off x="3739" y="336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grpSp>
          <p:nvGrpSpPr>
            <p:cNvPr id="84028" name="Group 60"/>
            <p:cNvGrpSpPr>
              <a:grpSpLocks/>
            </p:cNvGrpSpPr>
            <p:nvPr/>
          </p:nvGrpSpPr>
          <p:grpSpPr bwMode="auto">
            <a:xfrm>
              <a:off x="4401" y="2497"/>
              <a:ext cx="592" cy="1343"/>
              <a:chOff x="1568" y="2584"/>
              <a:chExt cx="592" cy="1689"/>
            </a:xfrm>
          </p:grpSpPr>
          <p:sp>
            <p:nvSpPr>
              <p:cNvPr id="84029" name="Line 61"/>
              <p:cNvSpPr>
                <a:spLocks noChangeShapeType="1"/>
              </p:cNvSpPr>
              <p:nvPr/>
            </p:nvSpPr>
            <p:spPr bwMode="auto">
              <a:xfrm>
                <a:off x="1573" y="2584"/>
                <a:ext cx="0" cy="1689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30" name="Line 62"/>
              <p:cNvSpPr>
                <a:spLocks noChangeShapeType="1"/>
              </p:cNvSpPr>
              <p:nvPr/>
            </p:nvSpPr>
            <p:spPr bwMode="auto">
              <a:xfrm flipH="1">
                <a:off x="1824" y="2784"/>
                <a:ext cx="0" cy="1296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31" name="Line 63"/>
              <p:cNvSpPr>
                <a:spLocks noChangeShapeType="1"/>
              </p:cNvSpPr>
              <p:nvPr/>
            </p:nvSpPr>
            <p:spPr bwMode="auto">
              <a:xfrm>
                <a:off x="1809" y="2784"/>
                <a:ext cx="336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32" name="Line 64"/>
              <p:cNvSpPr>
                <a:spLocks noChangeShapeType="1"/>
              </p:cNvSpPr>
              <p:nvPr/>
            </p:nvSpPr>
            <p:spPr bwMode="auto">
              <a:xfrm>
                <a:off x="1584" y="2592"/>
                <a:ext cx="576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33" name="Line 65"/>
              <p:cNvSpPr>
                <a:spLocks noChangeShapeType="1"/>
              </p:cNvSpPr>
              <p:nvPr/>
            </p:nvSpPr>
            <p:spPr bwMode="auto">
              <a:xfrm>
                <a:off x="1809" y="4080"/>
                <a:ext cx="336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34" name="Line 66"/>
              <p:cNvSpPr>
                <a:spLocks noChangeShapeType="1"/>
              </p:cNvSpPr>
              <p:nvPr/>
            </p:nvSpPr>
            <p:spPr bwMode="auto">
              <a:xfrm>
                <a:off x="1568" y="4273"/>
                <a:ext cx="576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4035" name="Text Box 67"/>
          <p:cNvSpPr txBox="1">
            <a:spLocks noChangeArrowheads="1"/>
          </p:cNvSpPr>
          <p:nvPr/>
        </p:nvSpPr>
        <p:spPr bwMode="auto">
          <a:xfrm>
            <a:off x="363537" y="852488"/>
            <a:ext cx="4427537" cy="414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0" indent="0" defTabSz="844083" eaLnBrk="1" latinLnBrk="0" hangingPunct="1">
              <a:lnSpc>
                <a:spcPct val="90000"/>
              </a:lnSpc>
              <a:spcBef>
                <a:spcPts val="923"/>
              </a:spcBef>
              <a:buFont typeface="Arial" panose="020B0604020202020204" pitchFamily="34" charset="0"/>
              <a:buNone/>
              <a:defRPr>
                <a:solidFill>
                  <a:srgbClr val="CC7D7B"/>
                </a:solidFill>
                <a:latin typeface="宋体" panose="02010600030101010101" pitchFamily="2" charset="-122"/>
                <a:ea typeface="+mn-ea"/>
              </a:defRPr>
            </a:lvl1pPr>
            <a:lvl2pPr marL="422041" indent="0" algn="ctr" defTabSz="844083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846">
                <a:latin typeface="+mn-lt"/>
                <a:ea typeface="+mn-ea"/>
              </a:defRPr>
            </a:lvl2pPr>
            <a:lvl3pPr marL="844083" indent="0" algn="ctr" defTabSz="844083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662">
                <a:latin typeface="+mn-lt"/>
                <a:ea typeface="+mn-ea"/>
              </a:defRPr>
            </a:lvl3pPr>
            <a:lvl4pPr marL="1266124" indent="0" algn="ctr" defTabSz="844083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>
                <a:latin typeface="+mn-lt"/>
                <a:ea typeface="+mn-ea"/>
              </a:defRPr>
            </a:lvl4pPr>
            <a:lvl5pPr marL="1688165" indent="0" algn="ctr" defTabSz="844083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>
                <a:latin typeface="+mn-lt"/>
                <a:ea typeface="+mn-ea"/>
              </a:defRPr>
            </a:lvl5pPr>
            <a:lvl6pPr marL="2110207" indent="0" algn="ctr" defTabSz="844083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>
                <a:latin typeface="+mn-lt"/>
                <a:ea typeface="+mn-ea"/>
              </a:defRPr>
            </a:lvl6pPr>
            <a:lvl7pPr marL="2532248" indent="0" algn="ctr" defTabSz="844083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>
                <a:latin typeface="+mn-lt"/>
                <a:ea typeface="+mn-ea"/>
              </a:defRPr>
            </a:lvl7pPr>
            <a:lvl8pPr marL="2954289" indent="0" algn="ctr" defTabSz="844083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>
                <a:latin typeface="+mn-lt"/>
                <a:ea typeface="+mn-ea"/>
              </a:defRPr>
            </a:lvl8pPr>
            <a:lvl9pPr marL="3376331" indent="0" algn="ctr" defTabSz="844083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1. 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同极性端 </a:t>
            </a:r>
            <a:r>
              <a:rPr lang="en-US" altLang="zh-CN" sz="2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CN" altLang="en-US" sz="2600" dirty="0">
                <a:solidFill>
                  <a:schemeClr val="bg2">
                    <a:lumMod val="50000"/>
                  </a:schemeClr>
                </a:solidFill>
              </a:rPr>
              <a:t>同名端</a:t>
            </a:r>
            <a:r>
              <a:rPr lang="en-US" altLang="zh-CN" sz="26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4036" name="Rectangle 68"/>
          <p:cNvSpPr>
            <a:spLocks noChangeArrowheads="1"/>
          </p:cNvSpPr>
          <p:nvPr/>
        </p:nvSpPr>
        <p:spPr bwMode="auto">
          <a:xfrm>
            <a:off x="381000" y="2455863"/>
            <a:ext cx="8610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6600"/>
                </a:solidFill>
                <a:ea typeface="宋体" panose="02010600030101010101" pitchFamily="2" charset="-122"/>
              </a:rPr>
              <a:t>     </a:t>
            </a:r>
            <a:r>
              <a:rPr lang="zh-CN" altLang="en-US">
                <a:solidFill>
                  <a:srgbClr val="006600"/>
                </a:solidFill>
                <a:ea typeface="宋体" panose="02010600030101010101" pitchFamily="2" charset="-122"/>
              </a:rPr>
              <a:t>或者说，当铁心中磁通变化时，在两线圈中产生的感应电动势极性相同的两端为同极性端。</a:t>
            </a:r>
          </a:p>
        </p:txBody>
      </p:sp>
      <p:sp>
        <p:nvSpPr>
          <p:cNvPr id="84037" name="Rectangle 69"/>
          <p:cNvSpPr>
            <a:spLocks noChangeArrowheads="1"/>
          </p:cNvSpPr>
          <p:nvPr/>
        </p:nvSpPr>
        <p:spPr bwMode="auto">
          <a:xfrm>
            <a:off x="381000" y="3549650"/>
            <a:ext cx="3048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同极性端用“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•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表示</a:t>
            </a:r>
            <a:r>
              <a:rPr lang="zh-CN" altLang="en-US"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84038" name="Group 70"/>
          <p:cNvGrpSpPr>
            <a:grpSpLocks/>
          </p:cNvGrpSpPr>
          <p:nvPr/>
        </p:nvGrpSpPr>
        <p:grpSpPr bwMode="auto">
          <a:xfrm>
            <a:off x="4038600" y="4056063"/>
            <a:ext cx="381000" cy="2057400"/>
            <a:chOff x="4320" y="2016"/>
            <a:chExt cx="240" cy="1296"/>
          </a:xfrm>
        </p:grpSpPr>
        <p:sp>
          <p:nvSpPr>
            <p:cNvPr id="84039" name="Line 71"/>
            <p:cNvSpPr>
              <a:spLocks noChangeShapeType="1"/>
            </p:cNvSpPr>
            <p:nvPr/>
          </p:nvSpPr>
          <p:spPr bwMode="auto">
            <a:xfrm flipV="1">
              <a:off x="4320" y="2112"/>
              <a:ext cx="0" cy="1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4040" name="Object 72"/>
            <p:cNvGraphicFramePr>
              <a:graphicFrameLocks noChangeAspect="1"/>
            </p:cNvGraphicFramePr>
            <p:nvPr/>
          </p:nvGraphicFramePr>
          <p:xfrm>
            <a:off x="4365" y="2016"/>
            <a:ext cx="19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61" name="公式" r:id="rId4" imgW="164880" imgH="152280" progId="Equation.3">
                    <p:embed/>
                  </p:oleObj>
                </mc:Choice>
                <mc:Fallback>
                  <p:oleObj name="公式" r:id="rId4" imgW="164880" imgH="15228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" y="2016"/>
                          <a:ext cx="19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041" name="Group 73"/>
          <p:cNvGrpSpPr>
            <a:grpSpLocks/>
          </p:cNvGrpSpPr>
          <p:nvPr/>
        </p:nvGrpSpPr>
        <p:grpSpPr bwMode="auto">
          <a:xfrm>
            <a:off x="7162800" y="3979863"/>
            <a:ext cx="381000" cy="2057400"/>
            <a:chOff x="4320" y="2016"/>
            <a:chExt cx="240" cy="1296"/>
          </a:xfrm>
        </p:grpSpPr>
        <p:sp>
          <p:nvSpPr>
            <p:cNvPr id="84042" name="Line 74"/>
            <p:cNvSpPr>
              <a:spLocks noChangeShapeType="1"/>
            </p:cNvSpPr>
            <p:nvPr/>
          </p:nvSpPr>
          <p:spPr bwMode="auto">
            <a:xfrm flipV="1">
              <a:off x="4320" y="2112"/>
              <a:ext cx="0" cy="1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4043" name="Object 75"/>
            <p:cNvGraphicFramePr>
              <a:graphicFrameLocks noChangeAspect="1"/>
            </p:cNvGraphicFramePr>
            <p:nvPr/>
          </p:nvGraphicFramePr>
          <p:xfrm>
            <a:off x="4365" y="2016"/>
            <a:ext cx="19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62" name="公式" r:id="rId6" imgW="164880" imgH="152280" progId="Equation.3">
                    <p:embed/>
                  </p:oleObj>
                </mc:Choice>
                <mc:Fallback>
                  <p:oleObj name="公式" r:id="rId6" imgW="164880" imgH="15228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" y="2016"/>
                          <a:ext cx="19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044" name="Text Box 76"/>
          <p:cNvSpPr txBox="1">
            <a:spLocks noChangeArrowheads="1"/>
          </p:cNvSpPr>
          <p:nvPr/>
        </p:nvSpPr>
        <p:spPr bwMode="auto">
          <a:xfrm>
            <a:off x="4876800" y="39036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增加</a:t>
            </a:r>
          </a:p>
        </p:txBody>
      </p:sp>
      <p:sp>
        <p:nvSpPr>
          <p:cNvPr id="84045" name="Text Box 77"/>
          <p:cNvSpPr txBox="1">
            <a:spLocks noChangeArrowheads="1"/>
          </p:cNvSpPr>
          <p:nvPr/>
        </p:nvSpPr>
        <p:spPr bwMode="auto">
          <a:xfrm>
            <a:off x="3429000" y="42672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84046" name="Text Box 78"/>
          <p:cNvSpPr txBox="1">
            <a:spLocks noChangeArrowheads="1"/>
          </p:cNvSpPr>
          <p:nvPr/>
        </p:nvSpPr>
        <p:spPr bwMode="auto">
          <a:xfrm>
            <a:off x="3429000" y="44958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3300"/>
                </a:solidFill>
                <a:ea typeface="宋体" panose="02010600030101010101" pitchFamily="2" charset="-122"/>
              </a:rPr>
              <a:t>–</a:t>
            </a:r>
          </a:p>
        </p:txBody>
      </p:sp>
      <p:sp>
        <p:nvSpPr>
          <p:cNvPr id="84047" name="Text Box 79"/>
          <p:cNvSpPr txBox="1">
            <a:spLocks noChangeArrowheads="1"/>
          </p:cNvSpPr>
          <p:nvPr/>
        </p:nvSpPr>
        <p:spPr bwMode="auto">
          <a:xfrm>
            <a:off x="3429000" y="52578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84048" name="Text Box 80"/>
          <p:cNvSpPr txBox="1">
            <a:spLocks noChangeArrowheads="1"/>
          </p:cNvSpPr>
          <p:nvPr/>
        </p:nvSpPr>
        <p:spPr bwMode="auto">
          <a:xfrm>
            <a:off x="6400800" y="41910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84049" name="Text Box 81"/>
          <p:cNvSpPr txBox="1">
            <a:spLocks noChangeArrowheads="1"/>
          </p:cNvSpPr>
          <p:nvPr/>
        </p:nvSpPr>
        <p:spPr bwMode="auto">
          <a:xfrm>
            <a:off x="6400800" y="53340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84050" name="Rectangle 82"/>
          <p:cNvSpPr>
            <a:spLocks noChangeArrowheads="1"/>
          </p:cNvSpPr>
          <p:nvPr/>
        </p:nvSpPr>
        <p:spPr bwMode="auto">
          <a:xfrm>
            <a:off x="3429000" y="556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3300"/>
                </a:solidFill>
                <a:ea typeface="宋体" panose="02010600030101010101" pitchFamily="2" charset="-122"/>
              </a:rPr>
              <a:t>–</a:t>
            </a:r>
          </a:p>
        </p:txBody>
      </p:sp>
      <p:sp>
        <p:nvSpPr>
          <p:cNvPr id="84051" name="Rectangle 83"/>
          <p:cNvSpPr>
            <a:spLocks noChangeArrowheads="1"/>
          </p:cNvSpPr>
          <p:nvPr/>
        </p:nvSpPr>
        <p:spPr bwMode="auto">
          <a:xfrm>
            <a:off x="6419850" y="4419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3300"/>
                </a:solidFill>
                <a:ea typeface="宋体" panose="02010600030101010101" pitchFamily="2" charset="-122"/>
              </a:rPr>
              <a:t>–</a:t>
            </a:r>
          </a:p>
        </p:txBody>
      </p:sp>
      <p:sp>
        <p:nvSpPr>
          <p:cNvPr id="84052" name="Rectangle 84"/>
          <p:cNvSpPr>
            <a:spLocks noChangeArrowheads="1"/>
          </p:cNvSpPr>
          <p:nvPr/>
        </p:nvSpPr>
        <p:spPr bwMode="auto">
          <a:xfrm>
            <a:off x="6400800" y="5029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3300"/>
                </a:solidFill>
                <a:ea typeface="宋体" panose="02010600030101010101" pitchFamily="2" charset="-122"/>
              </a:rPr>
              <a:t>–</a:t>
            </a:r>
          </a:p>
        </p:txBody>
      </p:sp>
      <p:sp>
        <p:nvSpPr>
          <p:cNvPr id="84053" name="Rectangle 85"/>
          <p:cNvSpPr>
            <a:spLocks noChangeArrowheads="1"/>
          </p:cNvSpPr>
          <p:nvPr/>
        </p:nvSpPr>
        <p:spPr bwMode="auto">
          <a:xfrm>
            <a:off x="381000" y="4513263"/>
            <a:ext cx="2133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     </a:t>
            </a:r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同极性端和绕组的绕向有关。</a:t>
            </a:r>
          </a:p>
        </p:txBody>
      </p:sp>
      <p:sp>
        <p:nvSpPr>
          <p:cNvPr id="84101" name="Text Box 133"/>
          <p:cNvSpPr txBox="1">
            <a:spLocks noChangeArrowheads="1"/>
          </p:cNvSpPr>
          <p:nvPr/>
        </p:nvSpPr>
        <p:spPr bwMode="auto">
          <a:xfrm>
            <a:off x="6629400" y="5348288"/>
            <a:ext cx="39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• </a:t>
            </a:r>
          </a:p>
        </p:txBody>
      </p:sp>
      <p:sp>
        <p:nvSpPr>
          <p:cNvPr id="84106" name="Rectangle 138"/>
          <p:cNvSpPr>
            <a:spLocks noGrp="1" noChangeArrowheads="1"/>
          </p:cNvSpPr>
          <p:nvPr>
            <p:ph type="title"/>
          </p:nvPr>
        </p:nvSpPr>
        <p:spPr>
          <a:xfrm>
            <a:off x="152400" y="203201"/>
            <a:ext cx="69342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altLang="zh-CN" sz="2800" b="1" dirty="0">
                <a:solidFill>
                  <a:srgbClr val="C00000"/>
                </a:solidFill>
                <a:latin typeface="+mj-ea"/>
              </a:rPr>
              <a:t>6.3.5  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</a:rPr>
              <a:t>变压器绕组的极性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  <p:bldP spid="83972" grpId="0" autoUpdateAnimBg="0"/>
      <p:bldP spid="83973" grpId="0" autoUpdateAnimBg="0"/>
      <p:bldP spid="84003" grpId="0" autoUpdateAnimBg="0"/>
      <p:bldP spid="84035" grpId="0" animBg="1" autoUpdateAnimBg="0"/>
      <p:bldP spid="84036" grpId="0" autoUpdateAnimBg="0"/>
      <p:bldP spid="84037" grpId="0" autoUpdateAnimBg="0"/>
      <p:bldP spid="84044" grpId="0" autoUpdateAnimBg="0"/>
      <p:bldP spid="84045" grpId="0" autoUpdateAnimBg="0"/>
      <p:bldP spid="84046" grpId="0" autoUpdateAnimBg="0"/>
      <p:bldP spid="84047" grpId="0" autoUpdateAnimBg="0"/>
      <p:bldP spid="84048" grpId="0" autoUpdateAnimBg="0"/>
      <p:bldP spid="84049" grpId="0" autoUpdateAnimBg="0"/>
      <p:bldP spid="84050" grpId="0" autoUpdateAnimBg="0"/>
      <p:bldP spid="84051" grpId="0" autoUpdateAnimBg="0"/>
      <p:bldP spid="84052" grpId="0" autoUpdateAnimBg="0"/>
      <p:bldP spid="84053" grpId="0" autoUpdateAnimBg="0"/>
      <p:bldP spid="8410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Line 1026"/>
          <p:cNvSpPr>
            <a:spLocks noChangeShapeType="1"/>
          </p:cNvSpPr>
          <p:nvPr/>
        </p:nvSpPr>
        <p:spPr bwMode="auto">
          <a:xfrm>
            <a:off x="1751013" y="3719513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5" name="Rectangle 1027"/>
          <p:cNvSpPr>
            <a:spLocks noChangeArrowheads="1"/>
          </p:cNvSpPr>
          <p:nvPr/>
        </p:nvSpPr>
        <p:spPr bwMode="auto">
          <a:xfrm>
            <a:off x="381000" y="1952625"/>
            <a:ext cx="1704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联接</a:t>
            </a:r>
            <a:r>
              <a:rPr lang="zh-CN" altLang="en-US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rgbClr val="FF3300"/>
                </a:solidFill>
                <a:ea typeface="宋体" panose="02010600030101010101" pitchFamily="2" charset="-122"/>
              </a:rPr>
              <a:t>－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84996" name="Object 102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22267"/>
              </p:ext>
            </p:extLst>
          </p:nvPr>
        </p:nvGraphicFramePr>
        <p:xfrm>
          <a:off x="990600" y="5297488"/>
          <a:ext cx="25908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67" name="公式" r:id="rId3" imgW="1104840" imgH="431640" progId="Equation.3">
                  <p:embed/>
                </p:oleObj>
              </mc:Choice>
              <mc:Fallback>
                <p:oleObj name="公式" r:id="rId3" imgW="1104840" imgH="431640" progId="Equation.3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97488"/>
                        <a:ext cx="25908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Rectangle 1029"/>
          <p:cNvSpPr>
            <a:spLocks noChangeArrowheads="1"/>
          </p:cNvSpPr>
          <p:nvPr/>
        </p:nvSpPr>
        <p:spPr bwMode="auto">
          <a:xfrm>
            <a:off x="76200" y="838200"/>
            <a:ext cx="88360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5C00"/>
                </a:solidFill>
              </a:rPr>
              <a:t>    </a:t>
            </a:r>
            <a:r>
              <a:rPr lang="zh-CN" altLang="en-US" sz="2800">
                <a:solidFill>
                  <a:srgbClr val="005C00"/>
                </a:solidFill>
              </a:rPr>
              <a:t>变压器原一次侧有两个额定电压为 </a:t>
            </a:r>
            <a:r>
              <a:rPr lang="en-US" altLang="zh-CN" sz="2800">
                <a:solidFill>
                  <a:srgbClr val="005C00"/>
                </a:solidFill>
              </a:rPr>
              <a:t>110V </a:t>
            </a:r>
            <a:r>
              <a:rPr lang="zh-CN" altLang="en-US" sz="2800">
                <a:solidFill>
                  <a:srgbClr val="005C00"/>
                </a:solidFill>
              </a:rPr>
              <a:t>的绕组：</a:t>
            </a:r>
          </a:p>
        </p:txBody>
      </p:sp>
      <p:grpSp>
        <p:nvGrpSpPr>
          <p:cNvPr id="84998" name="Group 1030"/>
          <p:cNvGrpSpPr>
            <a:grpSpLocks/>
          </p:cNvGrpSpPr>
          <p:nvPr/>
        </p:nvGrpSpPr>
        <p:grpSpPr bwMode="auto">
          <a:xfrm>
            <a:off x="2894013" y="2590800"/>
            <a:ext cx="381000" cy="2057400"/>
            <a:chOff x="4320" y="2016"/>
            <a:chExt cx="240" cy="1296"/>
          </a:xfrm>
        </p:grpSpPr>
        <p:sp>
          <p:nvSpPr>
            <p:cNvPr id="84999" name="Line 1031"/>
            <p:cNvSpPr>
              <a:spLocks noChangeShapeType="1"/>
            </p:cNvSpPr>
            <p:nvPr/>
          </p:nvSpPr>
          <p:spPr bwMode="auto">
            <a:xfrm flipV="1">
              <a:off x="4320" y="2112"/>
              <a:ext cx="0" cy="1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5000" name="Object 1032"/>
            <p:cNvGraphicFramePr>
              <a:graphicFrameLocks noChangeAspect="1"/>
            </p:cNvGraphicFramePr>
            <p:nvPr/>
          </p:nvGraphicFramePr>
          <p:xfrm>
            <a:off x="4365" y="2016"/>
            <a:ext cx="19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68" name="公式" r:id="rId5" imgW="164880" imgH="152280" progId="Equation.3">
                    <p:embed/>
                  </p:oleObj>
                </mc:Choice>
                <mc:Fallback>
                  <p:oleObj name="公式" r:id="rId5" imgW="164880" imgH="15228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" y="2016"/>
                          <a:ext cx="19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001" name="Text Box 1033"/>
          <p:cNvSpPr txBox="1">
            <a:spLocks noChangeArrowheads="1"/>
          </p:cNvSpPr>
          <p:nvPr/>
        </p:nvSpPr>
        <p:spPr bwMode="auto">
          <a:xfrm>
            <a:off x="425450" y="207963"/>
            <a:ext cx="2712602" cy="4801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indent="0" defTabSz="844083" eaLnBrk="1" latinLnBrk="0" hangingPunct="1">
              <a:lnSpc>
                <a:spcPct val="90000"/>
              </a:lnSpc>
              <a:spcBef>
                <a:spcPts val="923"/>
              </a:spcBef>
              <a:buFont typeface="Arial" panose="020B0604020202020204" pitchFamily="34" charset="0"/>
              <a:buNone/>
              <a:defRPr>
                <a:solidFill>
                  <a:srgbClr val="CC7D7B"/>
                </a:solidFill>
                <a:latin typeface="宋体" panose="02010600030101010101" pitchFamily="2" charset="-122"/>
                <a:ea typeface="+mn-ea"/>
              </a:defRPr>
            </a:lvl1pPr>
            <a:lvl2pPr marL="422041" indent="0" algn="ctr" defTabSz="844083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846">
                <a:latin typeface="+mn-lt"/>
                <a:ea typeface="+mn-ea"/>
              </a:defRPr>
            </a:lvl2pPr>
            <a:lvl3pPr marL="844083" indent="0" algn="ctr" defTabSz="844083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662">
                <a:latin typeface="+mn-lt"/>
                <a:ea typeface="+mn-ea"/>
              </a:defRPr>
            </a:lvl3pPr>
            <a:lvl4pPr marL="1266124" indent="0" algn="ctr" defTabSz="844083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>
                <a:latin typeface="+mn-lt"/>
                <a:ea typeface="+mn-ea"/>
              </a:defRPr>
            </a:lvl4pPr>
            <a:lvl5pPr marL="1688165" indent="0" algn="ctr" defTabSz="844083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>
                <a:latin typeface="+mn-lt"/>
                <a:ea typeface="+mn-ea"/>
              </a:defRPr>
            </a:lvl5pPr>
            <a:lvl6pPr marL="2110207" indent="0" algn="ctr" defTabSz="844083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>
                <a:latin typeface="+mn-lt"/>
                <a:ea typeface="+mn-ea"/>
              </a:defRPr>
            </a:lvl6pPr>
            <a:lvl7pPr marL="2532248" indent="0" algn="ctr" defTabSz="844083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>
                <a:latin typeface="+mn-lt"/>
                <a:ea typeface="+mn-ea"/>
              </a:defRPr>
            </a:lvl7pPr>
            <a:lvl8pPr marL="2954289" indent="0" algn="ctr" defTabSz="844083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>
                <a:latin typeface="+mn-lt"/>
                <a:ea typeface="+mn-ea"/>
              </a:defRPr>
            </a:lvl8pPr>
            <a:lvl9pPr marL="3376331" indent="0" algn="ctr" defTabSz="844083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线圈的接法</a:t>
            </a:r>
          </a:p>
        </p:txBody>
      </p:sp>
      <p:grpSp>
        <p:nvGrpSpPr>
          <p:cNvPr id="85002" name="Group 1034"/>
          <p:cNvGrpSpPr>
            <a:grpSpLocks/>
          </p:cNvGrpSpPr>
          <p:nvPr/>
        </p:nvGrpSpPr>
        <p:grpSpPr bwMode="auto">
          <a:xfrm>
            <a:off x="5486400" y="2466975"/>
            <a:ext cx="2287588" cy="2681288"/>
            <a:chOff x="3456" y="1680"/>
            <a:chExt cx="1441" cy="1689"/>
          </a:xfrm>
        </p:grpSpPr>
        <p:sp>
          <p:nvSpPr>
            <p:cNvPr id="85003" name="Text Box 1035"/>
            <p:cNvSpPr txBox="1">
              <a:spLocks noChangeArrowheads="1"/>
            </p:cNvSpPr>
            <p:nvPr/>
          </p:nvSpPr>
          <p:spPr bwMode="auto">
            <a:xfrm>
              <a:off x="4076" y="1680"/>
              <a:ext cx="1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•</a:t>
              </a:r>
            </a:p>
          </p:txBody>
        </p:sp>
        <p:sp>
          <p:nvSpPr>
            <p:cNvPr id="85004" name="Text Box 1036"/>
            <p:cNvSpPr txBox="1">
              <a:spLocks noChangeArrowheads="1"/>
            </p:cNvSpPr>
            <p:nvPr/>
          </p:nvSpPr>
          <p:spPr bwMode="auto">
            <a:xfrm>
              <a:off x="4080" y="2448"/>
              <a:ext cx="1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•</a:t>
              </a:r>
            </a:p>
          </p:txBody>
        </p:sp>
        <p:graphicFrame>
          <p:nvGraphicFramePr>
            <p:cNvPr id="85005" name="Object 103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656" y="2024"/>
            <a:ext cx="22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69" name="公式" r:id="rId7" imgW="177480" imgH="177480" progId="Equation.3">
                    <p:embed/>
                  </p:oleObj>
                </mc:Choice>
                <mc:Fallback>
                  <p:oleObj name="公式" r:id="rId7" imgW="177480" imgH="177480" progId="Equation.3">
                    <p:embed/>
                    <p:pic>
                      <p:nvPicPr>
                        <p:cNvPr id="0" name="Object 10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024"/>
                          <a:ext cx="22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6" name="Object 103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656" y="2744"/>
            <a:ext cx="22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70" name="公式" r:id="rId9" imgW="177480" imgH="177480" progId="Equation.3">
                    <p:embed/>
                  </p:oleObj>
                </mc:Choice>
                <mc:Fallback>
                  <p:oleObj name="公式" r:id="rId9" imgW="177480" imgH="177480" progId="Equation.3">
                    <p:embed/>
                    <p:pic>
                      <p:nvPicPr>
                        <p:cNvPr id="0" name="Object 10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744"/>
                          <a:ext cx="22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7" name="Text Box 1039"/>
            <p:cNvSpPr txBox="1">
              <a:spLocks noChangeArrowheads="1"/>
            </p:cNvSpPr>
            <p:nvPr/>
          </p:nvSpPr>
          <p:spPr bwMode="auto">
            <a:xfrm>
              <a:off x="3456" y="17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5008" name="Text Box 1040"/>
            <p:cNvSpPr txBox="1">
              <a:spLocks noChangeArrowheads="1"/>
            </p:cNvSpPr>
            <p:nvPr/>
          </p:nvSpPr>
          <p:spPr bwMode="auto">
            <a:xfrm>
              <a:off x="3456" y="25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5009" name="Text Box 1041"/>
            <p:cNvSpPr txBox="1">
              <a:spLocks noChangeArrowheads="1"/>
            </p:cNvSpPr>
            <p:nvPr/>
          </p:nvSpPr>
          <p:spPr bwMode="auto">
            <a:xfrm>
              <a:off x="3456" y="218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5010" name="Text Box 1042"/>
            <p:cNvSpPr txBox="1">
              <a:spLocks noChangeArrowheads="1"/>
            </p:cNvSpPr>
            <p:nvPr/>
          </p:nvSpPr>
          <p:spPr bwMode="auto">
            <a:xfrm>
              <a:off x="3456" y="290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5011" name="Freeform 1043"/>
            <p:cNvSpPr>
              <a:spLocks/>
            </p:cNvSpPr>
            <p:nvPr/>
          </p:nvSpPr>
          <p:spPr bwMode="auto">
            <a:xfrm>
              <a:off x="4471" y="2095"/>
              <a:ext cx="143" cy="88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2" name="Line 1044"/>
            <p:cNvSpPr>
              <a:spLocks noChangeShapeType="1"/>
            </p:cNvSpPr>
            <p:nvPr/>
          </p:nvSpPr>
          <p:spPr bwMode="auto">
            <a:xfrm>
              <a:off x="3704" y="1920"/>
              <a:ext cx="78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3" name="Freeform 1045"/>
            <p:cNvSpPr>
              <a:spLocks/>
            </p:cNvSpPr>
            <p:nvPr/>
          </p:nvSpPr>
          <p:spPr bwMode="auto">
            <a:xfrm>
              <a:off x="4471" y="1920"/>
              <a:ext cx="143" cy="88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4" name="Freeform 1046"/>
            <p:cNvSpPr>
              <a:spLocks/>
            </p:cNvSpPr>
            <p:nvPr/>
          </p:nvSpPr>
          <p:spPr bwMode="auto">
            <a:xfrm>
              <a:off x="4471" y="2271"/>
              <a:ext cx="143" cy="88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5" name="Line 1047"/>
            <p:cNvSpPr>
              <a:spLocks noChangeShapeType="1"/>
            </p:cNvSpPr>
            <p:nvPr/>
          </p:nvSpPr>
          <p:spPr bwMode="auto">
            <a:xfrm flipH="1">
              <a:off x="3690" y="2403"/>
              <a:ext cx="62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6" name="Line 1048"/>
            <p:cNvSpPr>
              <a:spLocks noChangeShapeType="1"/>
            </p:cNvSpPr>
            <p:nvPr/>
          </p:nvSpPr>
          <p:spPr bwMode="auto">
            <a:xfrm flipH="1">
              <a:off x="4332" y="2095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7" name="Line 1049"/>
            <p:cNvSpPr>
              <a:spLocks noChangeShapeType="1"/>
            </p:cNvSpPr>
            <p:nvPr/>
          </p:nvSpPr>
          <p:spPr bwMode="auto">
            <a:xfrm flipH="1">
              <a:off x="4332" y="2271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8" name="Freeform 1050"/>
            <p:cNvSpPr>
              <a:spLocks/>
            </p:cNvSpPr>
            <p:nvPr/>
          </p:nvSpPr>
          <p:spPr bwMode="auto">
            <a:xfrm>
              <a:off x="4283" y="2008"/>
              <a:ext cx="47" cy="112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9" name="Freeform 1051"/>
            <p:cNvSpPr>
              <a:spLocks/>
            </p:cNvSpPr>
            <p:nvPr/>
          </p:nvSpPr>
          <p:spPr bwMode="auto">
            <a:xfrm>
              <a:off x="4283" y="2183"/>
              <a:ext cx="31" cy="88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0" name="Freeform 1052"/>
            <p:cNvSpPr>
              <a:spLocks/>
            </p:cNvSpPr>
            <p:nvPr/>
          </p:nvSpPr>
          <p:spPr bwMode="auto">
            <a:xfrm>
              <a:off x="4472" y="2841"/>
              <a:ext cx="142" cy="88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1" name="Line 1053"/>
            <p:cNvSpPr>
              <a:spLocks noChangeShapeType="1"/>
            </p:cNvSpPr>
            <p:nvPr/>
          </p:nvSpPr>
          <p:spPr bwMode="auto">
            <a:xfrm flipH="1">
              <a:off x="4333" y="2841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2" name="Freeform 1054"/>
            <p:cNvSpPr>
              <a:spLocks/>
            </p:cNvSpPr>
            <p:nvPr/>
          </p:nvSpPr>
          <p:spPr bwMode="auto">
            <a:xfrm>
              <a:off x="4284" y="2754"/>
              <a:ext cx="31" cy="87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3" name="Freeform 1055"/>
            <p:cNvSpPr>
              <a:spLocks/>
            </p:cNvSpPr>
            <p:nvPr/>
          </p:nvSpPr>
          <p:spPr bwMode="auto">
            <a:xfrm>
              <a:off x="4472" y="3017"/>
              <a:ext cx="142" cy="88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4" name="Line 1056"/>
            <p:cNvSpPr>
              <a:spLocks noChangeShapeType="1"/>
            </p:cNvSpPr>
            <p:nvPr/>
          </p:nvSpPr>
          <p:spPr bwMode="auto">
            <a:xfrm flipH="1">
              <a:off x="4324" y="3017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5" name="Freeform 1057"/>
            <p:cNvSpPr>
              <a:spLocks/>
            </p:cNvSpPr>
            <p:nvPr/>
          </p:nvSpPr>
          <p:spPr bwMode="auto">
            <a:xfrm>
              <a:off x="4284" y="2929"/>
              <a:ext cx="31" cy="88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6" name="Line 1058"/>
            <p:cNvSpPr>
              <a:spLocks noChangeShapeType="1"/>
            </p:cNvSpPr>
            <p:nvPr/>
          </p:nvSpPr>
          <p:spPr bwMode="auto">
            <a:xfrm flipH="1">
              <a:off x="3690" y="3105"/>
              <a:ext cx="62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7" name="Line 1059"/>
            <p:cNvSpPr>
              <a:spLocks noChangeShapeType="1"/>
            </p:cNvSpPr>
            <p:nvPr/>
          </p:nvSpPr>
          <p:spPr bwMode="auto">
            <a:xfrm>
              <a:off x="3708" y="2666"/>
              <a:ext cx="78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8" name="Freeform 1060"/>
            <p:cNvSpPr>
              <a:spLocks/>
            </p:cNvSpPr>
            <p:nvPr/>
          </p:nvSpPr>
          <p:spPr bwMode="auto">
            <a:xfrm>
              <a:off x="4476" y="2666"/>
              <a:ext cx="142" cy="88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9" name="Line 1061"/>
            <p:cNvSpPr>
              <a:spLocks noChangeShapeType="1"/>
            </p:cNvSpPr>
            <p:nvPr/>
          </p:nvSpPr>
          <p:spPr bwMode="auto">
            <a:xfrm>
              <a:off x="4319" y="1680"/>
              <a:ext cx="0" cy="1689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0" name="Line 1062"/>
            <p:cNvSpPr>
              <a:spLocks noChangeShapeType="1"/>
            </p:cNvSpPr>
            <p:nvPr/>
          </p:nvSpPr>
          <p:spPr bwMode="auto">
            <a:xfrm flipH="1">
              <a:off x="4570" y="1880"/>
              <a:ext cx="0" cy="129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1" name="Line 1063"/>
            <p:cNvSpPr>
              <a:spLocks noChangeShapeType="1"/>
            </p:cNvSpPr>
            <p:nvPr/>
          </p:nvSpPr>
          <p:spPr bwMode="auto">
            <a:xfrm>
              <a:off x="4555" y="1880"/>
              <a:ext cx="33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2" name="Line 1064"/>
            <p:cNvSpPr>
              <a:spLocks noChangeShapeType="1"/>
            </p:cNvSpPr>
            <p:nvPr/>
          </p:nvSpPr>
          <p:spPr bwMode="auto">
            <a:xfrm>
              <a:off x="4321" y="1688"/>
              <a:ext cx="57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3" name="Line 1065"/>
            <p:cNvSpPr>
              <a:spLocks noChangeShapeType="1"/>
            </p:cNvSpPr>
            <p:nvPr/>
          </p:nvSpPr>
          <p:spPr bwMode="auto">
            <a:xfrm>
              <a:off x="4555" y="3176"/>
              <a:ext cx="33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4" name="Line 1066"/>
            <p:cNvSpPr>
              <a:spLocks noChangeShapeType="1"/>
            </p:cNvSpPr>
            <p:nvPr/>
          </p:nvSpPr>
          <p:spPr bwMode="auto">
            <a:xfrm>
              <a:off x="4314" y="3369"/>
              <a:ext cx="57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5035" name="Group 1067"/>
          <p:cNvGrpSpPr>
            <a:grpSpLocks/>
          </p:cNvGrpSpPr>
          <p:nvPr/>
        </p:nvGrpSpPr>
        <p:grpSpPr bwMode="auto">
          <a:xfrm>
            <a:off x="1370013" y="2576513"/>
            <a:ext cx="2287587" cy="2681287"/>
            <a:chOff x="863" y="1719"/>
            <a:chExt cx="1441" cy="1689"/>
          </a:xfrm>
        </p:grpSpPr>
        <p:sp>
          <p:nvSpPr>
            <p:cNvPr id="85036" name="Text Box 1068"/>
            <p:cNvSpPr txBox="1">
              <a:spLocks noChangeArrowheads="1"/>
            </p:cNvSpPr>
            <p:nvPr/>
          </p:nvSpPr>
          <p:spPr bwMode="auto">
            <a:xfrm>
              <a:off x="1483" y="1737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• </a:t>
              </a:r>
            </a:p>
          </p:txBody>
        </p:sp>
        <p:sp>
          <p:nvSpPr>
            <p:cNvPr id="85037" name="Text Box 1069"/>
            <p:cNvSpPr txBox="1">
              <a:spLocks noChangeArrowheads="1"/>
            </p:cNvSpPr>
            <p:nvPr/>
          </p:nvSpPr>
          <p:spPr bwMode="auto">
            <a:xfrm>
              <a:off x="1487" y="2448"/>
              <a:ext cx="2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• </a:t>
              </a:r>
            </a:p>
          </p:txBody>
        </p:sp>
        <p:graphicFrame>
          <p:nvGraphicFramePr>
            <p:cNvPr id="85038" name="Object 107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63" y="2063"/>
            <a:ext cx="22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71" name="公式" r:id="rId10" imgW="177480" imgH="177480" progId="Equation.3">
                    <p:embed/>
                  </p:oleObj>
                </mc:Choice>
                <mc:Fallback>
                  <p:oleObj name="公式" r:id="rId10" imgW="177480" imgH="177480" progId="Equation.3">
                    <p:embed/>
                    <p:pic>
                      <p:nvPicPr>
                        <p:cNvPr id="0" name="Object 10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2063"/>
                          <a:ext cx="22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39" name="Object 107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63" y="2783"/>
            <a:ext cx="22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72" name="公式" r:id="rId11" imgW="177480" imgH="177480" progId="Equation.3">
                    <p:embed/>
                  </p:oleObj>
                </mc:Choice>
                <mc:Fallback>
                  <p:oleObj name="公式" r:id="rId11" imgW="177480" imgH="177480" progId="Equation.3">
                    <p:embed/>
                    <p:pic>
                      <p:nvPicPr>
                        <p:cNvPr id="0" name="Object 10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2783"/>
                          <a:ext cx="22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40" name="Text Box 1072"/>
            <p:cNvSpPr txBox="1">
              <a:spLocks noChangeArrowheads="1"/>
            </p:cNvSpPr>
            <p:nvPr/>
          </p:nvSpPr>
          <p:spPr bwMode="auto">
            <a:xfrm>
              <a:off x="863" y="179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5041" name="Text Box 1073"/>
            <p:cNvSpPr txBox="1">
              <a:spLocks noChangeArrowheads="1"/>
            </p:cNvSpPr>
            <p:nvPr/>
          </p:nvSpPr>
          <p:spPr bwMode="auto">
            <a:xfrm>
              <a:off x="863" y="255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5042" name="Text Box 1074"/>
            <p:cNvSpPr txBox="1">
              <a:spLocks noChangeArrowheads="1"/>
            </p:cNvSpPr>
            <p:nvPr/>
          </p:nvSpPr>
          <p:spPr bwMode="auto">
            <a:xfrm>
              <a:off x="863" y="222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5043" name="Text Box 1075"/>
            <p:cNvSpPr txBox="1">
              <a:spLocks noChangeArrowheads="1"/>
            </p:cNvSpPr>
            <p:nvPr/>
          </p:nvSpPr>
          <p:spPr bwMode="auto">
            <a:xfrm>
              <a:off x="863" y="294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5044" name="Freeform 1076"/>
            <p:cNvSpPr>
              <a:spLocks/>
            </p:cNvSpPr>
            <p:nvPr/>
          </p:nvSpPr>
          <p:spPr bwMode="auto">
            <a:xfrm>
              <a:off x="1878" y="2134"/>
              <a:ext cx="143" cy="88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5" name="Line 1077"/>
            <p:cNvSpPr>
              <a:spLocks noChangeShapeType="1"/>
            </p:cNvSpPr>
            <p:nvPr/>
          </p:nvSpPr>
          <p:spPr bwMode="auto">
            <a:xfrm>
              <a:off x="1111" y="1959"/>
              <a:ext cx="78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6" name="Freeform 1078"/>
            <p:cNvSpPr>
              <a:spLocks/>
            </p:cNvSpPr>
            <p:nvPr/>
          </p:nvSpPr>
          <p:spPr bwMode="auto">
            <a:xfrm>
              <a:off x="1878" y="1959"/>
              <a:ext cx="143" cy="88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7" name="Freeform 1079"/>
            <p:cNvSpPr>
              <a:spLocks/>
            </p:cNvSpPr>
            <p:nvPr/>
          </p:nvSpPr>
          <p:spPr bwMode="auto">
            <a:xfrm>
              <a:off x="1878" y="2310"/>
              <a:ext cx="143" cy="88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8" name="Line 1080"/>
            <p:cNvSpPr>
              <a:spLocks noChangeShapeType="1"/>
            </p:cNvSpPr>
            <p:nvPr/>
          </p:nvSpPr>
          <p:spPr bwMode="auto">
            <a:xfrm flipH="1">
              <a:off x="1097" y="2442"/>
              <a:ext cx="62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9" name="Line 1081"/>
            <p:cNvSpPr>
              <a:spLocks noChangeShapeType="1"/>
            </p:cNvSpPr>
            <p:nvPr/>
          </p:nvSpPr>
          <p:spPr bwMode="auto">
            <a:xfrm flipH="1">
              <a:off x="1739" y="2134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0" name="Line 1082"/>
            <p:cNvSpPr>
              <a:spLocks noChangeShapeType="1"/>
            </p:cNvSpPr>
            <p:nvPr/>
          </p:nvSpPr>
          <p:spPr bwMode="auto">
            <a:xfrm flipH="1">
              <a:off x="1739" y="2310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1" name="Freeform 1083"/>
            <p:cNvSpPr>
              <a:spLocks/>
            </p:cNvSpPr>
            <p:nvPr/>
          </p:nvSpPr>
          <p:spPr bwMode="auto">
            <a:xfrm>
              <a:off x="1690" y="2047"/>
              <a:ext cx="47" cy="112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2" name="Freeform 1084"/>
            <p:cNvSpPr>
              <a:spLocks/>
            </p:cNvSpPr>
            <p:nvPr/>
          </p:nvSpPr>
          <p:spPr bwMode="auto">
            <a:xfrm>
              <a:off x="1690" y="2222"/>
              <a:ext cx="31" cy="88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3" name="Freeform 1085"/>
            <p:cNvSpPr>
              <a:spLocks/>
            </p:cNvSpPr>
            <p:nvPr/>
          </p:nvSpPr>
          <p:spPr bwMode="auto">
            <a:xfrm>
              <a:off x="1879" y="2880"/>
              <a:ext cx="142" cy="88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4" name="Line 1086"/>
            <p:cNvSpPr>
              <a:spLocks noChangeShapeType="1"/>
            </p:cNvSpPr>
            <p:nvPr/>
          </p:nvSpPr>
          <p:spPr bwMode="auto">
            <a:xfrm flipH="1">
              <a:off x="1740" y="2880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5" name="Freeform 1087"/>
            <p:cNvSpPr>
              <a:spLocks/>
            </p:cNvSpPr>
            <p:nvPr/>
          </p:nvSpPr>
          <p:spPr bwMode="auto">
            <a:xfrm>
              <a:off x="1691" y="2793"/>
              <a:ext cx="31" cy="87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6" name="Freeform 1088"/>
            <p:cNvSpPr>
              <a:spLocks/>
            </p:cNvSpPr>
            <p:nvPr/>
          </p:nvSpPr>
          <p:spPr bwMode="auto">
            <a:xfrm>
              <a:off x="1879" y="3056"/>
              <a:ext cx="142" cy="88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7" name="Line 1089"/>
            <p:cNvSpPr>
              <a:spLocks noChangeShapeType="1"/>
            </p:cNvSpPr>
            <p:nvPr/>
          </p:nvSpPr>
          <p:spPr bwMode="auto">
            <a:xfrm flipH="1">
              <a:off x="1731" y="3056"/>
              <a:ext cx="15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8" name="Freeform 1090"/>
            <p:cNvSpPr>
              <a:spLocks/>
            </p:cNvSpPr>
            <p:nvPr/>
          </p:nvSpPr>
          <p:spPr bwMode="auto">
            <a:xfrm>
              <a:off x="1691" y="2968"/>
              <a:ext cx="31" cy="88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59" name="Line 1091"/>
            <p:cNvSpPr>
              <a:spLocks noChangeShapeType="1"/>
            </p:cNvSpPr>
            <p:nvPr/>
          </p:nvSpPr>
          <p:spPr bwMode="auto">
            <a:xfrm flipH="1">
              <a:off x="1097" y="3144"/>
              <a:ext cx="62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60" name="Line 1092"/>
            <p:cNvSpPr>
              <a:spLocks noChangeShapeType="1"/>
            </p:cNvSpPr>
            <p:nvPr/>
          </p:nvSpPr>
          <p:spPr bwMode="auto">
            <a:xfrm>
              <a:off x="1115" y="2705"/>
              <a:ext cx="78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61" name="Freeform 1093"/>
            <p:cNvSpPr>
              <a:spLocks/>
            </p:cNvSpPr>
            <p:nvPr/>
          </p:nvSpPr>
          <p:spPr bwMode="auto">
            <a:xfrm>
              <a:off x="1883" y="2705"/>
              <a:ext cx="142" cy="88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62" name="Line 1094"/>
            <p:cNvSpPr>
              <a:spLocks noChangeShapeType="1"/>
            </p:cNvSpPr>
            <p:nvPr/>
          </p:nvSpPr>
          <p:spPr bwMode="auto">
            <a:xfrm>
              <a:off x="1726" y="1719"/>
              <a:ext cx="0" cy="1689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63" name="Line 1095"/>
            <p:cNvSpPr>
              <a:spLocks noChangeShapeType="1"/>
            </p:cNvSpPr>
            <p:nvPr/>
          </p:nvSpPr>
          <p:spPr bwMode="auto">
            <a:xfrm flipH="1">
              <a:off x="1977" y="1919"/>
              <a:ext cx="0" cy="129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64" name="Line 1096"/>
            <p:cNvSpPr>
              <a:spLocks noChangeShapeType="1"/>
            </p:cNvSpPr>
            <p:nvPr/>
          </p:nvSpPr>
          <p:spPr bwMode="auto">
            <a:xfrm>
              <a:off x="1962" y="1919"/>
              <a:ext cx="33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65" name="Line 1097"/>
            <p:cNvSpPr>
              <a:spLocks noChangeShapeType="1"/>
            </p:cNvSpPr>
            <p:nvPr/>
          </p:nvSpPr>
          <p:spPr bwMode="auto">
            <a:xfrm>
              <a:off x="1728" y="1727"/>
              <a:ext cx="57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66" name="Line 1098"/>
            <p:cNvSpPr>
              <a:spLocks noChangeShapeType="1"/>
            </p:cNvSpPr>
            <p:nvPr/>
          </p:nvSpPr>
          <p:spPr bwMode="auto">
            <a:xfrm>
              <a:off x="1962" y="3215"/>
              <a:ext cx="33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67" name="Line 1099"/>
            <p:cNvSpPr>
              <a:spLocks noChangeShapeType="1"/>
            </p:cNvSpPr>
            <p:nvPr/>
          </p:nvSpPr>
          <p:spPr bwMode="auto">
            <a:xfrm>
              <a:off x="1721" y="3408"/>
              <a:ext cx="57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5068" name="Rectangle 1100"/>
          <p:cNvSpPr>
            <a:spLocks noChangeArrowheads="1"/>
          </p:cNvSpPr>
          <p:nvPr/>
        </p:nvSpPr>
        <p:spPr bwMode="auto">
          <a:xfrm>
            <a:off x="4572000" y="1905000"/>
            <a:ext cx="3125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9999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联接</a:t>
            </a:r>
            <a:r>
              <a:rPr lang="zh-CN" altLang="en-US">
                <a:solidFill>
                  <a:srgbClr val="FF3300"/>
                </a:solidFill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FF3300"/>
                </a:solidFill>
                <a:ea typeface="宋体" panose="02010600030101010101" pitchFamily="2" charset="-122"/>
              </a:rPr>
              <a:t>－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>
                <a:solidFill>
                  <a:srgbClr val="FF3300"/>
                </a:solidFill>
                <a:ea typeface="宋体" panose="02010600030101010101" pitchFamily="2" charset="-122"/>
              </a:rPr>
              <a:t>， 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2 </a:t>
            </a:r>
            <a:r>
              <a:rPr lang="zh-CN" altLang="en-US">
                <a:solidFill>
                  <a:srgbClr val="FF3300"/>
                </a:solidFill>
                <a:ea typeface="宋体" panose="02010600030101010101" pitchFamily="2" charset="-122"/>
              </a:rPr>
              <a:t>－</a:t>
            </a: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69" name="Line 1101"/>
          <p:cNvSpPr>
            <a:spLocks noChangeShapeType="1"/>
          </p:cNvSpPr>
          <p:nvPr/>
        </p:nvSpPr>
        <p:spPr bwMode="auto">
          <a:xfrm>
            <a:off x="4495800" y="1447800"/>
            <a:ext cx="0" cy="4648200"/>
          </a:xfrm>
          <a:prstGeom prst="line">
            <a:avLst/>
          </a:prstGeom>
          <a:noFill/>
          <a:ln w="57150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70" name="Line 1102"/>
          <p:cNvSpPr>
            <a:spLocks noChangeShapeType="1"/>
          </p:cNvSpPr>
          <p:nvPr/>
        </p:nvSpPr>
        <p:spPr bwMode="auto">
          <a:xfrm>
            <a:off x="6019800" y="2847975"/>
            <a:ext cx="0" cy="1219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71" name="Line 1103"/>
          <p:cNvSpPr>
            <a:spLocks noChangeShapeType="1"/>
          </p:cNvSpPr>
          <p:nvPr/>
        </p:nvSpPr>
        <p:spPr bwMode="auto">
          <a:xfrm>
            <a:off x="6324600" y="3609975"/>
            <a:ext cx="0" cy="1143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5072" name="Group 1104"/>
          <p:cNvGrpSpPr>
            <a:grpSpLocks/>
          </p:cNvGrpSpPr>
          <p:nvPr/>
        </p:nvGrpSpPr>
        <p:grpSpPr bwMode="auto">
          <a:xfrm>
            <a:off x="5562600" y="2314575"/>
            <a:ext cx="457200" cy="458788"/>
            <a:chOff x="3504" y="1584"/>
            <a:chExt cx="288" cy="289"/>
          </a:xfrm>
        </p:grpSpPr>
        <p:graphicFrame>
          <p:nvGraphicFramePr>
            <p:cNvPr id="85073" name="Object 110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552" y="1584"/>
            <a:ext cx="12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73" name="公式" r:id="rId12" imgW="88560" imgH="164880" progId="Equation.3">
                    <p:embed/>
                  </p:oleObj>
                </mc:Choice>
                <mc:Fallback>
                  <p:oleObj name="公式" r:id="rId12" imgW="88560" imgH="164880" progId="Equation.3">
                    <p:embed/>
                    <p:pic>
                      <p:nvPicPr>
                        <p:cNvPr id="0" name="Object 11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584"/>
                          <a:ext cx="124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74" name="Line 1106"/>
            <p:cNvSpPr>
              <a:spLocks noChangeShapeType="1"/>
            </p:cNvSpPr>
            <p:nvPr/>
          </p:nvSpPr>
          <p:spPr bwMode="auto">
            <a:xfrm>
              <a:off x="3504" y="1824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5075" name="Group 1107"/>
          <p:cNvGrpSpPr>
            <a:grpSpLocks/>
          </p:cNvGrpSpPr>
          <p:nvPr/>
        </p:nvGrpSpPr>
        <p:grpSpPr bwMode="auto">
          <a:xfrm>
            <a:off x="1827213" y="2436813"/>
            <a:ext cx="609600" cy="458787"/>
            <a:chOff x="1151" y="1631"/>
            <a:chExt cx="384" cy="289"/>
          </a:xfrm>
        </p:grpSpPr>
        <p:sp>
          <p:nvSpPr>
            <p:cNvPr id="85076" name="Line 1108"/>
            <p:cNvSpPr>
              <a:spLocks noChangeShapeType="1"/>
            </p:cNvSpPr>
            <p:nvPr/>
          </p:nvSpPr>
          <p:spPr bwMode="auto">
            <a:xfrm>
              <a:off x="1151" y="1863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5077" name="Object 110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48" y="1631"/>
            <a:ext cx="12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74" name="公式" r:id="rId14" imgW="88560" imgH="164880" progId="Equation.3">
                    <p:embed/>
                  </p:oleObj>
                </mc:Choice>
                <mc:Fallback>
                  <p:oleObj name="公式" r:id="rId14" imgW="88560" imgH="164880" progId="Equation.3">
                    <p:embed/>
                    <p:pic>
                      <p:nvPicPr>
                        <p:cNvPr id="0" name="Object 11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631"/>
                          <a:ext cx="124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78" name="Group 1110"/>
          <p:cNvGrpSpPr>
            <a:grpSpLocks/>
          </p:cNvGrpSpPr>
          <p:nvPr/>
        </p:nvGrpSpPr>
        <p:grpSpPr bwMode="auto">
          <a:xfrm>
            <a:off x="7010400" y="2466975"/>
            <a:ext cx="381000" cy="2057400"/>
            <a:chOff x="4320" y="2016"/>
            <a:chExt cx="240" cy="1296"/>
          </a:xfrm>
        </p:grpSpPr>
        <p:sp>
          <p:nvSpPr>
            <p:cNvPr id="85079" name="Line 1111"/>
            <p:cNvSpPr>
              <a:spLocks noChangeShapeType="1"/>
            </p:cNvSpPr>
            <p:nvPr/>
          </p:nvSpPr>
          <p:spPr bwMode="auto">
            <a:xfrm flipV="1">
              <a:off x="4320" y="2112"/>
              <a:ext cx="0" cy="1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5080" name="Object 1112"/>
            <p:cNvGraphicFramePr>
              <a:graphicFrameLocks noChangeAspect="1"/>
            </p:cNvGraphicFramePr>
            <p:nvPr/>
          </p:nvGraphicFramePr>
          <p:xfrm>
            <a:off x="4365" y="2016"/>
            <a:ext cx="19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75" name="公式" r:id="rId15" imgW="164880" imgH="152280" progId="Equation.3">
                    <p:embed/>
                  </p:oleObj>
                </mc:Choice>
                <mc:Fallback>
                  <p:oleObj name="公式" r:id="rId15" imgW="164880" imgH="152280" progId="Equation.3">
                    <p:embed/>
                    <p:pic>
                      <p:nvPicPr>
                        <p:cNvPr id="0" name="Object 1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" y="2016"/>
                          <a:ext cx="19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81" name="Object 111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700672"/>
              </p:ext>
            </p:extLst>
          </p:nvPr>
        </p:nvGraphicFramePr>
        <p:xfrm>
          <a:off x="5257800" y="5213350"/>
          <a:ext cx="26670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76" name="公式" r:id="rId17" imgW="1041120" imgH="431640" progId="Equation.3">
                  <p:embed/>
                </p:oleObj>
              </mc:Choice>
              <mc:Fallback>
                <p:oleObj name="公式" r:id="rId17" imgW="1041120" imgH="431640" progId="Equation.3">
                  <p:embed/>
                  <p:pic>
                    <p:nvPicPr>
                      <p:cNvPr id="0" name="Object 111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13350"/>
                        <a:ext cx="26670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82" name="Rectangle 1114"/>
          <p:cNvSpPr>
            <a:spLocks noChangeArrowheads="1"/>
          </p:cNvSpPr>
          <p:nvPr/>
        </p:nvSpPr>
        <p:spPr bwMode="auto">
          <a:xfrm>
            <a:off x="434975" y="1419225"/>
            <a:ext cx="383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99"/>
                </a:solidFill>
                <a:ea typeface="宋体" panose="02010600030101010101" pitchFamily="2" charset="-122"/>
              </a:rPr>
              <a:t>当电源电压为</a:t>
            </a:r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</a:rPr>
              <a:t>220V</a:t>
            </a:r>
            <a:r>
              <a:rPr lang="zh-CN" altLang="en-US">
                <a:solidFill>
                  <a:srgbClr val="000099"/>
                </a:solidFill>
                <a:ea typeface="宋体" panose="02010600030101010101" pitchFamily="2" charset="-122"/>
              </a:rPr>
              <a:t>时：</a:t>
            </a:r>
          </a:p>
        </p:txBody>
      </p:sp>
      <p:grpSp>
        <p:nvGrpSpPr>
          <p:cNvPr id="85083" name="Group 1115"/>
          <p:cNvGrpSpPr>
            <a:grpSpLocks/>
          </p:cNvGrpSpPr>
          <p:nvPr/>
        </p:nvGrpSpPr>
        <p:grpSpPr bwMode="auto">
          <a:xfrm>
            <a:off x="685800" y="2743200"/>
            <a:ext cx="838200" cy="2286000"/>
            <a:chOff x="432" y="1824"/>
            <a:chExt cx="528" cy="1440"/>
          </a:xfrm>
        </p:grpSpPr>
        <p:graphicFrame>
          <p:nvGraphicFramePr>
            <p:cNvPr id="85084" name="Object 111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32" y="2323"/>
            <a:ext cx="38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77" name="公式" r:id="rId19" imgW="266400" imgH="228600" progId="Equation.3">
                    <p:embed/>
                  </p:oleObj>
                </mc:Choice>
                <mc:Fallback>
                  <p:oleObj name="公式" r:id="rId19" imgW="266400" imgH="228600" progId="Equation.3">
                    <p:embed/>
                    <p:pic>
                      <p:nvPicPr>
                        <p:cNvPr id="0" name="Object 11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323"/>
                          <a:ext cx="38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85" name="Text Box 1117"/>
            <p:cNvSpPr txBox="1">
              <a:spLocks noChangeArrowheads="1"/>
            </p:cNvSpPr>
            <p:nvPr/>
          </p:nvSpPr>
          <p:spPr bwMode="auto">
            <a:xfrm>
              <a:off x="432" y="182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85086" name="Text Box 1118"/>
            <p:cNvSpPr txBox="1">
              <a:spLocks noChangeArrowheads="1"/>
            </p:cNvSpPr>
            <p:nvPr/>
          </p:nvSpPr>
          <p:spPr bwMode="auto">
            <a:xfrm>
              <a:off x="432" y="2937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</p:grpSp>
      <p:grpSp>
        <p:nvGrpSpPr>
          <p:cNvPr id="85087" name="Group 1119"/>
          <p:cNvGrpSpPr>
            <a:grpSpLocks/>
          </p:cNvGrpSpPr>
          <p:nvPr/>
        </p:nvGrpSpPr>
        <p:grpSpPr bwMode="auto">
          <a:xfrm>
            <a:off x="4876800" y="2543175"/>
            <a:ext cx="990600" cy="1281113"/>
            <a:chOff x="3072" y="1728"/>
            <a:chExt cx="624" cy="807"/>
          </a:xfrm>
        </p:grpSpPr>
        <p:graphicFrame>
          <p:nvGraphicFramePr>
            <p:cNvPr id="85088" name="Object 112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72" y="1952"/>
            <a:ext cx="36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78" name="公式" r:id="rId21" imgW="266400" imgH="228600" progId="Equation.3">
                    <p:embed/>
                  </p:oleObj>
                </mc:Choice>
                <mc:Fallback>
                  <p:oleObj name="公式" r:id="rId21" imgW="266400" imgH="228600" progId="Equation.3">
                    <p:embed/>
                    <p:pic>
                      <p:nvPicPr>
                        <p:cNvPr id="0" name="Object 11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952"/>
                          <a:ext cx="36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89" name="Text Box 1121"/>
            <p:cNvSpPr txBox="1">
              <a:spLocks noChangeArrowheads="1"/>
            </p:cNvSpPr>
            <p:nvPr/>
          </p:nvSpPr>
          <p:spPr bwMode="auto">
            <a:xfrm>
              <a:off x="3168" y="172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85090" name="Text Box 1122"/>
            <p:cNvSpPr txBox="1">
              <a:spLocks noChangeArrowheads="1"/>
            </p:cNvSpPr>
            <p:nvPr/>
          </p:nvSpPr>
          <p:spPr bwMode="auto">
            <a:xfrm>
              <a:off x="3168" y="220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</p:grpSp>
      <p:sp>
        <p:nvSpPr>
          <p:cNvPr id="85091" name="Rectangle 1123"/>
          <p:cNvSpPr>
            <a:spLocks noChangeArrowheads="1"/>
          </p:cNvSpPr>
          <p:nvPr/>
        </p:nvSpPr>
        <p:spPr bwMode="auto">
          <a:xfrm>
            <a:off x="4648200" y="1371600"/>
            <a:ext cx="347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99"/>
                </a:solidFill>
                <a:ea typeface="宋体" panose="02010600030101010101" pitchFamily="2" charset="-122"/>
              </a:rPr>
              <a:t>电源电压为</a:t>
            </a:r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</a:rPr>
              <a:t>110V</a:t>
            </a:r>
            <a:r>
              <a:rPr lang="zh-CN" altLang="en-US">
                <a:solidFill>
                  <a:srgbClr val="000099"/>
                </a:solidFill>
                <a:ea typeface="宋体" panose="02010600030101010101" pitchFamily="2" charset="-122"/>
              </a:rPr>
              <a:t>时：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  <p:bldP spid="84997" grpId="0" autoUpdateAnimBg="0"/>
      <p:bldP spid="85068" grpId="0" autoUpdateAnimBg="0"/>
      <p:bldP spid="85082" grpId="0" autoUpdateAnimBg="0"/>
      <p:bldP spid="8509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04800" y="1577975"/>
            <a:ext cx="87058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问题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110V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情况下，如果只用一个绕组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anose="02010600030101010101" pitchFamily="2" charset="-122"/>
              </a:rPr>
              <a:t>            （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），行不行？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457200" y="3130550"/>
            <a:ext cx="4840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答：</a:t>
            </a:r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不行（两绕组必须并接）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04800" y="492125"/>
            <a:ext cx="8458200" cy="98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一次侧有两个相同绕组的电源变压器</a:t>
            </a:r>
            <a:r>
              <a:rPr lang="en-US" altLang="zh-CN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(220/110)</a:t>
            </a:r>
            <a:r>
              <a:rPr lang="zh-CN" altLang="en-US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，使用中应注意的问题：</a:t>
            </a:r>
          </a:p>
        </p:txBody>
      </p:sp>
      <p:grpSp>
        <p:nvGrpSpPr>
          <p:cNvPr id="168965" name="Group 5"/>
          <p:cNvGrpSpPr>
            <a:grpSpLocks/>
          </p:cNvGrpSpPr>
          <p:nvPr/>
        </p:nvGrpSpPr>
        <p:grpSpPr bwMode="auto">
          <a:xfrm>
            <a:off x="6400800" y="2733675"/>
            <a:ext cx="0" cy="1385888"/>
            <a:chOff x="3408" y="1824"/>
            <a:chExt cx="0" cy="873"/>
          </a:xfrm>
        </p:grpSpPr>
        <p:sp>
          <p:nvSpPr>
            <p:cNvPr id="168966" name="Line 6"/>
            <p:cNvSpPr>
              <a:spLocks noChangeShapeType="1"/>
            </p:cNvSpPr>
            <p:nvPr/>
          </p:nvSpPr>
          <p:spPr bwMode="auto">
            <a:xfrm>
              <a:off x="3408" y="2448"/>
              <a:ext cx="0" cy="24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67" name="Line 7"/>
            <p:cNvSpPr>
              <a:spLocks noChangeShapeType="1"/>
            </p:cNvSpPr>
            <p:nvPr/>
          </p:nvSpPr>
          <p:spPr bwMode="auto">
            <a:xfrm>
              <a:off x="3408" y="1824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8968" name="Group 8"/>
          <p:cNvGrpSpPr>
            <a:grpSpLocks/>
          </p:cNvGrpSpPr>
          <p:nvPr/>
        </p:nvGrpSpPr>
        <p:grpSpPr bwMode="auto">
          <a:xfrm>
            <a:off x="5867400" y="2351088"/>
            <a:ext cx="381000" cy="458787"/>
            <a:chOff x="3072" y="1583"/>
            <a:chExt cx="240" cy="289"/>
          </a:xfrm>
        </p:grpSpPr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3072" y="1824"/>
              <a:ext cx="24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8970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72" y="1583"/>
            <a:ext cx="12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59" name="公式" r:id="rId3" imgW="88560" imgH="164880" progId="Equation.3">
                    <p:embed/>
                  </p:oleObj>
                </mc:Choice>
                <mc:Fallback>
                  <p:oleObj name="公式" r:id="rId3" imgW="88560" imgH="164880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583"/>
                          <a:ext cx="124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971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209510"/>
              </p:ext>
            </p:extLst>
          </p:nvPr>
        </p:nvGraphicFramePr>
        <p:xfrm>
          <a:off x="5638800" y="3240088"/>
          <a:ext cx="27463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60" name="公式" r:id="rId5" imgW="126720" imgH="139680" progId="Equation.3">
                  <p:embed/>
                </p:oleObj>
              </mc:Choice>
              <mc:Fallback>
                <p:oleObj name="公式" r:id="rId5" imgW="126720" imgH="13968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240088"/>
                        <a:ext cx="274638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972" name="Group 12"/>
          <p:cNvGrpSpPr>
            <a:grpSpLocks/>
          </p:cNvGrpSpPr>
          <p:nvPr/>
        </p:nvGrpSpPr>
        <p:grpSpPr bwMode="auto">
          <a:xfrm>
            <a:off x="6400800" y="2281238"/>
            <a:ext cx="2112963" cy="2217737"/>
            <a:chOff x="3408" y="1539"/>
            <a:chExt cx="1331" cy="1397"/>
          </a:xfrm>
        </p:grpSpPr>
        <p:sp>
          <p:nvSpPr>
            <p:cNvPr id="168973" name="Freeform 13"/>
            <p:cNvSpPr>
              <a:spLocks/>
            </p:cNvSpPr>
            <p:nvPr/>
          </p:nvSpPr>
          <p:spPr bwMode="auto">
            <a:xfrm>
              <a:off x="4259" y="1949"/>
              <a:ext cx="143" cy="62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74" name="Freeform 14"/>
            <p:cNvSpPr>
              <a:spLocks/>
            </p:cNvSpPr>
            <p:nvPr/>
          </p:nvSpPr>
          <p:spPr bwMode="auto">
            <a:xfrm>
              <a:off x="4259" y="1826"/>
              <a:ext cx="143" cy="61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75" name="Freeform 15"/>
            <p:cNvSpPr>
              <a:spLocks/>
            </p:cNvSpPr>
            <p:nvPr/>
          </p:nvSpPr>
          <p:spPr bwMode="auto">
            <a:xfrm>
              <a:off x="4259" y="2073"/>
              <a:ext cx="143" cy="62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76" name="Line 16"/>
            <p:cNvSpPr>
              <a:spLocks noChangeShapeType="1"/>
            </p:cNvSpPr>
            <p:nvPr/>
          </p:nvSpPr>
          <p:spPr bwMode="auto">
            <a:xfrm flipH="1" flipV="1">
              <a:off x="3840" y="2160"/>
              <a:ext cx="264" cy="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77" name="Line 17"/>
            <p:cNvSpPr>
              <a:spLocks noChangeShapeType="1"/>
            </p:cNvSpPr>
            <p:nvPr/>
          </p:nvSpPr>
          <p:spPr bwMode="auto">
            <a:xfrm flipH="1">
              <a:off x="4117" y="1949"/>
              <a:ext cx="15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 flipH="1">
              <a:off x="4117" y="2073"/>
              <a:ext cx="15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79" name="Freeform 19"/>
            <p:cNvSpPr>
              <a:spLocks/>
            </p:cNvSpPr>
            <p:nvPr/>
          </p:nvSpPr>
          <p:spPr bwMode="auto">
            <a:xfrm>
              <a:off x="4068" y="1887"/>
              <a:ext cx="31" cy="62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0" name="Freeform 20"/>
            <p:cNvSpPr>
              <a:spLocks/>
            </p:cNvSpPr>
            <p:nvPr/>
          </p:nvSpPr>
          <p:spPr bwMode="auto">
            <a:xfrm>
              <a:off x="4068" y="2011"/>
              <a:ext cx="31" cy="62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1" name="Freeform 21"/>
            <p:cNvSpPr>
              <a:spLocks/>
            </p:cNvSpPr>
            <p:nvPr/>
          </p:nvSpPr>
          <p:spPr bwMode="auto">
            <a:xfrm>
              <a:off x="4259" y="2475"/>
              <a:ext cx="143" cy="62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2" name="Line 22"/>
            <p:cNvSpPr>
              <a:spLocks noChangeShapeType="1"/>
            </p:cNvSpPr>
            <p:nvPr/>
          </p:nvSpPr>
          <p:spPr bwMode="auto">
            <a:xfrm flipH="1">
              <a:off x="4118" y="2475"/>
              <a:ext cx="15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3" name="Freeform 23"/>
            <p:cNvSpPr>
              <a:spLocks/>
            </p:cNvSpPr>
            <p:nvPr/>
          </p:nvSpPr>
          <p:spPr bwMode="auto">
            <a:xfrm>
              <a:off x="4069" y="2413"/>
              <a:ext cx="31" cy="62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4" name="Freeform 24"/>
            <p:cNvSpPr>
              <a:spLocks/>
            </p:cNvSpPr>
            <p:nvPr/>
          </p:nvSpPr>
          <p:spPr bwMode="auto">
            <a:xfrm>
              <a:off x="4259" y="2599"/>
              <a:ext cx="143" cy="62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5" name="Line 25"/>
            <p:cNvSpPr>
              <a:spLocks noChangeShapeType="1"/>
            </p:cNvSpPr>
            <p:nvPr/>
          </p:nvSpPr>
          <p:spPr bwMode="auto">
            <a:xfrm flipH="1">
              <a:off x="4118" y="2599"/>
              <a:ext cx="15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6" name="Freeform 26"/>
            <p:cNvSpPr>
              <a:spLocks/>
            </p:cNvSpPr>
            <p:nvPr/>
          </p:nvSpPr>
          <p:spPr bwMode="auto">
            <a:xfrm>
              <a:off x="4069" y="2537"/>
              <a:ext cx="31" cy="62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7" name="Line 27"/>
            <p:cNvSpPr>
              <a:spLocks noChangeShapeType="1"/>
            </p:cNvSpPr>
            <p:nvPr/>
          </p:nvSpPr>
          <p:spPr bwMode="auto">
            <a:xfrm>
              <a:off x="3868" y="2343"/>
              <a:ext cx="412" cy="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8" name="Freeform 28"/>
            <p:cNvSpPr>
              <a:spLocks/>
            </p:cNvSpPr>
            <p:nvPr/>
          </p:nvSpPr>
          <p:spPr bwMode="auto">
            <a:xfrm>
              <a:off x="4262" y="2351"/>
              <a:ext cx="144" cy="62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989" name="Text Box 29"/>
            <p:cNvSpPr txBox="1">
              <a:spLocks noChangeArrowheads="1"/>
            </p:cNvSpPr>
            <p:nvPr/>
          </p:nvSpPr>
          <p:spPr bwMode="auto">
            <a:xfrm>
              <a:off x="3869" y="1615"/>
              <a:ext cx="1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•</a:t>
              </a:r>
            </a:p>
          </p:txBody>
        </p:sp>
        <p:sp>
          <p:nvSpPr>
            <p:cNvPr id="168990" name="Text Box 30"/>
            <p:cNvSpPr txBox="1">
              <a:spLocks noChangeArrowheads="1"/>
            </p:cNvSpPr>
            <p:nvPr/>
          </p:nvSpPr>
          <p:spPr bwMode="auto">
            <a:xfrm>
              <a:off x="3869" y="2143"/>
              <a:ext cx="19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•</a:t>
              </a:r>
            </a:p>
            <a:p>
              <a:endParaRPr lang="en-US" altLang="zh-CN">
                <a:solidFill>
                  <a:srgbClr val="3333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68991" name="Group 31"/>
            <p:cNvGrpSpPr>
              <a:grpSpLocks/>
            </p:cNvGrpSpPr>
            <p:nvPr/>
          </p:nvGrpSpPr>
          <p:grpSpPr bwMode="auto">
            <a:xfrm>
              <a:off x="4095" y="1542"/>
              <a:ext cx="644" cy="1387"/>
              <a:chOff x="1807" y="388"/>
              <a:chExt cx="695" cy="1557"/>
            </a:xfrm>
          </p:grpSpPr>
          <p:sp>
            <p:nvSpPr>
              <p:cNvPr id="168992" name="Line 32"/>
              <p:cNvSpPr>
                <a:spLocks noChangeShapeType="1"/>
              </p:cNvSpPr>
              <p:nvPr/>
            </p:nvSpPr>
            <p:spPr bwMode="auto">
              <a:xfrm>
                <a:off x="1817" y="388"/>
                <a:ext cx="0" cy="155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93" name="Line 33"/>
              <p:cNvSpPr>
                <a:spLocks noChangeShapeType="1"/>
              </p:cNvSpPr>
              <p:nvPr/>
            </p:nvSpPr>
            <p:spPr bwMode="auto">
              <a:xfrm>
                <a:off x="2083" y="583"/>
                <a:ext cx="0" cy="116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2083" y="590"/>
                <a:ext cx="4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95" name="Line 35"/>
              <p:cNvSpPr>
                <a:spLocks noChangeShapeType="1"/>
              </p:cNvSpPr>
              <p:nvPr/>
            </p:nvSpPr>
            <p:spPr bwMode="auto">
              <a:xfrm>
                <a:off x="2083" y="1736"/>
                <a:ext cx="4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96" name="Line 36"/>
              <p:cNvSpPr>
                <a:spLocks noChangeShapeType="1"/>
              </p:cNvSpPr>
              <p:nvPr/>
            </p:nvSpPr>
            <p:spPr bwMode="auto">
              <a:xfrm>
                <a:off x="1807" y="388"/>
                <a:ext cx="6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97" name="Line 37"/>
              <p:cNvSpPr>
                <a:spLocks noChangeShapeType="1"/>
              </p:cNvSpPr>
              <p:nvPr/>
            </p:nvSpPr>
            <p:spPr bwMode="auto">
              <a:xfrm>
                <a:off x="1817" y="1937"/>
                <a:ext cx="6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68998" name="Object 3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456" y="1856"/>
            <a:ext cx="21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61" name="公式" r:id="rId7" imgW="177480" imgH="177480" progId="Equation.3">
                    <p:embed/>
                  </p:oleObj>
                </mc:Choice>
                <mc:Fallback>
                  <p:oleObj name="公式" r:id="rId7" imgW="177480" imgH="177480" progId="Equation.3">
                    <p:embed/>
                    <p:pic>
                      <p:nvPicPr>
                        <p:cNvPr id="0" name="Object 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6" y="1856"/>
                          <a:ext cx="21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99" name="Object 3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456" y="2382"/>
            <a:ext cx="21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62" name="公式" r:id="rId9" imgW="177480" imgH="177480" progId="Equation.3">
                    <p:embed/>
                  </p:oleObj>
                </mc:Choice>
                <mc:Fallback>
                  <p:oleObj name="公式" r:id="rId9" imgW="177480" imgH="177480" progId="Equation.3">
                    <p:embed/>
                    <p:pic>
                      <p:nvPicPr>
                        <p:cNvPr id="0" name="Object 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6" y="2382"/>
                          <a:ext cx="21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 flipH="1" flipV="1">
              <a:off x="3408" y="1824"/>
              <a:ext cx="862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001" name="Text Box 41"/>
            <p:cNvSpPr txBox="1">
              <a:spLocks noChangeArrowheads="1"/>
            </p:cNvSpPr>
            <p:nvPr/>
          </p:nvSpPr>
          <p:spPr bwMode="auto">
            <a:xfrm>
              <a:off x="3408" y="153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69002" name="Text Box 42"/>
            <p:cNvSpPr txBox="1">
              <a:spLocks noChangeArrowheads="1"/>
            </p:cNvSpPr>
            <p:nvPr/>
          </p:nvSpPr>
          <p:spPr bwMode="auto">
            <a:xfrm>
              <a:off x="3408" y="179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69003" name="Text Box 43"/>
            <p:cNvSpPr txBox="1">
              <a:spLocks noChangeArrowheads="1"/>
            </p:cNvSpPr>
            <p:nvPr/>
          </p:nvSpPr>
          <p:spPr bwMode="auto">
            <a:xfrm>
              <a:off x="3408" y="23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69004" name="Text Box 44"/>
            <p:cNvSpPr txBox="1">
              <a:spLocks noChangeArrowheads="1"/>
            </p:cNvSpPr>
            <p:nvPr/>
          </p:nvSpPr>
          <p:spPr bwMode="auto">
            <a:xfrm>
              <a:off x="3408" y="26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69005" name="Line 45"/>
            <p:cNvSpPr>
              <a:spLocks noChangeShapeType="1"/>
            </p:cNvSpPr>
            <p:nvPr/>
          </p:nvSpPr>
          <p:spPr bwMode="auto">
            <a:xfrm flipH="1">
              <a:off x="3408" y="2688"/>
              <a:ext cx="68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9006" name="Group 46"/>
            <p:cNvGrpSpPr>
              <a:grpSpLocks/>
            </p:cNvGrpSpPr>
            <p:nvPr/>
          </p:nvGrpSpPr>
          <p:grpSpPr bwMode="auto">
            <a:xfrm>
              <a:off x="3629" y="2185"/>
              <a:ext cx="144" cy="144"/>
              <a:chOff x="3629" y="2209"/>
              <a:chExt cx="144" cy="144"/>
            </a:xfrm>
          </p:grpSpPr>
          <p:sp>
            <p:nvSpPr>
              <p:cNvPr id="169007" name="Oval 47"/>
              <p:cNvSpPr>
                <a:spLocks noChangeArrowheads="1"/>
              </p:cNvSpPr>
              <p:nvPr/>
            </p:nvSpPr>
            <p:spPr bwMode="auto">
              <a:xfrm>
                <a:off x="3677" y="2209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008" name="Rectangle 48"/>
              <p:cNvSpPr>
                <a:spLocks noChangeArrowheads="1"/>
              </p:cNvSpPr>
              <p:nvPr/>
            </p:nvSpPr>
            <p:spPr bwMode="auto">
              <a:xfrm rot="2484714">
                <a:off x="3629" y="2257"/>
                <a:ext cx="144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9009" name="Line 49"/>
            <p:cNvSpPr>
              <a:spLocks noChangeShapeType="1"/>
            </p:cNvSpPr>
            <p:nvPr/>
          </p:nvSpPr>
          <p:spPr bwMode="auto">
            <a:xfrm flipH="1">
              <a:off x="3408" y="2146"/>
              <a:ext cx="445" cy="30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010" name="Line 50"/>
            <p:cNvSpPr>
              <a:spLocks noChangeShapeType="1"/>
            </p:cNvSpPr>
            <p:nvPr/>
          </p:nvSpPr>
          <p:spPr bwMode="auto">
            <a:xfrm rot="-507415" flipH="1" flipV="1">
              <a:off x="3422" y="2017"/>
              <a:ext cx="263" cy="21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011" name="Line 51"/>
            <p:cNvSpPr>
              <a:spLocks noChangeShapeType="1"/>
            </p:cNvSpPr>
            <p:nvPr/>
          </p:nvSpPr>
          <p:spPr bwMode="auto">
            <a:xfrm rot="20867937" flipH="1" flipV="1">
              <a:off x="3785" y="2244"/>
              <a:ext cx="118" cy="1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9012" name="Group 52"/>
          <p:cNvGrpSpPr>
            <a:grpSpLocks/>
          </p:cNvGrpSpPr>
          <p:nvPr/>
        </p:nvGrpSpPr>
        <p:grpSpPr bwMode="auto">
          <a:xfrm>
            <a:off x="5867400" y="2886075"/>
            <a:ext cx="533400" cy="1066800"/>
            <a:chOff x="3072" y="1920"/>
            <a:chExt cx="336" cy="672"/>
          </a:xfrm>
        </p:grpSpPr>
        <p:sp>
          <p:nvSpPr>
            <p:cNvPr id="169013" name="Line 53"/>
            <p:cNvSpPr>
              <a:spLocks noChangeShapeType="1"/>
            </p:cNvSpPr>
            <p:nvPr/>
          </p:nvSpPr>
          <p:spPr bwMode="auto">
            <a:xfrm flipH="1">
              <a:off x="3072" y="1920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014" name="Line 54"/>
            <p:cNvSpPr>
              <a:spLocks noChangeShapeType="1"/>
            </p:cNvSpPr>
            <p:nvPr/>
          </p:nvSpPr>
          <p:spPr bwMode="auto">
            <a:xfrm flipH="1">
              <a:off x="3072" y="2592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9015" name="Group 55"/>
          <p:cNvGrpSpPr>
            <a:grpSpLocks/>
          </p:cNvGrpSpPr>
          <p:nvPr/>
        </p:nvGrpSpPr>
        <p:grpSpPr bwMode="auto">
          <a:xfrm>
            <a:off x="-139700" y="4149725"/>
            <a:ext cx="7829550" cy="1597025"/>
            <a:chOff x="-169" y="3064"/>
            <a:chExt cx="4932" cy="1006"/>
          </a:xfrm>
        </p:grpSpPr>
        <p:sp>
          <p:nvSpPr>
            <p:cNvPr id="169016" name="Text Box 56"/>
            <p:cNvSpPr txBox="1">
              <a:spLocks noChangeArrowheads="1"/>
            </p:cNvSpPr>
            <p:nvPr/>
          </p:nvSpPr>
          <p:spPr bwMode="auto">
            <a:xfrm>
              <a:off x="-169" y="3064"/>
              <a:ext cx="40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      </a:t>
              </a:r>
              <a:r>
                <a:rPr lang="zh-CN" altLang="en-US">
                  <a:ea typeface="宋体" panose="02010600030101010101" pitchFamily="2" charset="-122"/>
                </a:rPr>
                <a:t>若两种接法铁心中的磁通相等，则：</a:t>
              </a:r>
            </a:p>
          </p:txBody>
        </p:sp>
        <p:graphicFrame>
          <p:nvGraphicFramePr>
            <p:cNvPr id="169017" name="Object 5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22" y="3562"/>
            <a:ext cx="1327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63" name="公式" r:id="rId10" imgW="761760" imgH="228600" progId="Equation.3">
                    <p:embed/>
                  </p:oleObj>
                </mc:Choice>
                <mc:Fallback>
                  <p:oleObj name="公式" r:id="rId10" imgW="761760" imgH="228600" progId="Equation.3">
                    <p:embed/>
                    <p:pic>
                      <p:nvPicPr>
                        <p:cNvPr id="0" name="Object 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" y="3562"/>
                          <a:ext cx="1327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18" name="Object 5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667" y="3562"/>
            <a:ext cx="110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64" name="公式" r:id="rId12" imgW="545760" imgH="228600" progId="Equation.3">
                    <p:embed/>
                  </p:oleObj>
                </mc:Choice>
                <mc:Fallback>
                  <p:oleObj name="公式" r:id="rId12" imgW="545760" imgH="228600" progId="Equation.3">
                    <p:embed/>
                    <p:pic>
                      <p:nvPicPr>
                        <p:cNvPr id="0" name="Object 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7" y="3562"/>
                          <a:ext cx="110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19" name="Object 5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566" y="3390"/>
            <a:ext cx="1197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65" name="公式" r:id="rId14" imgW="685800" imgH="380880" progId="Equation.3">
                    <p:embed/>
                  </p:oleObj>
                </mc:Choice>
                <mc:Fallback>
                  <p:oleObj name="公式" r:id="rId14" imgW="685800" imgH="380880" progId="Equation.3">
                    <p:embed/>
                    <p:pic>
                      <p:nvPicPr>
                        <p:cNvPr id="0" name="Object 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6" y="3390"/>
                          <a:ext cx="1197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020" name="AutoShape 60"/>
            <p:cNvSpPr>
              <a:spLocks noChangeArrowheads="1"/>
            </p:cNvSpPr>
            <p:nvPr/>
          </p:nvSpPr>
          <p:spPr bwMode="auto">
            <a:xfrm>
              <a:off x="2948" y="3658"/>
              <a:ext cx="359" cy="132"/>
            </a:xfrm>
            <a:prstGeom prst="rightArrow">
              <a:avLst>
                <a:gd name="adj1" fmla="val 50000"/>
                <a:gd name="adj2" fmla="val 67992"/>
              </a:avLst>
            </a:prstGeom>
            <a:solidFill>
              <a:schemeClr val="accent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9021" name="Group 61"/>
          <p:cNvGrpSpPr>
            <a:grpSpLocks/>
          </p:cNvGrpSpPr>
          <p:nvPr/>
        </p:nvGrpSpPr>
        <p:grpSpPr bwMode="auto">
          <a:xfrm>
            <a:off x="5562600" y="2757488"/>
            <a:ext cx="838200" cy="1281112"/>
            <a:chOff x="3552" y="1929"/>
            <a:chExt cx="528" cy="807"/>
          </a:xfrm>
        </p:grpSpPr>
        <p:sp>
          <p:nvSpPr>
            <p:cNvPr id="169022" name="Text Box 62"/>
            <p:cNvSpPr txBox="1">
              <a:spLocks noChangeArrowheads="1"/>
            </p:cNvSpPr>
            <p:nvPr/>
          </p:nvSpPr>
          <p:spPr bwMode="auto">
            <a:xfrm>
              <a:off x="3552" y="1929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69023" name="Text Box 63"/>
            <p:cNvSpPr txBox="1">
              <a:spLocks noChangeArrowheads="1"/>
            </p:cNvSpPr>
            <p:nvPr/>
          </p:nvSpPr>
          <p:spPr bwMode="auto">
            <a:xfrm>
              <a:off x="3552" y="2409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</p:grpSp>
      <p:sp>
        <p:nvSpPr>
          <p:cNvPr id="169024" name="Rectangle 64"/>
          <p:cNvSpPr>
            <a:spLocks noGrp="1" noChangeArrowheads="1"/>
          </p:cNvSpPr>
          <p:nvPr>
            <p:ph type="title"/>
          </p:nvPr>
        </p:nvSpPr>
        <p:spPr>
          <a:xfrm>
            <a:off x="107950" y="44450"/>
            <a:ext cx="7772400" cy="609600"/>
          </a:xfrm>
          <a:noFill/>
          <a:ln/>
        </p:spPr>
        <p:txBody>
          <a:bodyPr/>
          <a:lstStyle/>
          <a:p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应注意的问题：</a:t>
            </a:r>
          </a:p>
        </p:txBody>
      </p:sp>
      <p:sp>
        <p:nvSpPr>
          <p:cNvPr id="169025" name="Text Box 65"/>
          <p:cNvSpPr txBox="1">
            <a:spLocks noChangeArrowheads="1"/>
          </p:cNvSpPr>
          <p:nvPr/>
        </p:nvSpPr>
        <p:spPr bwMode="auto">
          <a:xfrm>
            <a:off x="179388" y="5734050"/>
            <a:ext cx="75612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这说明只用一个绕组时，原方电流要增加一倍</a:t>
            </a:r>
          </a:p>
          <a:p>
            <a:r>
              <a:rPr lang="zh-CN" altLang="en-US"/>
              <a:t>才能正常工作，这时原方电流会超出其额定值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68963" grpId="0" autoUpdateAnimBg="0"/>
      <p:bldP spid="1690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36" name="Oval 32" descr="水滴"/>
          <p:cNvSpPr>
            <a:spLocks noChangeArrowheads="1"/>
          </p:cNvSpPr>
          <p:nvPr/>
        </p:nvSpPr>
        <p:spPr bwMode="auto">
          <a:xfrm>
            <a:off x="2914650" y="8053388"/>
            <a:ext cx="142875" cy="144462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9404" y="157039"/>
            <a:ext cx="8363188" cy="7576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rtlCol="0" anchor="ctr" anchorCtr="0">
            <a:noAutofit/>
          </a:bodyPr>
          <a:lstStyle/>
          <a:p>
            <a:pPr algn="ctr" defTabSz="844083">
              <a:lnSpc>
                <a:spcPct val="90000"/>
              </a:lnSpc>
            </a:pPr>
            <a:r>
              <a:rPr lang="zh-CN" altLang="en-US" sz="3200" b="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电磁感应定律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967137"/>
              </p:ext>
            </p:extLst>
          </p:nvPr>
        </p:nvGraphicFramePr>
        <p:xfrm>
          <a:off x="408649" y="1340768"/>
          <a:ext cx="3568421" cy="49685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568421">
                  <a:extLst>
                    <a:ext uri="{9D8B030D-6E8A-4147-A177-3AD203B41FA5}">
                      <a16:colId xmlns:a16="http://schemas.microsoft.com/office/drawing/2014/main" val="2145527210"/>
                    </a:ext>
                  </a:extLst>
                </a:gridCol>
              </a:tblGrid>
              <a:tr h="24842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9163"/>
                  </a:ext>
                </a:extLst>
              </a:tr>
              <a:tr h="24842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505477"/>
                  </a:ext>
                </a:extLst>
              </a:tr>
            </a:tbl>
          </a:graphicData>
        </a:graphic>
      </p:graphicFrame>
      <p:pic>
        <p:nvPicPr>
          <p:cNvPr id="10" name="内容占位符 9"/>
          <p:cNvPicPr>
            <a:picLocks noGrp="1" noChangeAspect="1"/>
          </p:cNvPicPr>
          <p:nvPr>
            <p:ph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299" y="3429000"/>
            <a:ext cx="3339064" cy="316612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pSp>
        <p:nvGrpSpPr>
          <p:cNvPr id="4" name="组合 3"/>
          <p:cNvGrpSpPr/>
          <p:nvPr/>
        </p:nvGrpSpPr>
        <p:grpSpPr>
          <a:xfrm>
            <a:off x="5917140" y="1818402"/>
            <a:ext cx="1728192" cy="1129142"/>
            <a:chOff x="5970735" y="1655978"/>
            <a:chExt cx="1728192" cy="1129142"/>
          </a:xfrm>
        </p:grpSpPr>
        <p:sp>
          <p:nvSpPr>
            <p:cNvPr id="11" name="弧形 10"/>
            <p:cNvSpPr/>
            <p:nvPr/>
          </p:nvSpPr>
          <p:spPr>
            <a:xfrm>
              <a:off x="5970735" y="1655978"/>
              <a:ext cx="432048" cy="432048"/>
            </a:xfrm>
            <a:prstGeom prst="arc">
              <a:avLst>
                <a:gd name="adj1" fmla="val 10927717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弧形 46"/>
            <p:cNvSpPr/>
            <p:nvPr/>
          </p:nvSpPr>
          <p:spPr>
            <a:xfrm>
              <a:off x="6402783" y="1655978"/>
              <a:ext cx="432048" cy="432048"/>
            </a:xfrm>
            <a:prstGeom prst="arc">
              <a:avLst>
                <a:gd name="adj1" fmla="val 10927717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弧形 49"/>
            <p:cNvSpPr/>
            <p:nvPr/>
          </p:nvSpPr>
          <p:spPr>
            <a:xfrm>
              <a:off x="6834831" y="1655978"/>
              <a:ext cx="432048" cy="432048"/>
            </a:xfrm>
            <a:prstGeom prst="arc">
              <a:avLst>
                <a:gd name="adj1" fmla="val 10927717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弧形 52"/>
            <p:cNvSpPr/>
            <p:nvPr/>
          </p:nvSpPr>
          <p:spPr>
            <a:xfrm>
              <a:off x="7266879" y="1655978"/>
              <a:ext cx="432048" cy="432048"/>
            </a:xfrm>
            <a:prstGeom prst="arc">
              <a:avLst>
                <a:gd name="adj1" fmla="val 10927717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5970735" y="1849016"/>
              <a:ext cx="0" cy="936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7698927" y="1849016"/>
              <a:ext cx="0" cy="936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接箭头连接符 54"/>
          <p:cNvCxnSpPr/>
          <p:nvPr/>
        </p:nvCxnSpPr>
        <p:spPr>
          <a:xfrm flipV="1">
            <a:off x="5822339" y="2249702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485092" y="217500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i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377080" y="155679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endParaRPr lang="zh-CN" alt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980635" y="1723408"/>
            <a:ext cx="16012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929181" y="1818402"/>
            <a:ext cx="1728192" cy="1129142"/>
            <a:chOff x="5970735" y="1655978"/>
            <a:chExt cx="1728192" cy="1129142"/>
          </a:xfrm>
        </p:grpSpPr>
        <p:sp>
          <p:nvSpPr>
            <p:cNvPr id="20" name="弧形 19"/>
            <p:cNvSpPr/>
            <p:nvPr/>
          </p:nvSpPr>
          <p:spPr>
            <a:xfrm>
              <a:off x="5970735" y="1655978"/>
              <a:ext cx="432048" cy="432048"/>
            </a:xfrm>
            <a:prstGeom prst="arc">
              <a:avLst>
                <a:gd name="adj1" fmla="val 10927717"/>
                <a:gd name="adj2" fmla="val 0"/>
              </a:avLst>
            </a:prstGeom>
            <a:ln w="38100">
              <a:solidFill>
                <a:srgbClr val="E43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>
              <a:off x="6402783" y="1655978"/>
              <a:ext cx="432048" cy="432048"/>
            </a:xfrm>
            <a:prstGeom prst="arc">
              <a:avLst>
                <a:gd name="adj1" fmla="val 10927717"/>
                <a:gd name="adj2" fmla="val 0"/>
              </a:avLst>
            </a:prstGeom>
            <a:ln w="38100">
              <a:solidFill>
                <a:srgbClr val="E43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>
              <a:off x="6834831" y="1655978"/>
              <a:ext cx="432048" cy="432048"/>
            </a:xfrm>
            <a:prstGeom prst="arc">
              <a:avLst>
                <a:gd name="adj1" fmla="val 10927717"/>
                <a:gd name="adj2" fmla="val 0"/>
              </a:avLst>
            </a:prstGeom>
            <a:ln w="38100">
              <a:solidFill>
                <a:srgbClr val="E43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>
              <a:off x="7266879" y="1655978"/>
              <a:ext cx="432048" cy="432048"/>
            </a:xfrm>
            <a:prstGeom prst="arc">
              <a:avLst>
                <a:gd name="adj1" fmla="val 10927717"/>
                <a:gd name="adj2" fmla="val 0"/>
              </a:avLst>
            </a:prstGeom>
            <a:ln w="38100">
              <a:solidFill>
                <a:srgbClr val="E43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970735" y="1849016"/>
              <a:ext cx="0" cy="936104"/>
            </a:xfrm>
            <a:prstGeom prst="line">
              <a:avLst/>
            </a:prstGeom>
            <a:ln w="38100">
              <a:solidFill>
                <a:srgbClr val="E43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698927" y="1849016"/>
              <a:ext cx="0" cy="936104"/>
            </a:xfrm>
            <a:prstGeom prst="line">
              <a:avLst/>
            </a:prstGeom>
            <a:ln w="38100">
              <a:solidFill>
                <a:srgbClr val="E43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6074367" y="2561737"/>
            <a:ext cx="155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7030A0"/>
                </a:solidFill>
              </a:rPr>
              <a:t>+   u   -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0908" y="1704409"/>
            <a:ext cx="249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线性电感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（空心）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263888"/>
              </p:ext>
            </p:extLst>
          </p:nvPr>
        </p:nvGraphicFramePr>
        <p:xfrm>
          <a:off x="850900" y="2289175"/>
          <a:ext cx="25019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0" name="Equation" r:id="rId5" imgW="863280" imgH="393480" progId="Equation.DSMT4">
                  <p:embed/>
                </p:oleObj>
              </mc:Choice>
              <mc:Fallback>
                <p:oleObj name="Equation" r:id="rId5" imgW="863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0900" y="2289175"/>
                        <a:ext cx="250190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490908" y="3932721"/>
            <a:ext cx="267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电感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（空心、铁芯）</a:t>
            </a:r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784375"/>
              </p:ext>
            </p:extLst>
          </p:nvPr>
        </p:nvGraphicFramePr>
        <p:xfrm>
          <a:off x="850900" y="4597400"/>
          <a:ext cx="27590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1" name="Equation" r:id="rId7" imgW="952200" imgH="393480" progId="Equation.DSMT4">
                  <p:embed/>
                </p:oleObj>
              </mc:Choice>
              <mc:Fallback>
                <p:oleObj name="Equation" r:id="rId7" imgW="95220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0900" y="4597400"/>
                        <a:ext cx="2759075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6204658" y="1941998"/>
            <a:ext cx="155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-   e   +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5468" y="3821923"/>
            <a:ext cx="4716016" cy="24873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397984" y="3941808"/>
            <a:ext cx="267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419321" y="4500552"/>
            <a:ext cx="4042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  当</a:t>
            </a:r>
            <a:r>
              <a:rPr lang="en-US" altLang="zh-CN" i="1" dirty="0">
                <a:solidFill>
                  <a:srgbClr val="7030A0"/>
                </a:solidFill>
                <a:latin typeface="+mn-lt"/>
                <a:ea typeface="+mn-ea"/>
              </a:rPr>
              <a:t>u</a:t>
            </a:r>
            <a:r>
              <a:rPr lang="zh-CN" altLang="en-US" dirty="0">
                <a:latin typeface="+mn-ea"/>
                <a:ea typeface="+mn-ea"/>
              </a:rPr>
              <a:t>为正弦时，</a:t>
            </a:r>
            <a:r>
              <a:rPr lang="en-US" altLang="zh-CN" i="1" dirty="0">
                <a:solidFill>
                  <a:srgbClr val="0101FF"/>
                </a:solidFill>
                <a:latin typeface="+mn-ea"/>
                <a:ea typeface="+mn-ea"/>
              </a:rPr>
              <a:t>φ</a:t>
            </a:r>
            <a:r>
              <a:rPr lang="zh-CN" altLang="en-US" dirty="0">
                <a:latin typeface="+mn-ea"/>
                <a:ea typeface="+mn-ea"/>
              </a:rPr>
              <a:t>也为正弦，但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+mn-ea"/>
              </a:rPr>
              <a:t>i</a:t>
            </a:r>
            <a:r>
              <a:rPr lang="zh-CN" altLang="en-US" dirty="0">
                <a:latin typeface="+mn-ea"/>
                <a:ea typeface="+mn-ea"/>
              </a:rPr>
              <a:t>并不一定为正弦。</a:t>
            </a:r>
          </a:p>
        </p:txBody>
      </p:sp>
      <p:pic>
        <p:nvPicPr>
          <p:cNvPr id="34" name="Picture 4" descr="题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" y="1195523"/>
            <a:ext cx="4276725" cy="259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685374" y="3358249"/>
            <a:ext cx="194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highlight>
                  <a:srgbClr val="FFFF00"/>
                </a:highlight>
              </a:rPr>
              <a:t>NI</a:t>
            </a:r>
            <a:r>
              <a:rPr lang="en-US" altLang="zh-CN" dirty="0"/>
              <a:t>:</a:t>
            </a:r>
            <a:r>
              <a:rPr lang="zh-CN" altLang="en-US" dirty="0"/>
              <a:t>磁通势</a:t>
            </a:r>
          </a:p>
        </p:txBody>
      </p:sp>
    </p:spTree>
    <p:extLst>
      <p:ext uri="{BB962C8B-B14F-4D97-AF65-F5344CB8AC3E}">
        <p14:creationId xmlns:p14="http://schemas.microsoft.com/office/powerpoint/2010/main" val="8549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57" grpId="0"/>
      <p:bldP spid="26" grpId="0"/>
      <p:bldP spid="5" grpId="0"/>
      <p:bldP spid="28" grpId="0"/>
      <p:bldP spid="30" grpId="0"/>
      <p:bldP spid="7" grpId="0" animBg="1"/>
      <p:bldP spid="32" grpId="0"/>
      <p:bldP spid="33" grpId="0"/>
      <p:bldP spid="8" grpId="0"/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438150" y="627063"/>
            <a:ext cx="840105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问题</a:t>
            </a:r>
            <a:r>
              <a:rPr lang="en-US" altLang="zh-CN" sz="2800">
                <a:solidFill>
                  <a:srgbClr val="FF0000"/>
                </a:solidFill>
              </a:rPr>
              <a:t>2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  <a:r>
              <a:rPr lang="zh-CN" altLang="en-US" sz="2800"/>
              <a:t>如果两绕组的极性端接错，结果如何？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381000" y="5105400"/>
            <a:ext cx="84582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结论：</a:t>
            </a:r>
            <a:r>
              <a:rPr lang="zh-CN" altLang="en-US" sz="2800">
                <a:solidFill>
                  <a:srgbClr val="000099"/>
                </a:solidFill>
              </a:rPr>
              <a:t>在同极性端不明确时，一定要先测定同极性端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000099"/>
                </a:solidFill>
              </a:rPr>
              <a:t>            再通电。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917575" y="1066800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99"/>
                </a:solidFill>
                <a:ea typeface="宋体" panose="02010600030101010101" pitchFamily="2" charset="-122"/>
              </a:rPr>
              <a:t>答：有可能烧毁变压器</a:t>
            </a:r>
          </a:p>
        </p:txBody>
      </p:sp>
      <p:grpSp>
        <p:nvGrpSpPr>
          <p:cNvPr id="169989" name="Group 5"/>
          <p:cNvGrpSpPr>
            <a:grpSpLocks/>
          </p:cNvGrpSpPr>
          <p:nvPr/>
        </p:nvGrpSpPr>
        <p:grpSpPr bwMode="auto">
          <a:xfrm>
            <a:off x="4416425" y="1643063"/>
            <a:ext cx="4498975" cy="3438525"/>
            <a:chOff x="2782" y="1035"/>
            <a:chExt cx="2834" cy="2166"/>
          </a:xfrm>
        </p:grpSpPr>
        <p:sp>
          <p:nvSpPr>
            <p:cNvPr id="169990" name="Text Box 6"/>
            <p:cNvSpPr txBox="1">
              <a:spLocks noChangeArrowheads="1"/>
            </p:cNvSpPr>
            <p:nvPr/>
          </p:nvSpPr>
          <p:spPr bwMode="auto">
            <a:xfrm>
              <a:off x="2880" y="1371"/>
              <a:ext cx="237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ea typeface="宋体" panose="02010600030101010101" pitchFamily="2" charset="-122"/>
                </a:rPr>
                <a:t>两个线圈中的磁通抵消</a:t>
              </a:r>
              <a:endParaRPr lang="zh-CN" altLang="en-US" b="0">
                <a:ea typeface="宋体" panose="02010600030101010101" pitchFamily="2" charset="-122"/>
              </a:endParaRPr>
            </a:p>
          </p:txBody>
        </p:sp>
        <p:sp>
          <p:nvSpPr>
            <p:cNvPr id="169991" name="Rectangle 7"/>
            <p:cNvSpPr>
              <a:spLocks noChangeArrowheads="1"/>
            </p:cNvSpPr>
            <p:nvPr/>
          </p:nvSpPr>
          <p:spPr bwMode="auto">
            <a:xfrm>
              <a:off x="2782" y="1035"/>
              <a:ext cx="794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ea typeface="宋体" panose="02010600030101010101" pitchFamily="2" charset="-122"/>
                </a:rPr>
                <a:t>原因：</a:t>
              </a:r>
            </a:p>
          </p:txBody>
        </p:sp>
        <p:grpSp>
          <p:nvGrpSpPr>
            <p:cNvPr id="169992" name="Group 8"/>
            <p:cNvGrpSpPr>
              <a:grpSpLocks/>
            </p:cNvGrpSpPr>
            <p:nvPr/>
          </p:nvGrpSpPr>
          <p:grpSpPr bwMode="auto">
            <a:xfrm>
              <a:off x="2782" y="2112"/>
              <a:ext cx="2834" cy="672"/>
              <a:chOff x="2782" y="2112"/>
              <a:chExt cx="2834" cy="672"/>
            </a:xfrm>
          </p:grpSpPr>
          <p:grpSp>
            <p:nvGrpSpPr>
              <p:cNvPr id="169993" name="Group 9"/>
              <p:cNvGrpSpPr>
                <a:grpSpLocks/>
              </p:cNvGrpSpPr>
              <p:nvPr/>
            </p:nvGrpSpPr>
            <p:grpSpPr bwMode="auto">
              <a:xfrm>
                <a:off x="3764" y="2245"/>
                <a:ext cx="1852" cy="539"/>
                <a:chOff x="3764" y="2245"/>
                <a:chExt cx="1852" cy="539"/>
              </a:xfrm>
            </p:grpSpPr>
            <p:sp>
              <p:nvSpPr>
                <p:cNvPr id="16999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764" y="2409"/>
                  <a:ext cx="1852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zh-CN" altLang="en-US">
                      <a:ea typeface="宋体" panose="02010600030101010101" pitchFamily="2" charset="-122"/>
                    </a:rPr>
                    <a:t>电流           很大</a:t>
                  </a:r>
                  <a:endParaRPr lang="zh-CN" altLang="en-US" b="0"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69995" name="Object 11">
                  <a:hlinkClick r:id="" action="ppaction://ole?verb=0"/>
                </p:cNvPr>
                <p:cNvGraphicFramePr>
                  <a:graphicFrameLocks/>
                </p:cNvGraphicFramePr>
                <p:nvPr/>
              </p:nvGraphicFramePr>
              <p:xfrm>
                <a:off x="4272" y="2245"/>
                <a:ext cx="624" cy="5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0892" name="公式" r:id="rId3" imgW="482400" imgH="444240" progId="Equation.3">
                        <p:embed/>
                      </p:oleObj>
                    </mc:Choice>
                    <mc:Fallback>
                      <p:oleObj name="公式" r:id="rId3" imgW="482400" imgH="444240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2245"/>
                              <a:ext cx="624" cy="53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chemeClr val="accent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69996" name="Object 12"/>
              <p:cNvGraphicFramePr>
                <a:graphicFrameLocks noChangeAspect="1"/>
              </p:cNvGraphicFramePr>
              <p:nvPr/>
            </p:nvGraphicFramePr>
            <p:xfrm>
              <a:off x="2782" y="2112"/>
              <a:ext cx="1082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893" name="公式" r:id="rId5" imgW="825480" imgH="215640" progId="Equation.3">
                      <p:embed/>
                    </p:oleObj>
                  </mc:Choice>
                  <mc:Fallback>
                    <p:oleObj name="公式" r:id="rId5" imgW="8254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2" y="2112"/>
                            <a:ext cx="1082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9997" name="AutoShape 13"/>
              <p:cNvSpPr>
                <a:spLocks noChangeArrowheads="1"/>
              </p:cNvSpPr>
              <p:nvPr/>
            </p:nvSpPr>
            <p:spPr bwMode="auto">
              <a:xfrm>
                <a:off x="2880" y="2448"/>
                <a:ext cx="864" cy="144"/>
              </a:xfrm>
              <a:prstGeom prst="rightArrow">
                <a:avLst>
                  <a:gd name="adj1" fmla="val 50000"/>
                  <a:gd name="adj2" fmla="val 150000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3300"/>
                  </a:gs>
                </a:gsLst>
                <a:lin ang="0" scaled="1"/>
              </a:gradFill>
              <a:ln w="28575">
                <a:solidFill>
                  <a:srgbClr val="CC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FF33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9998" name="Group 14"/>
            <p:cNvGrpSpPr>
              <a:grpSpLocks/>
            </p:cNvGrpSpPr>
            <p:nvPr/>
          </p:nvGrpSpPr>
          <p:grpSpPr bwMode="auto">
            <a:xfrm>
              <a:off x="2942" y="2928"/>
              <a:ext cx="2290" cy="273"/>
              <a:chOff x="2942" y="2928"/>
              <a:chExt cx="2290" cy="273"/>
            </a:xfrm>
          </p:grpSpPr>
          <p:sp>
            <p:nvSpPr>
              <p:cNvPr id="169999" name="Text Box 15"/>
              <p:cNvSpPr txBox="1">
                <a:spLocks noChangeArrowheads="1"/>
              </p:cNvSpPr>
              <p:nvPr/>
            </p:nvSpPr>
            <p:spPr bwMode="auto">
              <a:xfrm>
                <a:off x="3456" y="2928"/>
                <a:ext cx="1776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>
                    <a:solidFill>
                      <a:srgbClr val="CC0000"/>
                    </a:solidFill>
                    <a:ea typeface="宋体" panose="02010600030101010101" pitchFamily="2" charset="-122"/>
                  </a:rPr>
                  <a:t>烧毁变压器</a:t>
                </a:r>
                <a:endParaRPr lang="zh-CN" altLang="en-US" b="0">
                  <a:solidFill>
                    <a:srgbClr val="CC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0000" name="AutoShape 16"/>
              <p:cNvSpPr>
                <a:spLocks noChangeArrowheads="1"/>
              </p:cNvSpPr>
              <p:nvPr/>
            </p:nvSpPr>
            <p:spPr bwMode="auto">
              <a:xfrm>
                <a:off x="2942" y="2976"/>
                <a:ext cx="418" cy="163"/>
              </a:xfrm>
              <a:prstGeom prst="rightArrow">
                <a:avLst>
                  <a:gd name="adj1" fmla="val 50000"/>
                  <a:gd name="adj2" fmla="val 64110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3300"/>
                  </a:gs>
                </a:gsLst>
                <a:lin ang="0" scaled="1"/>
              </a:gradFill>
              <a:ln w="28575">
                <a:solidFill>
                  <a:srgbClr val="CC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0001" name="Group 17"/>
            <p:cNvGrpSpPr>
              <a:grpSpLocks/>
            </p:cNvGrpSpPr>
            <p:nvPr/>
          </p:nvGrpSpPr>
          <p:grpSpPr bwMode="auto">
            <a:xfrm>
              <a:off x="2928" y="1728"/>
              <a:ext cx="2304" cy="359"/>
              <a:chOff x="2928" y="1728"/>
              <a:chExt cx="2304" cy="359"/>
            </a:xfrm>
          </p:grpSpPr>
          <p:sp>
            <p:nvSpPr>
              <p:cNvPr id="170002" name="Text Box 18"/>
              <p:cNvSpPr txBox="1">
                <a:spLocks noChangeArrowheads="1"/>
              </p:cNvSpPr>
              <p:nvPr/>
            </p:nvSpPr>
            <p:spPr bwMode="auto">
              <a:xfrm>
                <a:off x="3504" y="1776"/>
                <a:ext cx="1152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>
                    <a:ea typeface="宋体" panose="02010600030101010101" pitchFamily="2" charset="-122"/>
                  </a:rPr>
                  <a:t>感应电势</a:t>
                </a:r>
              </a:p>
            </p:txBody>
          </p:sp>
          <p:graphicFrame>
            <p:nvGraphicFramePr>
              <p:cNvPr id="170003" name="Object 1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651" y="1728"/>
              <a:ext cx="581" cy="3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894" name="公式" r:id="rId7" imgW="342720" imgH="177480" progId="Equation.3">
                      <p:embed/>
                    </p:oleObj>
                  </mc:Choice>
                  <mc:Fallback>
                    <p:oleObj name="公式" r:id="rId7" imgW="342720" imgH="177480" progId="Equation.3">
                      <p:embed/>
                      <p:pic>
                        <p:nvPicPr>
                          <p:cNvPr id="0" name="Object 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1" y="1728"/>
                            <a:ext cx="581" cy="3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0004" name="AutoShape 20"/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418" cy="163"/>
              </a:xfrm>
              <a:prstGeom prst="rightArrow">
                <a:avLst>
                  <a:gd name="adj1" fmla="val 50000"/>
                  <a:gd name="adj2" fmla="val 64110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3300"/>
                  </a:gs>
                </a:gsLst>
                <a:lin ang="0" scaled="1"/>
              </a:gradFill>
              <a:ln w="28575">
                <a:solidFill>
                  <a:srgbClr val="CC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0005" name="Line 21"/>
          <p:cNvSpPr>
            <a:spLocks noChangeShapeType="1"/>
          </p:cNvSpPr>
          <p:nvPr/>
        </p:nvSpPr>
        <p:spPr bwMode="auto">
          <a:xfrm flipH="1">
            <a:off x="1109663" y="2701925"/>
            <a:ext cx="1676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 flipH="1">
            <a:off x="1498600" y="4302125"/>
            <a:ext cx="444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7" name="Freeform 23"/>
          <p:cNvSpPr>
            <a:spLocks/>
          </p:cNvSpPr>
          <p:nvPr/>
        </p:nvSpPr>
        <p:spPr bwMode="auto">
          <a:xfrm>
            <a:off x="2743200" y="2940050"/>
            <a:ext cx="227013" cy="119063"/>
          </a:xfrm>
          <a:custGeom>
            <a:avLst/>
            <a:gdLst>
              <a:gd name="T0" fmla="*/ 0 w 216"/>
              <a:gd name="T1" fmla="*/ 0 h 144"/>
              <a:gd name="T2" fmla="*/ 192 w 216"/>
              <a:gd name="T3" fmla="*/ 48 h 144"/>
              <a:gd name="T4" fmla="*/ 144 w 21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" h="144">
                <a:moveTo>
                  <a:pt x="0" y="0"/>
                </a:moveTo>
                <a:cubicBezTo>
                  <a:pt x="84" y="12"/>
                  <a:pt x="168" y="24"/>
                  <a:pt x="192" y="48"/>
                </a:cubicBezTo>
                <a:cubicBezTo>
                  <a:pt x="216" y="72"/>
                  <a:pt x="180" y="108"/>
                  <a:pt x="144" y="144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8" name="Freeform 24"/>
          <p:cNvSpPr>
            <a:spLocks/>
          </p:cNvSpPr>
          <p:nvPr/>
        </p:nvSpPr>
        <p:spPr bwMode="auto">
          <a:xfrm>
            <a:off x="2743200" y="2701925"/>
            <a:ext cx="227013" cy="119063"/>
          </a:xfrm>
          <a:custGeom>
            <a:avLst/>
            <a:gdLst>
              <a:gd name="T0" fmla="*/ 0 w 216"/>
              <a:gd name="T1" fmla="*/ 0 h 144"/>
              <a:gd name="T2" fmla="*/ 192 w 216"/>
              <a:gd name="T3" fmla="*/ 48 h 144"/>
              <a:gd name="T4" fmla="*/ 144 w 21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" h="144">
                <a:moveTo>
                  <a:pt x="0" y="0"/>
                </a:moveTo>
                <a:cubicBezTo>
                  <a:pt x="84" y="12"/>
                  <a:pt x="168" y="24"/>
                  <a:pt x="192" y="48"/>
                </a:cubicBezTo>
                <a:cubicBezTo>
                  <a:pt x="216" y="72"/>
                  <a:pt x="180" y="108"/>
                  <a:pt x="144" y="144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9" name="Freeform 25"/>
          <p:cNvSpPr>
            <a:spLocks/>
          </p:cNvSpPr>
          <p:nvPr/>
        </p:nvSpPr>
        <p:spPr bwMode="auto">
          <a:xfrm>
            <a:off x="2743200" y="3176588"/>
            <a:ext cx="227013" cy="119062"/>
          </a:xfrm>
          <a:custGeom>
            <a:avLst/>
            <a:gdLst>
              <a:gd name="T0" fmla="*/ 0 w 216"/>
              <a:gd name="T1" fmla="*/ 0 h 144"/>
              <a:gd name="T2" fmla="*/ 192 w 216"/>
              <a:gd name="T3" fmla="*/ 48 h 144"/>
              <a:gd name="T4" fmla="*/ 144 w 21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" h="144">
                <a:moveTo>
                  <a:pt x="0" y="0"/>
                </a:moveTo>
                <a:cubicBezTo>
                  <a:pt x="84" y="12"/>
                  <a:pt x="168" y="24"/>
                  <a:pt x="192" y="48"/>
                </a:cubicBezTo>
                <a:cubicBezTo>
                  <a:pt x="216" y="72"/>
                  <a:pt x="180" y="108"/>
                  <a:pt x="144" y="144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10" name="Line 26"/>
          <p:cNvSpPr>
            <a:spLocks noChangeShapeType="1"/>
          </p:cNvSpPr>
          <p:nvPr/>
        </p:nvSpPr>
        <p:spPr bwMode="auto">
          <a:xfrm flipH="1">
            <a:off x="2519363" y="2940050"/>
            <a:ext cx="2524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 flipH="1">
            <a:off x="2519363" y="3176588"/>
            <a:ext cx="2524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12" name="Freeform 28"/>
          <p:cNvSpPr>
            <a:spLocks/>
          </p:cNvSpPr>
          <p:nvPr/>
        </p:nvSpPr>
        <p:spPr bwMode="auto">
          <a:xfrm>
            <a:off x="2441575" y="2820988"/>
            <a:ext cx="50800" cy="119062"/>
          </a:xfrm>
          <a:custGeom>
            <a:avLst/>
            <a:gdLst>
              <a:gd name="T0" fmla="*/ 96 w 96"/>
              <a:gd name="T1" fmla="*/ 0 h 96"/>
              <a:gd name="T2" fmla="*/ 0 w 96"/>
              <a:gd name="T3" fmla="*/ 48 h 96"/>
              <a:gd name="T4" fmla="*/ 96 w 96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6">
                <a:moveTo>
                  <a:pt x="96" y="0"/>
                </a:moveTo>
                <a:cubicBezTo>
                  <a:pt x="48" y="16"/>
                  <a:pt x="0" y="32"/>
                  <a:pt x="0" y="48"/>
                </a:cubicBezTo>
                <a:cubicBezTo>
                  <a:pt x="0" y="64"/>
                  <a:pt x="48" y="80"/>
                  <a:pt x="96" y="96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13" name="Freeform 29"/>
          <p:cNvSpPr>
            <a:spLocks/>
          </p:cNvSpPr>
          <p:nvPr/>
        </p:nvSpPr>
        <p:spPr bwMode="auto">
          <a:xfrm>
            <a:off x="2441575" y="3059113"/>
            <a:ext cx="50800" cy="117475"/>
          </a:xfrm>
          <a:custGeom>
            <a:avLst/>
            <a:gdLst>
              <a:gd name="T0" fmla="*/ 96 w 96"/>
              <a:gd name="T1" fmla="*/ 0 h 96"/>
              <a:gd name="T2" fmla="*/ 0 w 96"/>
              <a:gd name="T3" fmla="*/ 48 h 96"/>
              <a:gd name="T4" fmla="*/ 96 w 96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6">
                <a:moveTo>
                  <a:pt x="96" y="0"/>
                </a:moveTo>
                <a:cubicBezTo>
                  <a:pt x="48" y="16"/>
                  <a:pt x="0" y="32"/>
                  <a:pt x="0" y="48"/>
                </a:cubicBezTo>
                <a:cubicBezTo>
                  <a:pt x="0" y="64"/>
                  <a:pt x="48" y="80"/>
                  <a:pt x="96" y="96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14" name="Freeform 30"/>
          <p:cNvSpPr>
            <a:spLocks/>
          </p:cNvSpPr>
          <p:nvPr/>
        </p:nvSpPr>
        <p:spPr bwMode="auto">
          <a:xfrm>
            <a:off x="2744788" y="3946525"/>
            <a:ext cx="227012" cy="119063"/>
          </a:xfrm>
          <a:custGeom>
            <a:avLst/>
            <a:gdLst>
              <a:gd name="T0" fmla="*/ 0 w 216"/>
              <a:gd name="T1" fmla="*/ 0 h 144"/>
              <a:gd name="T2" fmla="*/ 192 w 216"/>
              <a:gd name="T3" fmla="*/ 48 h 144"/>
              <a:gd name="T4" fmla="*/ 144 w 21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" h="144">
                <a:moveTo>
                  <a:pt x="0" y="0"/>
                </a:moveTo>
                <a:cubicBezTo>
                  <a:pt x="84" y="12"/>
                  <a:pt x="168" y="24"/>
                  <a:pt x="192" y="48"/>
                </a:cubicBezTo>
                <a:cubicBezTo>
                  <a:pt x="216" y="72"/>
                  <a:pt x="180" y="108"/>
                  <a:pt x="144" y="144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15" name="Line 31"/>
          <p:cNvSpPr>
            <a:spLocks noChangeShapeType="1"/>
          </p:cNvSpPr>
          <p:nvPr/>
        </p:nvSpPr>
        <p:spPr bwMode="auto">
          <a:xfrm>
            <a:off x="2590800" y="3946525"/>
            <a:ext cx="2524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16" name="Freeform 32"/>
          <p:cNvSpPr>
            <a:spLocks/>
          </p:cNvSpPr>
          <p:nvPr/>
        </p:nvSpPr>
        <p:spPr bwMode="auto">
          <a:xfrm>
            <a:off x="2443163" y="3829050"/>
            <a:ext cx="50800" cy="117475"/>
          </a:xfrm>
          <a:custGeom>
            <a:avLst/>
            <a:gdLst>
              <a:gd name="T0" fmla="*/ 96 w 96"/>
              <a:gd name="T1" fmla="*/ 0 h 96"/>
              <a:gd name="T2" fmla="*/ 0 w 96"/>
              <a:gd name="T3" fmla="*/ 48 h 96"/>
              <a:gd name="T4" fmla="*/ 96 w 96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6">
                <a:moveTo>
                  <a:pt x="96" y="0"/>
                </a:moveTo>
                <a:cubicBezTo>
                  <a:pt x="48" y="16"/>
                  <a:pt x="0" y="32"/>
                  <a:pt x="0" y="48"/>
                </a:cubicBezTo>
                <a:cubicBezTo>
                  <a:pt x="0" y="64"/>
                  <a:pt x="48" y="80"/>
                  <a:pt x="96" y="96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17" name="Line 33"/>
          <p:cNvSpPr>
            <a:spLocks noChangeShapeType="1"/>
          </p:cNvSpPr>
          <p:nvPr/>
        </p:nvSpPr>
        <p:spPr bwMode="auto">
          <a:xfrm>
            <a:off x="2498725" y="1976438"/>
            <a:ext cx="0" cy="30797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18" name="Line 34"/>
          <p:cNvSpPr>
            <a:spLocks noChangeShapeType="1"/>
          </p:cNvSpPr>
          <p:nvPr/>
        </p:nvSpPr>
        <p:spPr bwMode="auto">
          <a:xfrm>
            <a:off x="2890838" y="2360613"/>
            <a:ext cx="0" cy="229711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19" name="Freeform 35"/>
          <p:cNvSpPr>
            <a:spLocks/>
          </p:cNvSpPr>
          <p:nvPr/>
        </p:nvSpPr>
        <p:spPr bwMode="auto">
          <a:xfrm>
            <a:off x="2744788" y="4183063"/>
            <a:ext cx="227012" cy="119062"/>
          </a:xfrm>
          <a:custGeom>
            <a:avLst/>
            <a:gdLst>
              <a:gd name="T0" fmla="*/ 0 w 216"/>
              <a:gd name="T1" fmla="*/ 0 h 144"/>
              <a:gd name="T2" fmla="*/ 192 w 216"/>
              <a:gd name="T3" fmla="*/ 48 h 144"/>
              <a:gd name="T4" fmla="*/ 144 w 21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" h="144">
                <a:moveTo>
                  <a:pt x="0" y="0"/>
                </a:moveTo>
                <a:cubicBezTo>
                  <a:pt x="84" y="12"/>
                  <a:pt x="168" y="24"/>
                  <a:pt x="192" y="48"/>
                </a:cubicBezTo>
                <a:cubicBezTo>
                  <a:pt x="216" y="72"/>
                  <a:pt x="180" y="108"/>
                  <a:pt x="144" y="144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20" name="Line 36"/>
          <p:cNvSpPr>
            <a:spLocks noChangeShapeType="1"/>
          </p:cNvSpPr>
          <p:nvPr/>
        </p:nvSpPr>
        <p:spPr bwMode="auto">
          <a:xfrm>
            <a:off x="2590800" y="4200525"/>
            <a:ext cx="25241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21" name="Freeform 37"/>
          <p:cNvSpPr>
            <a:spLocks/>
          </p:cNvSpPr>
          <p:nvPr/>
        </p:nvSpPr>
        <p:spPr bwMode="auto">
          <a:xfrm>
            <a:off x="2443163" y="4065588"/>
            <a:ext cx="50800" cy="117475"/>
          </a:xfrm>
          <a:custGeom>
            <a:avLst/>
            <a:gdLst>
              <a:gd name="T0" fmla="*/ 96 w 96"/>
              <a:gd name="T1" fmla="*/ 0 h 96"/>
              <a:gd name="T2" fmla="*/ 0 w 96"/>
              <a:gd name="T3" fmla="*/ 48 h 96"/>
              <a:gd name="T4" fmla="*/ 96 w 96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6">
                <a:moveTo>
                  <a:pt x="96" y="0"/>
                </a:moveTo>
                <a:cubicBezTo>
                  <a:pt x="48" y="16"/>
                  <a:pt x="0" y="32"/>
                  <a:pt x="0" y="48"/>
                </a:cubicBezTo>
                <a:cubicBezTo>
                  <a:pt x="0" y="64"/>
                  <a:pt x="48" y="80"/>
                  <a:pt x="96" y="96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22" name="Line 38"/>
          <p:cNvSpPr>
            <a:spLocks noChangeShapeType="1"/>
          </p:cNvSpPr>
          <p:nvPr/>
        </p:nvSpPr>
        <p:spPr bwMode="auto">
          <a:xfrm flipH="1" flipV="1">
            <a:off x="1538288" y="4286250"/>
            <a:ext cx="960437" cy="15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23" name="Line 39"/>
          <p:cNvSpPr>
            <a:spLocks noChangeShapeType="1"/>
          </p:cNvSpPr>
          <p:nvPr/>
        </p:nvSpPr>
        <p:spPr bwMode="auto">
          <a:xfrm flipH="1">
            <a:off x="2622550" y="3725863"/>
            <a:ext cx="273050" cy="174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24" name="Freeform 40"/>
          <p:cNvSpPr>
            <a:spLocks/>
          </p:cNvSpPr>
          <p:nvPr/>
        </p:nvSpPr>
        <p:spPr bwMode="auto">
          <a:xfrm>
            <a:off x="2751138" y="3709988"/>
            <a:ext cx="227012" cy="119062"/>
          </a:xfrm>
          <a:custGeom>
            <a:avLst/>
            <a:gdLst>
              <a:gd name="T0" fmla="*/ 0 w 216"/>
              <a:gd name="T1" fmla="*/ 0 h 144"/>
              <a:gd name="T2" fmla="*/ 192 w 216"/>
              <a:gd name="T3" fmla="*/ 48 h 144"/>
              <a:gd name="T4" fmla="*/ 144 w 21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" h="144">
                <a:moveTo>
                  <a:pt x="0" y="0"/>
                </a:moveTo>
                <a:cubicBezTo>
                  <a:pt x="84" y="12"/>
                  <a:pt x="168" y="24"/>
                  <a:pt x="192" y="48"/>
                </a:cubicBezTo>
                <a:cubicBezTo>
                  <a:pt x="216" y="72"/>
                  <a:pt x="180" y="108"/>
                  <a:pt x="144" y="144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25" name="Text Box 41"/>
          <p:cNvSpPr txBox="1">
            <a:spLocks noChangeArrowheads="1"/>
          </p:cNvSpPr>
          <p:nvPr/>
        </p:nvSpPr>
        <p:spPr bwMode="auto">
          <a:xfrm>
            <a:off x="2163763" y="2343150"/>
            <a:ext cx="3079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•</a:t>
            </a:r>
          </a:p>
          <a:p>
            <a:endParaRPr lang="en-US" altLang="zh-CN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170026" name="Text Box 42"/>
          <p:cNvSpPr txBox="1">
            <a:spLocks noChangeArrowheads="1"/>
          </p:cNvSpPr>
          <p:nvPr/>
        </p:nvSpPr>
        <p:spPr bwMode="auto">
          <a:xfrm>
            <a:off x="2163763" y="3365500"/>
            <a:ext cx="3079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•</a:t>
            </a:r>
          </a:p>
          <a:p>
            <a:endParaRPr lang="en-US" altLang="zh-CN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170027" name="Line 43"/>
          <p:cNvSpPr>
            <a:spLocks noChangeShapeType="1"/>
          </p:cNvSpPr>
          <p:nvPr/>
        </p:nvSpPr>
        <p:spPr bwMode="auto">
          <a:xfrm>
            <a:off x="2890838" y="2374900"/>
            <a:ext cx="614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28" name="Line 44"/>
          <p:cNvSpPr>
            <a:spLocks noChangeShapeType="1"/>
          </p:cNvSpPr>
          <p:nvPr/>
        </p:nvSpPr>
        <p:spPr bwMode="auto">
          <a:xfrm>
            <a:off x="2890838" y="4641850"/>
            <a:ext cx="614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29" name="Line 45"/>
          <p:cNvSpPr>
            <a:spLocks noChangeShapeType="1"/>
          </p:cNvSpPr>
          <p:nvPr/>
        </p:nvSpPr>
        <p:spPr bwMode="auto">
          <a:xfrm>
            <a:off x="2484438" y="1976438"/>
            <a:ext cx="1006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30" name="Line 46"/>
          <p:cNvSpPr>
            <a:spLocks noChangeShapeType="1"/>
          </p:cNvSpPr>
          <p:nvPr/>
        </p:nvSpPr>
        <p:spPr bwMode="auto">
          <a:xfrm>
            <a:off x="2498725" y="5041900"/>
            <a:ext cx="1006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0031" name="Group 47"/>
          <p:cNvGrpSpPr>
            <a:grpSpLocks/>
          </p:cNvGrpSpPr>
          <p:nvPr/>
        </p:nvGrpSpPr>
        <p:grpSpPr bwMode="auto">
          <a:xfrm>
            <a:off x="1509713" y="2293938"/>
            <a:ext cx="614362" cy="2476500"/>
            <a:chOff x="1536" y="1590"/>
            <a:chExt cx="528" cy="2006"/>
          </a:xfrm>
        </p:grpSpPr>
        <p:sp>
          <p:nvSpPr>
            <p:cNvPr id="170032" name="Text Box 48"/>
            <p:cNvSpPr txBox="1">
              <a:spLocks noChangeArrowheads="1"/>
            </p:cNvSpPr>
            <p:nvPr/>
          </p:nvSpPr>
          <p:spPr bwMode="auto">
            <a:xfrm>
              <a:off x="1536" y="1590"/>
              <a:ext cx="311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0033" name="Text Box 49"/>
            <p:cNvSpPr txBox="1">
              <a:spLocks noChangeArrowheads="1"/>
            </p:cNvSpPr>
            <p:nvPr/>
          </p:nvSpPr>
          <p:spPr bwMode="auto">
            <a:xfrm>
              <a:off x="1536" y="2169"/>
              <a:ext cx="311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70034" name="Text Box 50"/>
            <p:cNvSpPr txBox="1">
              <a:spLocks noChangeArrowheads="1"/>
            </p:cNvSpPr>
            <p:nvPr/>
          </p:nvSpPr>
          <p:spPr bwMode="auto">
            <a:xfrm>
              <a:off x="1536" y="2715"/>
              <a:ext cx="31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70035" name="Text Box 51"/>
            <p:cNvSpPr txBox="1">
              <a:spLocks noChangeArrowheads="1"/>
            </p:cNvSpPr>
            <p:nvPr/>
          </p:nvSpPr>
          <p:spPr bwMode="auto">
            <a:xfrm>
              <a:off x="1536" y="3176"/>
              <a:ext cx="311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70036" name="Line 52"/>
            <p:cNvSpPr>
              <a:spLocks noChangeShapeType="1"/>
            </p:cNvSpPr>
            <p:nvPr/>
          </p:nvSpPr>
          <p:spPr bwMode="auto">
            <a:xfrm flipH="1">
              <a:off x="1584" y="2448"/>
              <a:ext cx="48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7" name="Line 53"/>
            <p:cNvSpPr>
              <a:spLocks noChangeShapeType="1"/>
            </p:cNvSpPr>
            <p:nvPr/>
          </p:nvSpPr>
          <p:spPr bwMode="auto">
            <a:xfrm flipH="1" flipV="1">
              <a:off x="1872" y="2640"/>
              <a:ext cx="19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8" name="Line 54"/>
            <p:cNvSpPr>
              <a:spLocks noChangeShapeType="1"/>
            </p:cNvSpPr>
            <p:nvPr/>
          </p:nvSpPr>
          <p:spPr bwMode="auto">
            <a:xfrm flipH="1" flipV="1">
              <a:off x="1584" y="2448"/>
              <a:ext cx="19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9" name="Freeform 55"/>
            <p:cNvSpPr>
              <a:spLocks/>
            </p:cNvSpPr>
            <p:nvPr/>
          </p:nvSpPr>
          <p:spPr bwMode="auto">
            <a:xfrm>
              <a:off x="1776" y="2544"/>
              <a:ext cx="160" cy="112"/>
            </a:xfrm>
            <a:custGeom>
              <a:avLst/>
              <a:gdLst>
                <a:gd name="T0" fmla="*/ 0 w 160"/>
                <a:gd name="T1" fmla="*/ 16 h 112"/>
                <a:gd name="T2" fmla="*/ 144 w 160"/>
                <a:gd name="T3" fmla="*/ 16 h 112"/>
                <a:gd name="T4" fmla="*/ 96 w 160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112">
                  <a:moveTo>
                    <a:pt x="0" y="16"/>
                  </a:moveTo>
                  <a:cubicBezTo>
                    <a:pt x="64" y="8"/>
                    <a:pt x="128" y="0"/>
                    <a:pt x="144" y="16"/>
                  </a:cubicBezTo>
                  <a:cubicBezTo>
                    <a:pt x="160" y="32"/>
                    <a:pt x="128" y="72"/>
                    <a:pt x="96" y="112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70040" name="Object 5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326198"/>
              </p:ext>
            </p:extLst>
          </p:nvPr>
        </p:nvGraphicFramePr>
        <p:xfrm>
          <a:off x="3057525" y="2762250"/>
          <a:ext cx="3365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95" name="公式" r:id="rId9" imgW="177480" imgH="177480" progId="Equation.3">
                  <p:embed/>
                </p:oleObj>
              </mc:Choice>
              <mc:Fallback>
                <p:oleObj name="公式" r:id="rId9" imgW="177480" imgH="177480" progId="Equation.3">
                  <p:embed/>
                  <p:pic>
                    <p:nvPicPr>
                      <p:cNvPr id="0" name="Object 5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2762250"/>
                        <a:ext cx="3365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41" name="Object 5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611034"/>
              </p:ext>
            </p:extLst>
          </p:nvPr>
        </p:nvGraphicFramePr>
        <p:xfrm>
          <a:off x="3057525" y="3768725"/>
          <a:ext cx="3365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96" name="公式" r:id="rId11" imgW="177480" imgH="177480" progId="Equation.3">
                  <p:embed/>
                </p:oleObj>
              </mc:Choice>
              <mc:Fallback>
                <p:oleObj name="公式" r:id="rId11" imgW="177480" imgH="177480" progId="Equation.3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3768725"/>
                        <a:ext cx="3365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42" name="Line 58"/>
          <p:cNvSpPr>
            <a:spLocks noChangeShapeType="1"/>
          </p:cNvSpPr>
          <p:nvPr/>
        </p:nvSpPr>
        <p:spPr bwMode="auto">
          <a:xfrm>
            <a:off x="1803400" y="2593975"/>
            <a:ext cx="3603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0043" name="Object 5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519276"/>
              </p:ext>
            </p:extLst>
          </p:nvPr>
        </p:nvGraphicFramePr>
        <p:xfrm>
          <a:off x="1846263" y="2044700"/>
          <a:ext cx="1857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97" name="公式" r:id="rId12" imgW="88560" imgH="164880" progId="Equation.3">
                  <p:embed/>
                </p:oleObj>
              </mc:Choice>
              <mc:Fallback>
                <p:oleObj name="公式" r:id="rId12" imgW="88560" imgH="164880" progId="Equation.3">
                  <p:embed/>
                  <p:pic>
                    <p:nvPicPr>
                      <p:cNvPr id="0" name="Object 5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2044700"/>
                        <a:ext cx="1857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44" name="Line 60"/>
          <p:cNvSpPr>
            <a:spLocks noChangeShapeType="1"/>
          </p:cNvSpPr>
          <p:nvPr/>
        </p:nvSpPr>
        <p:spPr bwMode="auto">
          <a:xfrm>
            <a:off x="1484313" y="3748088"/>
            <a:ext cx="0" cy="565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45" name="Line 61"/>
          <p:cNvSpPr>
            <a:spLocks noChangeShapeType="1"/>
          </p:cNvSpPr>
          <p:nvPr/>
        </p:nvSpPr>
        <p:spPr bwMode="auto">
          <a:xfrm>
            <a:off x="1470025" y="3748088"/>
            <a:ext cx="1428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46" name="Line 62"/>
          <p:cNvSpPr>
            <a:spLocks noChangeShapeType="1"/>
          </p:cNvSpPr>
          <p:nvPr/>
        </p:nvSpPr>
        <p:spPr bwMode="auto">
          <a:xfrm flipH="1">
            <a:off x="1081088" y="3360738"/>
            <a:ext cx="5318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47" name="Line 63"/>
          <p:cNvSpPr>
            <a:spLocks noChangeShapeType="1"/>
          </p:cNvSpPr>
          <p:nvPr/>
        </p:nvSpPr>
        <p:spPr bwMode="auto">
          <a:xfrm>
            <a:off x="2101850" y="3346450"/>
            <a:ext cx="4032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48" name="Line 64"/>
          <p:cNvSpPr>
            <a:spLocks noChangeShapeType="1"/>
          </p:cNvSpPr>
          <p:nvPr/>
        </p:nvSpPr>
        <p:spPr bwMode="auto">
          <a:xfrm flipV="1">
            <a:off x="2720975" y="2108200"/>
            <a:ext cx="0" cy="471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49" name="Line 65"/>
          <p:cNvSpPr>
            <a:spLocks noChangeShapeType="1"/>
          </p:cNvSpPr>
          <p:nvPr/>
        </p:nvSpPr>
        <p:spPr bwMode="auto">
          <a:xfrm>
            <a:off x="2720975" y="4308475"/>
            <a:ext cx="0" cy="520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50" name="Text Box 66"/>
          <p:cNvSpPr txBox="1">
            <a:spLocks noChangeArrowheads="1"/>
          </p:cNvSpPr>
          <p:nvPr/>
        </p:nvSpPr>
        <p:spPr bwMode="auto">
          <a:xfrm>
            <a:off x="2811463" y="1914525"/>
            <a:ext cx="309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0051" name="Text Box 67"/>
          <p:cNvSpPr txBox="1">
            <a:spLocks noChangeArrowheads="1"/>
          </p:cNvSpPr>
          <p:nvPr/>
        </p:nvSpPr>
        <p:spPr bwMode="auto">
          <a:xfrm>
            <a:off x="2835910" y="4586288"/>
            <a:ext cx="4924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0052" name="Line 68"/>
          <p:cNvSpPr>
            <a:spLocks noChangeShapeType="1"/>
          </p:cNvSpPr>
          <p:nvPr/>
        </p:nvSpPr>
        <p:spPr bwMode="auto">
          <a:xfrm flipH="1">
            <a:off x="2122488" y="3729038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53" name="Line 69"/>
          <p:cNvSpPr>
            <a:spLocks noChangeShapeType="1"/>
          </p:cNvSpPr>
          <p:nvPr/>
        </p:nvSpPr>
        <p:spPr bwMode="auto">
          <a:xfrm flipH="1">
            <a:off x="2500313" y="3948113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54" name="Line 70"/>
          <p:cNvSpPr>
            <a:spLocks noChangeShapeType="1"/>
          </p:cNvSpPr>
          <p:nvPr/>
        </p:nvSpPr>
        <p:spPr bwMode="auto">
          <a:xfrm flipH="1">
            <a:off x="2514600" y="4200525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55" name="Text Box 71"/>
          <p:cNvSpPr txBox="1">
            <a:spLocks noChangeArrowheads="1"/>
          </p:cNvSpPr>
          <p:nvPr/>
        </p:nvSpPr>
        <p:spPr bwMode="auto">
          <a:xfrm>
            <a:off x="762000" y="2438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+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70056" name="Text Box 72"/>
          <p:cNvSpPr txBox="1">
            <a:spLocks noChangeArrowheads="1"/>
          </p:cNvSpPr>
          <p:nvPr/>
        </p:nvSpPr>
        <p:spPr bwMode="auto">
          <a:xfrm>
            <a:off x="762000" y="3124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–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0057" name="Object 7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128058"/>
              </p:ext>
            </p:extLst>
          </p:nvPr>
        </p:nvGraphicFramePr>
        <p:xfrm>
          <a:off x="687388" y="2857500"/>
          <a:ext cx="3794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98" name="公式" r:id="rId14" imgW="126720" imgH="139680" progId="Equation.3">
                  <p:embed/>
                </p:oleObj>
              </mc:Choice>
              <mc:Fallback>
                <p:oleObj name="公式" r:id="rId14" imgW="126720" imgH="139680" progId="Equation.3">
                  <p:embed/>
                  <p:pic>
                    <p:nvPicPr>
                      <p:cNvPr id="0" name="Object 7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857500"/>
                        <a:ext cx="3794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58" name="Rectangle 74"/>
          <p:cNvSpPr>
            <a:spLocks noGrp="1" noChangeArrowheads="1"/>
          </p:cNvSpPr>
          <p:nvPr>
            <p:ph type="title"/>
          </p:nvPr>
        </p:nvSpPr>
        <p:spPr>
          <a:xfrm>
            <a:off x="239713" y="71438"/>
            <a:ext cx="7772400" cy="609600"/>
          </a:xfrm>
          <a:noFill/>
          <a:ln/>
        </p:spPr>
        <p:txBody>
          <a:bodyPr/>
          <a:lstStyle/>
          <a:p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</a:rPr>
              <a:t>应注意的问题：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utoUpdateAnimBg="0"/>
      <p:bldP spid="16998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67000" y="1562100"/>
            <a:ext cx="3810000" cy="1143000"/>
          </a:xfrm>
          <a:noFill/>
          <a:ln/>
        </p:spPr>
        <p:txBody>
          <a:bodyPr/>
          <a:lstStyle/>
          <a:p>
            <a:r>
              <a:rPr lang="zh-CN" altLang="en-US" sz="5900" b="1">
                <a:solidFill>
                  <a:schemeClr val="bg2"/>
                </a:solidFill>
                <a:ea typeface="楷体_GB2312" pitchFamily="49" charset="-122"/>
              </a:rPr>
              <a:t>本章结束</a:t>
            </a:r>
          </a:p>
        </p:txBody>
      </p:sp>
      <p:sp>
        <p:nvSpPr>
          <p:cNvPr id="140291" name="AutoShape 1027">
            <a:hlinkClick r:id="rId2" action="ppaction://hlinkpres?slideindex=1&amp;slidetitle=第七章 交流电动机" highlightClick="1"/>
          </p:cNvPr>
          <p:cNvSpPr>
            <a:spLocks noChangeArrowheads="1"/>
          </p:cNvSpPr>
          <p:nvPr/>
        </p:nvSpPr>
        <p:spPr bwMode="auto">
          <a:xfrm>
            <a:off x="2895600" y="2819400"/>
            <a:ext cx="1524000" cy="609600"/>
          </a:xfrm>
          <a:prstGeom prst="actionButtonBlan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sz="2400">
                <a:solidFill>
                  <a:schemeClr val="accent2"/>
                </a:solidFill>
                <a:latin typeface="楷体_GB2312" pitchFamily="49" charset="-122"/>
              </a:rPr>
              <a:t>下一章</a:t>
            </a:r>
          </a:p>
        </p:txBody>
      </p:sp>
      <p:sp>
        <p:nvSpPr>
          <p:cNvPr id="140292" name="AutoShape 1028">
            <a:hlinkClick r:id="rId3" action="ppaction://hlinkpres?slideindex=6&amp;slidetitle=电工技术课程内容  " highlightClick="1"/>
          </p:cNvPr>
          <p:cNvSpPr>
            <a:spLocks noChangeArrowheads="1"/>
          </p:cNvSpPr>
          <p:nvPr/>
        </p:nvSpPr>
        <p:spPr bwMode="auto">
          <a:xfrm>
            <a:off x="4648200" y="2819400"/>
            <a:ext cx="1524000" cy="609600"/>
          </a:xfrm>
          <a:prstGeom prst="actionButtonBlan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sz="2400">
                <a:solidFill>
                  <a:schemeClr val="accent2"/>
                </a:solidFill>
                <a:latin typeface="楷体_GB2312" pitchFamily="49" charset="-122"/>
              </a:rPr>
              <a:t>总目录</a:t>
            </a:r>
          </a:p>
        </p:txBody>
      </p:sp>
      <p:sp>
        <p:nvSpPr>
          <p:cNvPr id="140293" name="AutoShape 102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3810000" y="3657600"/>
            <a:ext cx="1524000" cy="609600"/>
          </a:xfrm>
          <a:prstGeom prst="actionButtonBlan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sz="2400">
                <a:solidFill>
                  <a:schemeClr val="accent2"/>
                </a:solidFill>
                <a:latin typeface="楷体_GB2312" pitchFamily="49" charset="-122"/>
              </a:rPr>
              <a:t>结束放映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87313" y="71438"/>
            <a:ext cx="8229600" cy="549275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磁场的基本物理量与基本定律复习</a:t>
            </a:r>
          </a:p>
        </p:txBody>
      </p:sp>
      <p:graphicFrame>
        <p:nvGraphicFramePr>
          <p:cNvPr id="176278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29677"/>
              </p:ext>
            </p:extLst>
          </p:nvPr>
        </p:nvGraphicFramePr>
        <p:xfrm>
          <a:off x="250825" y="692150"/>
          <a:ext cx="8640763" cy="5772151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1303986657"/>
                    </a:ext>
                  </a:extLst>
                </a:gridCol>
                <a:gridCol w="7632700">
                  <a:extLst>
                    <a:ext uri="{9D8B030D-6E8A-4147-A177-3AD203B41FA5}">
                      <a16:colId xmlns:a16="http://schemas.microsoft.com/office/drawing/2014/main" val="3018494100"/>
                    </a:ext>
                  </a:extLst>
                </a:gridCol>
              </a:tblGrid>
              <a:tr h="466725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磁场的基本物理量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磁场强度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H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： 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线圈电流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则产生磁场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H,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H∝I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26757"/>
                  </a:ext>
                </a:extLst>
              </a:tr>
              <a:tr h="5794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磁感应强度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B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: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表示磁场内某点磁场强弱和方向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73778"/>
                  </a:ext>
                </a:extLst>
              </a:tr>
              <a:tr h="395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磁导率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：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     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物质的导磁能力，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463631"/>
                  </a:ext>
                </a:extLst>
              </a:tr>
              <a:tr h="514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磁通密度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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：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穿过面积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的磁力线，</a:t>
                      </a:r>
                      <a:r>
                        <a:rPr kumimoji="1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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= B S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036020"/>
                  </a:ext>
                </a:extLst>
              </a:tr>
              <a:tr h="531813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磁性材料的磁性能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高导磁性：</a:t>
                      </a:r>
                      <a:r>
                        <a:rPr kumimoji="1" lang="zh-CN" altLang="en-US" sz="28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</a:t>
                      </a:r>
                      <a:r>
                        <a:rPr kumimoji="1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楷体_GB2312" pitchFamily="49" charset="-122"/>
                          <a:cs typeface="+mn-cs"/>
                        </a:rPr>
                        <a:t> </a:t>
                      </a:r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楷体_GB2312" pitchFamily="49" charset="-122"/>
                          <a:cs typeface="+mn-cs"/>
                        </a:rPr>
                        <a:t>&gt;&gt; </a:t>
                      </a:r>
                      <a:r>
                        <a:rPr kumimoji="1" lang="en-US" altLang="zh-CN" sz="28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</a:t>
                      </a:r>
                      <a:r>
                        <a:rPr kumimoji="1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楷体_GB2312" pitchFamily="49" charset="-122"/>
                          <a:cs typeface="+mn-cs"/>
                        </a:rPr>
                        <a:t> </a:t>
                      </a:r>
                      <a:r>
                        <a:rPr kumimoji="1" lang="en-US" altLang="zh-CN" sz="2400" b="0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楷体_GB2312" pitchFamily="49" charset="-122"/>
                          <a:cs typeface="+mn-cs"/>
                        </a:rPr>
                        <a:t>0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（注：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μ</a:t>
                      </a:r>
                      <a:r>
                        <a:rPr kumimoji="1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=4π×10</a:t>
                      </a:r>
                      <a:r>
                        <a:rPr kumimoji="1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-7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H/m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）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；</a:t>
                      </a:r>
                      <a:endParaRPr kumimoji="1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29047"/>
                  </a:ext>
                </a:extLst>
              </a:tr>
              <a:tr h="466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磁饱和性：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不成正比（磁化曲线）；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μ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不是常数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405147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磁滞性：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磁化时有剩磁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Br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（磁滞回线），软、永、矩磁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557540"/>
                  </a:ext>
                </a:extLst>
              </a:tr>
              <a:tr h="59055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磁路的分析方法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安培环路定律：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∮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Hd</a:t>
                      </a:r>
                      <a:r>
                        <a:rPr kumimoji="1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=∑I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l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= NI=F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564513"/>
                  </a:ext>
                </a:extLst>
              </a:tr>
              <a:tr h="739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磁路的欧姆定律：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，磁阻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6490"/>
                  </a:ext>
                </a:extLst>
              </a:tr>
              <a:tr h="892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电磁感应定律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                                   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空心线圈：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73072"/>
                  </a:ext>
                </a:extLst>
              </a:tr>
            </a:tbl>
          </a:graphicData>
        </a:graphic>
      </p:graphicFrame>
      <p:grpSp>
        <p:nvGrpSpPr>
          <p:cNvPr id="176276" name="Group 148"/>
          <p:cNvGrpSpPr>
            <a:grpSpLocks/>
          </p:cNvGrpSpPr>
          <p:nvPr/>
        </p:nvGrpSpPr>
        <p:grpSpPr bwMode="auto">
          <a:xfrm>
            <a:off x="1475656" y="1783481"/>
            <a:ext cx="6496049" cy="4741863"/>
            <a:chOff x="975" y="1154"/>
            <a:chExt cx="4092" cy="2987"/>
          </a:xfrm>
        </p:grpSpPr>
        <p:graphicFrame>
          <p:nvGraphicFramePr>
            <p:cNvPr id="176206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725175"/>
                </p:ext>
              </p:extLst>
            </p:nvPr>
          </p:nvGraphicFramePr>
          <p:xfrm>
            <a:off x="3727" y="1154"/>
            <a:ext cx="68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46" name="Equation" r:id="rId3" imgW="545760" imgH="203040" progId="Equation.3">
                    <p:embed/>
                  </p:oleObj>
                </mc:Choice>
                <mc:Fallback>
                  <p:oleObj name="Equation" r:id="rId3" imgW="545760" imgH="20304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7" y="1154"/>
                          <a:ext cx="68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257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2046109"/>
                </p:ext>
              </p:extLst>
            </p:nvPr>
          </p:nvGraphicFramePr>
          <p:xfrm>
            <a:off x="2431" y="3039"/>
            <a:ext cx="698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47" name="公式" r:id="rId5" imgW="558720" imgH="406080" progId="Equation.3">
                    <p:embed/>
                  </p:oleObj>
                </mc:Choice>
                <mc:Fallback>
                  <p:oleObj name="公式" r:id="rId5" imgW="558720" imgH="406080" progId="Equation.3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1" y="3039"/>
                          <a:ext cx="698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260" name="Object 1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427294"/>
                </p:ext>
              </p:extLst>
            </p:nvPr>
          </p:nvGraphicFramePr>
          <p:xfrm>
            <a:off x="4013" y="3000"/>
            <a:ext cx="839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48" name="公式" r:id="rId7" imgW="647640" imgH="431640" progId="Equation.3">
                    <p:embed/>
                  </p:oleObj>
                </mc:Choice>
                <mc:Fallback>
                  <p:oleObj name="公式" r:id="rId7" imgW="647640" imgH="431640" progId="Equation.3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3000"/>
                          <a:ext cx="839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267" name="Object 13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09" y="3566"/>
            <a:ext cx="939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49" name="Equation" r:id="rId9" imgW="812520" imgH="406080" progId="Equation.3">
                    <p:embed/>
                  </p:oleObj>
                </mc:Choice>
                <mc:Fallback>
                  <p:oleObj name="Equation" r:id="rId9" imgW="812520" imgH="406080" progId="Equation.3">
                    <p:embed/>
                    <p:pic>
                      <p:nvPicPr>
                        <p:cNvPr id="0" name="Object 1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566"/>
                          <a:ext cx="939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273" name="Object 145"/>
            <p:cNvGraphicFramePr>
              <a:graphicFrameLocks noChangeAspect="1"/>
            </p:cNvGraphicFramePr>
            <p:nvPr/>
          </p:nvGraphicFramePr>
          <p:xfrm>
            <a:off x="975" y="3566"/>
            <a:ext cx="862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50" name="Visio" r:id="rId11" imgW="1024738" imgH="683666" progId="Visio.Drawing.6">
                    <p:embed/>
                  </p:oleObj>
                </mc:Choice>
                <mc:Fallback>
                  <p:oleObj name="Visio" r:id="rId11" imgW="1024738" imgH="683666" progId="Visio.Drawing.6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566"/>
                          <a:ext cx="862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274" name="Object 146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28563452"/>
                </p:ext>
              </p:extLst>
            </p:nvPr>
          </p:nvGraphicFramePr>
          <p:xfrm>
            <a:off x="4067" y="3521"/>
            <a:ext cx="100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51" name="公式" r:id="rId13" imgW="647640" imgH="406080" progId="Equation.3">
                    <p:embed/>
                  </p:oleObj>
                </mc:Choice>
                <mc:Fallback>
                  <p:oleObj name="公式" r:id="rId13" imgW="647640" imgH="406080" progId="Equation.3">
                    <p:embed/>
                    <p:pic>
                      <p:nvPicPr>
                        <p:cNvPr id="0" name="Object 1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3521"/>
                          <a:ext cx="100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25"/>
          <p:cNvGrpSpPr>
            <a:grpSpLocks/>
          </p:cNvGrpSpPr>
          <p:nvPr/>
        </p:nvGrpSpPr>
        <p:grpSpPr bwMode="auto">
          <a:xfrm>
            <a:off x="5648909" y="3187867"/>
            <a:ext cx="2141537" cy="2544763"/>
            <a:chOff x="3815" y="1344"/>
            <a:chExt cx="1753" cy="1790"/>
          </a:xfrm>
        </p:grpSpPr>
        <p:sp>
          <p:nvSpPr>
            <p:cNvPr id="122" name="Text Box 26"/>
            <p:cNvSpPr txBox="1">
              <a:spLocks noChangeArrowheads="1"/>
            </p:cNvSpPr>
            <p:nvPr/>
          </p:nvSpPr>
          <p:spPr bwMode="auto">
            <a:xfrm>
              <a:off x="3867" y="2769"/>
              <a:ext cx="1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solidFill>
                    <a:srgbClr val="CC3300"/>
                  </a:solidFill>
                  <a:ea typeface="宋体" panose="02010600030101010101" pitchFamily="2" charset="-122"/>
                </a:rPr>
                <a:t>变压器符号</a:t>
              </a:r>
            </a:p>
          </p:txBody>
        </p:sp>
        <p:sp>
          <p:nvSpPr>
            <p:cNvPr id="123" name="Arc 27"/>
            <p:cNvSpPr>
              <a:spLocks/>
            </p:cNvSpPr>
            <p:nvPr/>
          </p:nvSpPr>
          <p:spPr bwMode="auto">
            <a:xfrm rot="21480000">
              <a:off x="4512" y="1638"/>
              <a:ext cx="119" cy="218"/>
            </a:xfrm>
            <a:custGeom>
              <a:avLst/>
              <a:gdLst>
                <a:gd name="G0" fmla="+- 389 0 0"/>
                <a:gd name="G1" fmla="+- 21600 0 0"/>
                <a:gd name="G2" fmla="+- 21600 0 0"/>
                <a:gd name="T0" fmla="*/ 0 w 21989"/>
                <a:gd name="T1" fmla="*/ 4 h 43200"/>
                <a:gd name="T2" fmla="*/ 389 w 21989"/>
                <a:gd name="T3" fmla="*/ 43200 h 43200"/>
                <a:gd name="T4" fmla="*/ 389 w 219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89" h="43200" fill="none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</a:path>
                <a:path w="21989" h="43200" stroke="0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  <a:lnTo>
                    <a:pt x="389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Arc 28"/>
            <p:cNvSpPr>
              <a:spLocks/>
            </p:cNvSpPr>
            <p:nvPr/>
          </p:nvSpPr>
          <p:spPr bwMode="auto">
            <a:xfrm rot="21480000">
              <a:off x="4506" y="1849"/>
              <a:ext cx="119" cy="215"/>
            </a:xfrm>
            <a:custGeom>
              <a:avLst/>
              <a:gdLst>
                <a:gd name="G0" fmla="+- 389 0 0"/>
                <a:gd name="G1" fmla="+- 21600 0 0"/>
                <a:gd name="G2" fmla="+- 21600 0 0"/>
                <a:gd name="T0" fmla="*/ 0 w 21989"/>
                <a:gd name="T1" fmla="*/ 4 h 43200"/>
                <a:gd name="T2" fmla="*/ 389 w 21989"/>
                <a:gd name="T3" fmla="*/ 43200 h 43200"/>
                <a:gd name="T4" fmla="*/ 389 w 219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89" h="43200" fill="none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</a:path>
                <a:path w="21989" h="43200" stroke="0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  <a:lnTo>
                    <a:pt x="389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Arc 29"/>
            <p:cNvSpPr>
              <a:spLocks/>
            </p:cNvSpPr>
            <p:nvPr/>
          </p:nvSpPr>
          <p:spPr bwMode="auto">
            <a:xfrm rot="21480000">
              <a:off x="4506" y="2047"/>
              <a:ext cx="119" cy="218"/>
            </a:xfrm>
            <a:custGeom>
              <a:avLst/>
              <a:gdLst>
                <a:gd name="G0" fmla="+- 389 0 0"/>
                <a:gd name="G1" fmla="+- 21600 0 0"/>
                <a:gd name="G2" fmla="+- 21600 0 0"/>
                <a:gd name="T0" fmla="*/ 0 w 21989"/>
                <a:gd name="T1" fmla="*/ 4 h 43200"/>
                <a:gd name="T2" fmla="*/ 389 w 21989"/>
                <a:gd name="T3" fmla="*/ 43200 h 43200"/>
                <a:gd name="T4" fmla="*/ 389 w 219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89" h="43200" fill="none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</a:path>
                <a:path w="21989" h="43200" stroke="0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  <a:lnTo>
                    <a:pt x="389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Arc 30"/>
            <p:cNvSpPr>
              <a:spLocks/>
            </p:cNvSpPr>
            <p:nvPr/>
          </p:nvSpPr>
          <p:spPr bwMode="auto">
            <a:xfrm rot="120000">
              <a:off x="4734" y="1671"/>
              <a:ext cx="122" cy="19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21789"/>
                <a:gd name="T1" fmla="*/ 43200 h 43200"/>
                <a:gd name="T2" fmla="*/ 21789 w 21789"/>
                <a:gd name="T3" fmla="*/ 1 h 43200"/>
                <a:gd name="T4" fmla="*/ 21600 w 217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89" h="43200" fill="none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</a:path>
                <a:path w="21789" h="43200" stroke="0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Arc 31"/>
            <p:cNvSpPr>
              <a:spLocks/>
            </p:cNvSpPr>
            <p:nvPr/>
          </p:nvSpPr>
          <p:spPr bwMode="auto">
            <a:xfrm rot="120000">
              <a:off x="4735" y="1864"/>
              <a:ext cx="121" cy="19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21789"/>
                <a:gd name="T1" fmla="*/ 43200 h 43200"/>
                <a:gd name="T2" fmla="*/ 21789 w 21789"/>
                <a:gd name="T3" fmla="*/ 1 h 43200"/>
                <a:gd name="T4" fmla="*/ 21600 w 217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89" h="43200" fill="none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</a:path>
                <a:path w="21789" h="43200" stroke="0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Arc 32"/>
            <p:cNvSpPr>
              <a:spLocks/>
            </p:cNvSpPr>
            <p:nvPr/>
          </p:nvSpPr>
          <p:spPr bwMode="auto">
            <a:xfrm rot="120000">
              <a:off x="4735" y="2083"/>
              <a:ext cx="121" cy="19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21789"/>
                <a:gd name="T1" fmla="*/ 43200 h 43200"/>
                <a:gd name="T2" fmla="*/ 21789 w 21789"/>
                <a:gd name="T3" fmla="*/ 1 h 43200"/>
                <a:gd name="T4" fmla="*/ 21600 w 217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89" h="43200" fill="none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</a:path>
                <a:path w="21789" h="43200" stroke="0" extrusionOk="0">
                  <a:moveTo>
                    <a:pt x="21600" y="43199"/>
                  </a:move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3" y="0"/>
                    <a:pt x="21726" y="0"/>
                    <a:pt x="2178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4858" y="1391"/>
              <a:ext cx="66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 flipH="1">
              <a:off x="4856" y="2685"/>
              <a:ext cx="6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 flipH="1">
              <a:off x="3911" y="2681"/>
              <a:ext cx="5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4506" y="1392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4506" y="2484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Arc 38"/>
            <p:cNvSpPr>
              <a:spLocks/>
            </p:cNvSpPr>
            <p:nvPr/>
          </p:nvSpPr>
          <p:spPr bwMode="auto">
            <a:xfrm rot="21480000">
              <a:off x="4506" y="2265"/>
              <a:ext cx="119" cy="219"/>
            </a:xfrm>
            <a:custGeom>
              <a:avLst/>
              <a:gdLst>
                <a:gd name="G0" fmla="+- 389 0 0"/>
                <a:gd name="G1" fmla="+- 21600 0 0"/>
                <a:gd name="G2" fmla="+- 21600 0 0"/>
                <a:gd name="T0" fmla="*/ 0 w 21989"/>
                <a:gd name="T1" fmla="*/ 4 h 43200"/>
                <a:gd name="T2" fmla="*/ 389 w 21989"/>
                <a:gd name="T3" fmla="*/ 43200 h 43200"/>
                <a:gd name="T4" fmla="*/ 389 w 219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89" h="43200" fill="none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</a:path>
                <a:path w="21989" h="43200" stroke="0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  <a:lnTo>
                    <a:pt x="389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4856" y="248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4856" y="1397"/>
              <a:ext cx="0" cy="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 flipH="1">
              <a:off x="3908" y="1402"/>
              <a:ext cx="6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Arc 42"/>
            <p:cNvSpPr>
              <a:spLocks/>
            </p:cNvSpPr>
            <p:nvPr/>
          </p:nvSpPr>
          <p:spPr bwMode="auto">
            <a:xfrm rot="120000" flipH="1">
              <a:off x="4737" y="2267"/>
              <a:ext cx="119" cy="220"/>
            </a:xfrm>
            <a:custGeom>
              <a:avLst/>
              <a:gdLst>
                <a:gd name="G0" fmla="+- 389 0 0"/>
                <a:gd name="G1" fmla="+- 21600 0 0"/>
                <a:gd name="G2" fmla="+- 21600 0 0"/>
                <a:gd name="T0" fmla="*/ 0 w 21989"/>
                <a:gd name="T1" fmla="*/ 4 h 43200"/>
                <a:gd name="T2" fmla="*/ 389 w 21989"/>
                <a:gd name="T3" fmla="*/ 43200 h 43200"/>
                <a:gd name="T4" fmla="*/ 389 w 2198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89" h="43200" fill="none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</a:path>
                <a:path w="21989" h="43200" stroke="0" extrusionOk="0">
                  <a:moveTo>
                    <a:pt x="-1" y="3"/>
                  </a:moveTo>
                  <a:cubicBezTo>
                    <a:pt x="129" y="1"/>
                    <a:pt x="259" y="0"/>
                    <a:pt x="389" y="0"/>
                  </a:cubicBezTo>
                  <a:cubicBezTo>
                    <a:pt x="12318" y="0"/>
                    <a:pt x="21989" y="9670"/>
                    <a:pt x="21989" y="21600"/>
                  </a:cubicBezTo>
                  <a:cubicBezTo>
                    <a:pt x="21989" y="33529"/>
                    <a:pt x="12318" y="43199"/>
                    <a:pt x="389" y="43199"/>
                  </a:cubicBezTo>
                  <a:lnTo>
                    <a:pt x="389" y="21600"/>
                  </a:lnTo>
                  <a:close/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4686" y="1610"/>
              <a:ext cx="0" cy="92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5482" y="1344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5472" y="2640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3824" y="1344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815" y="2640"/>
              <a:ext cx="86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6270" y="263675"/>
            <a:ext cx="4340696" cy="729952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txBody>
          <a:bodyPr spcFirstLastPara="0" vert="horz" wrap="square" lIns="83820" tIns="83820" rIns="83820" bIns="83820" numCol="1" spcCol="1270" rtlCol="0" anchor="ctr" anchorCtr="0">
            <a:no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j-ea"/>
              </a:rPr>
              <a:t>6.3  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</a:rPr>
              <a:t>变压器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728371" y="5794388"/>
            <a:ext cx="221147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6600"/>
                </a:solidFill>
                <a:ea typeface="楷体_GB2312" pitchFamily="49" charset="-122"/>
              </a:rPr>
              <a:t>主要功能：</a:t>
            </a:r>
          </a:p>
        </p:txBody>
      </p:sp>
      <p:sp>
        <p:nvSpPr>
          <p:cNvPr id="52267" name="Rectangle 43"/>
          <p:cNvSpPr>
            <a:spLocks noChangeArrowheads="1"/>
          </p:cNvSpPr>
          <p:nvPr/>
        </p:nvSpPr>
        <p:spPr bwMode="auto">
          <a:xfrm>
            <a:off x="2729231" y="5872690"/>
            <a:ext cx="4265612" cy="51593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7030A0"/>
                </a:solidFill>
              </a:rPr>
              <a:t>变电压、变电流、变阻抗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09600" y="1168746"/>
            <a:ext cx="221147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6600"/>
                </a:solidFill>
                <a:latin typeface="+mj-ea"/>
                <a:ea typeface="+mj-ea"/>
              </a:rPr>
              <a:t>主要作用：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518975" y="1238324"/>
            <a:ext cx="4340696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实现高压输电和低压配电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01284" y="1983797"/>
            <a:ext cx="221147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6600"/>
                </a:solidFill>
                <a:latin typeface="+mj-ea"/>
                <a:ea typeface="+mj-ea"/>
              </a:rPr>
              <a:t>工作过程：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516270" y="2034665"/>
            <a:ext cx="4340696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升压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——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降压</a:t>
            </a:r>
          </a:p>
        </p:txBody>
      </p:sp>
      <p:sp>
        <p:nvSpPr>
          <p:cNvPr id="115" name="Rectangle 9"/>
          <p:cNvSpPr>
            <a:spLocks noChangeArrowheads="1"/>
          </p:cNvSpPr>
          <p:nvPr/>
        </p:nvSpPr>
        <p:spPr bwMode="auto">
          <a:xfrm>
            <a:off x="609966" y="3189292"/>
            <a:ext cx="221147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6600"/>
                </a:solidFill>
                <a:latin typeface="+mj-ea"/>
                <a:ea typeface="+mj-ea"/>
              </a:rPr>
              <a:t>分类及符号：</a:t>
            </a:r>
          </a:p>
        </p:txBody>
      </p:sp>
      <p:grpSp>
        <p:nvGrpSpPr>
          <p:cNvPr id="116" name="Group 14"/>
          <p:cNvGrpSpPr>
            <a:grpSpLocks/>
          </p:cNvGrpSpPr>
          <p:nvPr/>
        </p:nvGrpSpPr>
        <p:grpSpPr bwMode="auto">
          <a:xfrm>
            <a:off x="2937828" y="3267501"/>
            <a:ext cx="2654300" cy="1535113"/>
            <a:chOff x="480" y="2409"/>
            <a:chExt cx="1672" cy="967"/>
          </a:xfrm>
        </p:grpSpPr>
        <p:sp>
          <p:nvSpPr>
            <p:cNvPr id="117" name="Text Box 15"/>
            <p:cNvSpPr txBox="1">
              <a:spLocks noChangeArrowheads="1"/>
            </p:cNvSpPr>
            <p:nvPr/>
          </p:nvSpPr>
          <p:spPr bwMode="auto">
            <a:xfrm>
              <a:off x="480" y="2409"/>
              <a:ext cx="1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000099"/>
                  </a:solidFill>
                  <a:ea typeface="宋体" panose="02010600030101010101" pitchFamily="2" charset="-122"/>
                </a:rPr>
                <a:t>按相数分</a:t>
              </a:r>
            </a:p>
          </p:txBody>
        </p:sp>
        <p:sp>
          <p:nvSpPr>
            <p:cNvPr id="118" name="Text Box 16"/>
            <p:cNvSpPr txBox="1">
              <a:spLocks noChangeArrowheads="1"/>
            </p:cNvSpPr>
            <p:nvPr/>
          </p:nvSpPr>
          <p:spPr bwMode="auto">
            <a:xfrm>
              <a:off x="712" y="2674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三相变压器 </a:t>
              </a:r>
            </a:p>
          </p:txBody>
        </p:sp>
        <p:sp>
          <p:nvSpPr>
            <p:cNvPr id="119" name="Text Box 17"/>
            <p:cNvSpPr txBox="1">
              <a:spLocks noChangeArrowheads="1"/>
            </p:cNvSpPr>
            <p:nvPr/>
          </p:nvSpPr>
          <p:spPr bwMode="auto">
            <a:xfrm>
              <a:off x="712" y="3049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单相变压器 </a:t>
              </a:r>
            </a:p>
          </p:txBody>
        </p:sp>
        <p:sp>
          <p:nvSpPr>
            <p:cNvPr id="120" name="AutoShape 18"/>
            <p:cNvSpPr>
              <a:spLocks/>
            </p:cNvSpPr>
            <p:nvPr/>
          </p:nvSpPr>
          <p:spPr bwMode="auto">
            <a:xfrm>
              <a:off x="616" y="2799"/>
              <a:ext cx="48" cy="490"/>
            </a:xfrm>
            <a:prstGeom prst="leftBrace">
              <a:avLst>
                <a:gd name="adj1" fmla="val 8506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60212" y="1877953"/>
            <a:ext cx="8311142" cy="2366721"/>
            <a:chOff x="179512" y="3294526"/>
            <a:chExt cx="8311142" cy="2366721"/>
          </a:xfrm>
        </p:grpSpPr>
        <p:sp>
          <p:nvSpPr>
            <p:cNvPr id="2" name="矩形 1"/>
            <p:cNvSpPr/>
            <p:nvPr/>
          </p:nvSpPr>
          <p:spPr>
            <a:xfrm>
              <a:off x="179512" y="3294526"/>
              <a:ext cx="8311142" cy="23667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65854" y="3421695"/>
              <a:ext cx="79248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   </a:t>
              </a:r>
              <a:r>
                <a:rPr lang="zh-CN" altLang="en-US" sz="2400" b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在能量传输过程中，当输送功率</a:t>
              </a:r>
              <a:r>
                <a:rPr lang="en-US" altLang="zh-CN" sz="2400" b="0" i="1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P </a:t>
              </a:r>
              <a:r>
                <a:rPr lang="en-US" altLang="zh-CN" sz="2400" b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=</a:t>
              </a:r>
              <a:r>
                <a:rPr lang="en-US" altLang="zh-CN" sz="2400" b="0" i="1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UI </a:t>
              </a:r>
              <a:r>
                <a:rPr lang="en-US" altLang="zh-CN" sz="2400" b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cos</a:t>
              </a:r>
              <a:r>
                <a:rPr lang="en-US" altLang="zh-CN" sz="2400" b="0" i="1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sym typeface="Symbol" panose="05050102010706020507" pitchFamily="18" charset="2"/>
                </a:rPr>
                <a:t> </a:t>
              </a:r>
              <a:r>
                <a:rPr lang="zh-CN" altLang="en-US" sz="2400" b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及负载功率因数</a:t>
              </a:r>
              <a:r>
                <a:rPr lang="en-US" altLang="zh-CN" sz="2400" b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cos</a:t>
              </a:r>
              <a:r>
                <a:rPr lang="en-US" altLang="zh-CN" sz="2400" b="0" i="1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sym typeface="Symbol" panose="05050102010706020507" pitchFamily="18" charset="2"/>
                </a:rPr>
                <a:t></a:t>
              </a:r>
              <a:r>
                <a:rPr lang="en-US" altLang="zh-CN" sz="2400" b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 </a:t>
              </a:r>
              <a:r>
                <a:rPr lang="zh-CN" altLang="en-US" sz="2400" b="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一定时：</a:t>
              </a:r>
            </a:p>
          </p:txBody>
        </p:sp>
        <p:sp>
          <p:nvSpPr>
            <p:cNvPr id="52242" name="AutoShape 18"/>
            <p:cNvSpPr>
              <a:spLocks/>
            </p:cNvSpPr>
            <p:nvPr/>
          </p:nvSpPr>
          <p:spPr bwMode="auto">
            <a:xfrm>
              <a:off x="1956457" y="4490944"/>
              <a:ext cx="228600" cy="815975"/>
            </a:xfrm>
            <a:prstGeom prst="leftBrace">
              <a:avLst>
                <a:gd name="adj1" fmla="val 29745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4034495" y="4324256"/>
              <a:ext cx="3962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</a:rPr>
                <a:t>电能损耗小</a:t>
              </a: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4026557" y="4979894"/>
              <a:ext cx="375602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节省金属材料（经济）</a:t>
              </a:r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>
              <a:off x="2721632" y="4378231"/>
              <a:ext cx="0" cy="457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>
              <a:off x="2493032" y="4987831"/>
              <a:ext cx="0" cy="457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3" name="Line 29"/>
            <p:cNvSpPr>
              <a:spLocks noChangeShapeType="1"/>
            </p:cNvSpPr>
            <p:nvPr/>
          </p:nvSpPr>
          <p:spPr bwMode="auto">
            <a:xfrm>
              <a:off x="3407432" y="4378231"/>
              <a:ext cx="0" cy="457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Line 30"/>
            <p:cNvSpPr>
              <a:spLocks noChangeShapeType="1"/>
            </p:cNvSpPr>
            <p:nvPr/>
          </p:nvSpPr>
          <p:spPr bwMode="auto">
            <a:xfrm>
              <a:off x="3331232" y="4987831"/>
              <a:ext cx="0" cy="457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9" name="Text Box 35"/>
            <p:cNvSpPr txBox="1">
              <a:spLocks noChangeArrowheads="1"/>
            </p:cNvSpPr>
            <p:nvPr/>
          </p:nvSpPr>
          <p:spPr bwMode="auto">
            <a:xfrm>
              <a:off x="588032" y="4621119"/>
              <a:ext cx="16764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 dirty="0">
                  <a:solidFill>
                    <a:srgbClr val="000000"/>
                  </a:solidFill>
                  <a:ea typeface="宋体" panose="02010600030101010101" pitchFamily="2" charset="-122"/>
                </a:rPr>
                <a:t>U  </a:t>
              </a:r>
              <a:r>
                <a:rPr lang="en-US" altLang="zh-CN" dirty="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i="1" dirty="0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endPara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2112032" y="4302031"/>
              <a:ext cx="1905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P  </a:t>
              </a:r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 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² </a:t>
              </a:r>
              <a:r>
                <a:rPr lang="en-US" altLang="zh-CN" i="1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i="1" baseline="-2500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lang="en-US" altLang="zh-CN" i="1" baseline="-250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 flipV="1">
              <a:off x="1045232" y="4683031"/>
              <a:ext cx="0" cy="457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5" name="Line 41"/>
            <p:cNvSpPr>
              <a:spLocks noChangeShapeType="1"/>
            </p:cNvSpPr>
            <p:nvPr/>
          </p:nvSpPr>
          <p:spPr bwMode="auto">
            <a:xfrm>
              <a:off x="1807232" y="4683031"/>
              <a:ext cx="0" cy="457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6" name="Text Box 42"/>
            <p:cNvSpPr txBox="1">
              <a:spLocks noChangeArrowheads="1"/>
            </p:cNvSpPr>
            <p:nvPr/>
          </p:nvSpPr>
          <p:spPr bwMode="auto">
            <a:xfrm>
              <a:off x="2188232" y="4911631"/>
              <a:ext cx="1676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 dirty="0">
                  <a:solidFill>
                    <a:srgbClr val="000000"/>
                  </a:solidFill>
                  <a:ea typeface="宋体" panose="02010600030101010101" pitchFamily="2" charset="-122"/>
                </a:rPr>
                <a:t>I  </a:t>
              </a:r>
              <a:r>
                <a:rPr lang="en-US" altLang="zh-CN" dirty="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i="1" dirty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54678" y="2699140"/>
            <a:ext cx="8663880" cy="4035896"/>
            <a:chOff x="228600" y="2025651"/>
            <a:chExt cx="8663880" cy="4035896"/>
          </a:xfrm>
        </p:grpSpPr>
        <p:sp>
          <p:nvSpPr>
            <p:cNvPr id="26" name="矩形 25"/>
            <p:cNvSpPr/>
            <p:nvPr/>
          </p:nvSpPr>
          <p:spPr>
            <a:xfrm>
              <a:off x="228600" y="2025651"/>
              <a:ext cx="8663880" cy="40358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7" name="Group 92"/>
            <p:cNvGrpSpPr>
              <a:grpSpLocks/>
            </p:cNvGrpSpPr>
            <p:nvPr/>
          </p:nvGrpSpPr>
          <p:grpSpPr bwMode="auto">
            <a:xfrm>
              <a:off x="293340" y="2106849"/>
              <a:ext cx="8534400" cy="3873500"/>
              <a:chOff x="144" y="1776"/>
              <a:chExt cx="5376" cy="2440"/>
            </a:xfrm>
          </p:grpSpPr>
          <p:grpSp>
            <p:nvGrpSpPr>
              <p:cNvPr id="28" name="Group 93"/>
              <p:cNvGrpSpPr>
                <a:grpSpLocks/>
              </p:cNvGrpSpPr>
              <p:nvPr/>
            </p:nvGrpSpPr>
            <p:grpSpPr bwMode="auto">
              <a:xfrm>
                <a:off x="144" y="1776"/>
                <a:ext cx="2928" cy="1121"/>
                <a:chOff x="144" y="1776"/>
                <a:chExt cx="2928" cy="1121"/>
              </a:xfrm>
            </p:grpSpPr>
            <p:sp>
              <p:nvSpPr>
                <p:cNvPr id="98" name="Rectangle 94"/>
                <p:cNvSpPr>
                  <a:spLocks noChangeArrowheads="1"/>
                </p:cNvSpPr>
                <p:nvPr/>
              </p:nvSpPr>
              <p:spPr bwMode="auto">
                <a:xfrm>
                  <a:off x="144" y="1776"/>
                  <a:ext cx="1152" cy="6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"/>
                    </a:spcBef>
                  </a:pPr>
                  <a:r>
                    <a:rPr lang="en-US" altLang="zh-CN" sz="2800" dirty="0">
                      <a:latin typeface="" pitchFamily="18" charset="0"/>
                    </a:rPr>
                    <a:t> </a:t>
                  </a:r>
                  <a:r>
                    <a:rPr lang="zh-CN" altLang="en-US" sz="3200" dirty="0">
                      <a:latin typeface="" pitchFamily="18" charset="0"/>
                    </a:rPr>
                    <a:t>发电厂</a:t>
                  </a:r>
                </a:p>
                <a:p>
                  <a:pPr algn="ctr">
                    <a:spcBef>
                      <a:spcPct val="5000"/>
                    </a:spcBef>
                  </a:pPr>
                  <a:r>
                    <a:rPr lang="en-US" altLang="zh-CN" sz="3200" dirty="0">
                      <a:latin typeface="" pitchFamily="18" charset="0"/>
                    </a:rPr>
                    <a:t>10.5kV</a:t>
                  </a:r>
                </a:p>
              </p:txBody>
            </p:sp>
            <p:sp>
              <p:nvSpPr>
                <p:cNvPr id="99" name="Rectangle 95"/>
                <p:cNvSpPr>
                  <a:spLocks noChangeArrowheads="1"/>
                </p:cNvSpPr>
                <p:nvPr/>
              </p:nvSpPr>
              <p:spPr bwMode="auto">
                <a:xfrm>
                  <a:off x="1967" y="1776"/>
                  <a:ext cx="1105" cy="6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"/>
                    </a:spcBef>
                  </a:pPr>
                  <a:r>
                    <a:rPr lang="zh-CN" altLang="en-US" sz="3200">
                      <a:latin typeface="" pitchFamily="18" charset="0"/>
                    </a:rPr>
                    <a:t>输电线</a:t>
                  </a:r>
                </a:p>
                <a:p>
                  <a:pPr>
                    <a:spcBef>
                      <a:spcPct val="5000"/>
                    </a:spcBef>
                  </a:pPr>
                  <a:r>
                    <a:rPr lang="en-US" altLang="zh-CN" sz="3200">
                      <a:latin typeface="" pitchFamily="18" charset="0"/>
                    </a:rPr>
                    <a:t>220kV</a:t>
                  </a:r>
                </a:p>
              </p:txBody>
            </p:sp>
            <p:sp>
              <p:nvSpPr>
                <p:cNvPr id="100" name="Rectangle 96"/>
                <p:cNvSpPr>
                  <a:spLocks noChangeArrowheads="1"/>
                </p:cNvSpPr>
                <p:nvPr/>
              </p:nvSpPr>
              <p:spPr bwMode="auto">
                <a:xfrm>
                  <a:off x="1199" y="2571"/>
                  <a:ext cx="720" cy="326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zh-CN" altLang="en-US" sz="3200">
                      <a:latin typeface="" pitchFamily="18" charset="0"/>
                    </a:rPr>
                    <a:t>升压</a:t>
                  </a:r>
                </a:p>
              </p:txBody>
            </p:sp>
            <p:sp>
              <p:nvSpPr>
                <p:cNvPr id="101" name="Arc 97"/>
                <p:cNvSpPr>
                  <a:spLocks/>
                </p:cNvSpPr>
                <p:nvPr/>
              </p:nvSpPr>
              <p:spPr bwMode="auto">
                <a:xfrm rot="120000">
                  <a:off x="1591" y="2003"/>
                  <a:ext cx="118" cy="117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600 w 21600"/>
                    <a:gd name="T1" fmla="*/ 43200 h 43200"/>
                    <a:gd name="T2" fmla="*/ 21600 w 21600"/>
                    <a:gd name="T3" fmla="*/ 0 h 43200"/>
                    <a:gd name="T4" fmla="*/ 2160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21600" y="43199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</a:path>
                    <a:path w="21600" h="43200" stroke="0" extrusionOk="0">
                      <a:moveTo>
                        <a:pt x="21600" y="43199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" name="Arc 98"/>
                <p:cNvSpPr>
                  <a:spLocks/>
                </p:cNvSpPr>
                <p:nvPr/>
              </p:nvSpPr>
              <p:spPr bwMode="auto">
                <a:xfrm rot="120000">
                  <a:off x="1592" y="1880"/>
                  <a:ext cx="120" cy="133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0870 w 21600"/>
                    <a:gd name="T1" fmla="*/ 43188 h 43188"/>
                    <a:gd name="T2" fmla="*/ 21600 w 21600"/>
                    <a:gd name="T3" fmla="*/ 0 h 43188"/>
                    <a:gd name="T4" fmla="*/ 21600 w 21600"/>
                    <a:gd name="T5" fmla="*/ 21600 h 43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88" fill="none" extrusionOk="0">
                      <a:moveTo>
                        <a:pt x="20870" y="43187"/>
                      </a:moveTo>
                      <a:cubicBezTo>
                        <a:pt x="9231" y="42794"/>
                        <a:pt x="0" y="33245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</a:path>
                    <a:path w="21600" h="43188" stroke="0" extrusionOk="0">
                      <a:moveTo>
                        <a:pt x="20870" y="43187"/>
                      </a:moveTo>
                      <a:cubicBezTo>
                        <a:pt x="9231" y="42794"/>
                        <a:pt x="0" y="33245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Arc 99"/>
                <p:cNvSpPr>
                  <a:spLocks/>
                </p:cNvSpPr>
                <p:nvPr/>
              </p:nvSpPr>
              <p:spPr bwMode="auto">
                <a:xfrm rot="120000">
                  <a:off x="1592" y="2122"/>
                  <a:ext cx="114" cy="107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8912 w 21600"/>
                    <a:gd name="T1" fmla="*/ 43032 h 43032"/>
                    <a:gd name="T2" fmla="*/ 21600 w 21600"/>
                    <a:gd name="T3" fmla="*/ 0 h 43032"/>
                    <a:gd name="T4" fmla="*/ 21600 w 21600"/>
                    <a:gd name="T5" fmla="*/ 21600 h 43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032" fill="none" extrusionOk="0">
                      <a:moveTo>
                        <a:pt x="18911" y="43032"/>
                      </a:moveTo>
                      <a:cubicBezTo>
                        <a:pt x="8106" y="41676"/>
                        <a:pt x="0" y="3248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</a:path>
                    <a:path w="21600" h="43032" stroke="0" extrusionOk="0">
                      <a:moveTo>
                        <a:pt x="18911" y="43032"/>
                      </a:moveTo>
                      <a:cubicBezTo>
                        <a:pt x="8106" y="41676"/>
                        <a:pt x="0" y="3248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Arc 100"/>
                <p:cNvSpPr>
                  <a:spLocks/>
                </p:cNvSpPr>
                <p:nvPr/>
              </p:nvSpPr>
              <p:spPr bwMode="auto">
                <a:xfrm rot="120000">
                  <a:off x="1593" y="2227"/>
                  <a:ext cx="115" cy="106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600 w 21600"/>
                    <a:gd name="T1" fmla="*/ 43200 h 43200"/>
                    <a:gd name="T2" fmla="*/ 21600 w 21600"/>
                    <a:gd name="T3" fmla="*/ 0 h 43200"/>
                    <a:gd name="T4" fmla="*/ 2160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21600" y="43199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</a:path>
                    <a:path w="21600" h="43200" stroke="0" extrusionOk="0">
                      <a:moveTo>
                        <a:pt x="21600" y="43199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Line 101"/>
                <p:cNvSpPr>
                  <a:spLocks noChangeShapeType="1"/>
                </p:cNvSpPr>
                <p:nvPr/>
              </p:nvSpPr>
              <p:spPr bwMode="auto">
                <a:xfrm>
                  <a:off x="1724" y="1880"/>
                  <a:ext cx="14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Line 102"/>
                <p:cNvSpPr>
                  <a:spLocks noChangeShapeType="1"/>
                </p:cNvSpPr>
                <p:nvPr/>
              </p:nvSpPr>
              <p:spPr bwMode="auto">
                <a:xfrm>
                  <a:off x="1698" y="2336"/>
                  <a:ext cx="14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Line 103"/>
                <p:cNvSpPr>
                  <a:spLocks noChangeShapeType="1"/>
                </p:cNvSpPr>
                <p:nvPr/>
              </p:nvSpPr>
              <p:spPr bwMode="auto">
                <a:xfrm>
                  <a:off x="1539" y="1827"/>
                  <a:ext cx="0" cy="561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8" name="Group 104"/>
                <p:cNvGrpSpPr>
                  <a:grpSpLocks/>
                </p:cNvGrpSpPr>
                <p:nvPr/>
              </p:nvGrpSpPr>
              <p:grpSpPr bwMode="auto">
                <a:xfrm>
                  <a:off x="1247" y="1911"/>
                  <a:ext cx="238" cy="406"/>
                  <a:chOff x="650" y="2577"/>
                  <a:chExt cx="238" cy="399"/>
                </a:xfrm>
              </p:grpSpPr>
              <p:sp>
                <p:nvSpPr>
                  <p:cNvPr id="109" name="Arc 105"/>
                  <p:cNvSpPr>
                    <a:spLocks/>
                  </p:cNvSpPr>
                  <p:nvPr/>
                </p:nvSpPr>
                <p:spPr bwMode="auto">
                  <a:xfrm rot="120000" flipH="1" flipV="1">
                    <a:off x="767" y="2587"/>
                    <a:ext cx="120" cy="131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0870 w 21600"/>
                      <a:gd name="T1" fmla="*/ 43188 h 43188"/>
                      <a:gd name="T2" fmla="*/ 21600 w 21600"/>
                      <a:gd name="T3" fmla="*/ 0 h 43188"/>
                      <a:gd name="T4" fmla="*/ 21600 w 21600"/>
                      <a:gd name="T5" fmla="*/ 21600 h 431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188" fill="none" extrusionOk="0">
                        <a:moveTo>
                          <a:pt x="20870" y="43187"/>
                        </a:moveTo>
                        <a:cubicBezTo>
                          <a:pt x="9231" y="42794"/>
                          <a:pt x="0" y="33245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</a:path>
                      <a:path w="21600" h="43188" stroke="0" extrusionOk="0">
                        <a:moveTo>
                          <a:pt x="20870" y="43187"/>
                        </a:moveTo>
                        <a:cubicBezTo>
                          <a:pt x="9231" y="42794"/>
                          <a:pt x="0" y="33245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0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650" y="2577"/>
                    <a:ext cx="238" cy="399"/>
                    <a:chOff x="650" y="2577"/>
                    <a:chExt cx="238" cy="399"/>
                  </a:xfrm>
                </p:grpSpPr>
                <p:sp>
                  <p:nvSpPr>
                    <p:cNvPr id="111" name="Arc 107"/>
                    <p:cNvSpPr>
                      <a:spLocks/>
                    </p:cNvSpPr>
                    <p:nvPr/>
                  </p:nvSpPr>
                  <p:spPr bwMode="auto">
                    <a:xfrm rot="120000" flipH="1" flipV="1">
                      <a:off x="766" y="2708"/>
                      <a:ext cx="118" cy="115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1600 w 21600"/>
                        <a:gd name="T1" fmla="*/ 43200 h 43200"/>
                        <a:gd name="T2" fmla="*/ 21600 w 21600"/>
                        <a:gd name="T3" fmla="*/ 0 h 43200"/>
                        <a:gd name="T4" fmla="*/ 2160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21600" y="43199"/>
                          </a:move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599" y="0"/>
                          </a:cubicBezTo>
                        </a:path>
                        <a:path w="21600" h="43200" stroke="0" extrusionOk="0">
                          <a:moveTo>
                            <a:pt x="21600" y="43199"/>
                          </a:move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599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38100" cap="rnd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" name="Arc 108"/>
                    <p:cNvSpPr>
                      <a:spLocks/>
                    </p:cNvSpPr>
                    <p:nvPr/>
                  </p:nvSpPr>
                  <p:spPr bwMode="auto">
                    <a:xfrm rot="21480000" flipH="1">
                      <a:off x="768" y="2832"/>
                      <a:ext cx="120" cy="131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0870 w 21600"/>
                        <a:gd name="T1" fmla="*/ 43188 h 43188"/>
                        <a:gd name="T2" fmla="*/ 21600 w 21600"/>
                        <a:gd name="T3" fmla="*/ 0 h 43188"/>
                        <a:gd name="T4" fmla="*/ 21600 w 21600"/>
                        <a:gd name="T5" fmla="*/ 21600 h 431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188" fill="none" extrusionOk="0">
                          <a:moveTo>
                            <a:pt x="20870" y="43187"/>
                          </a:moveTo>
                          <a:cubicBezTo>
                            <a:pt x="9231" y="42794"/>
                            <a:pt x="0" y="3324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599" y="0"/>
                          </a:cubicBezTo>
                        </a:path>
                        <a:path w="21600" h="43188" stroke="0" extrusionOk="0">
                          <a:moveTo>
                            <a:pt x="20870" y="43187"/>
                          </a:moveTo>
                          <a:cubicBezTo>
                            <a:pt x="9231" y="42794"/>
                            <a:pt x="0" y="3324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599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38100" cap="rnd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0" y="2577"/>
                      <a:ext cx="14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976"/>
                      <a:ext cx="14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9" name="Group 111"/>
              <p:cNvGrpSpPr>
                <a:grpSpLocks/>
              </p:cNvGrpSpPr>
              <p:nvPr/>
            </p:nvGrpSpPr>
            <p:grpSpPr bwMode="auto">
              <a:xfrm>
                <a:off x="3168" y="3173"/>
                <a:ext cx="1489" cy="1043"/>
                <a:chOff x="3168" y="3193"/>
                <a:chExt cx="1489" cy="1023"/>
              </a:xfrm>
            </p:grpSpPr>
            <p:sp>
              <p:nvSpPr>
                <p:cNvPr id="81" name="Rectangle 112"/>
                <p:cNvSpPr>
                  <a:spLocks noChangeArrowheads="1"/>
                </p:cNvSpPr>
                <p:nvPr/>
              </p:nvSpPr>
              <p:spPr bwMode="auto">
                <a:xfrm>
                  <a:off x="3938" y="3240"/>
                  <a:ext cx="719" cy="5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55000"/>
                    </a:lnSpc>
                    <a:spcBef>
                      <a:spcPct val="50000"/>
                    </a:spcBef>
                  </a:pPr>
                  <a:r>
                    <a:rPr lang="zh-CN" altLang="en-US" sz="3200">
                      <a:latin typeface="" pitchFamily="18" charset="0"/>
                    </a:rPr>
                    <a:t>仪器</a:t>
                  </a:r>
                </a:p>
                <a:p>
                  <a:pPr>
                    <a:lnSpc>
                      <a:spcPct val="55000"/>
                    </a:lnSpc>
                    <a:spcBef>
                      <a:spcPct val="50000"/>
                    </a:spcBef>
                  </a:pPr>
                  <a:r>
                    <a:rPr lang="en-US" altLang="zh-CN" sz="3200">
                      <a:latin typeface="" pitchFamily="18" charset="0"/>
                    </a:rPr>
                    <a:t>36V</a:t>
                  </a:r>
                </a:p>
              </p:txBody>
            </p:sp>
            <p:sp>
              <p:nvSpPr>
                <p:cNvPr id="82" name="Rectangle 113"/>
                <p:cNvSpPr>
                  <a:spLocks noChangeArrowheads="1"/>
                </p:cNvSpPr>
                <p:nvPr/>
              </p:nvSpPr>
              <p:spPr bwMode="auto">
                <a:xfrm>
                  <a:off x="3217" y="3836"/>
                  <a:ext cx="693" cy="380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3200">
                      <a:latin typeface="" pitchFamily="18" charset="0"/>
                    </a:rPr>
                    <a:t>降压</a:t>
                  </a:r>
                </a:p>
              </p:txBody>
            </p:sp>
            <p:grpSp>
              <p:nvGrpSpPr>
                <p:cNvPr id="83" name="Group 114"/>
                <p:cNvGrpSpPr>
                  <a:grpSpLocks/>
                </p:cNvGrpSpPr>
                <p:nvPr/>
              </p:nvGrpSpPr>
              <p:grpSpPr bwMode="auto">
                <a:xfrm>
                  <a:off x="3168" y="3193"/>
                  <a:ext cx="673" cy="551"/>
                  <a:chOff x="5807" y="3243"/>
                  <a:chExt cx="673" cy="551"/>
                </a:xfrm>
              </p:grpSpPr>
              <p:sp>
                <p:nvSpPr>
                  <p:cNvPr id="84" name="Arc 115"/>
                  <p:cNvSpPr>
                    <a:spLocks/>
                  </p:cNvSpPr>
                  <p:nvPr/>
                </p:nvSpPr>
                <p:spPr bwMode="auto">
                  <a:xfrm rot="-10680000">
                    <a:off x="5970" y="3506"/>
                    <a:ext cx="118" cy="115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1600 w 21600"/>
                      <a:gd name="T1" fmla="*/ 43200 h 43200"/>
                      <a:gd name="T2" fmla="*/ 21600 w 21600"/>
                      <a:gd name="T3" fmla="*/ 0 h 43200"/>
                      <a:gd name="T4" fmla="*/ 2160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21600" y="43199"/>
                        </a:move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</a:path>
                      <a:path w="21600" h="43200" stroke="0" extrusionOk="0">
                        <a:moveTo>
                          <a:pt x="21600" y="43199"/>
                        </a:move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Arc 116"/>
                  <p:cNvSpPr>
                    <a:spLocks/>
                  </p:cNvSpPr>
                  <p:nvPr/>
                </p:nvSpPr>
                <p:spPr bwMode="auto">
                  <a:xfrm rot="-10680000">
                    <a:off x="5967" y="3611"/>
                    <a:ext cx="120" cy="131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0870 w 21600"/>
                      <a:gd name="T1" fmla="*/ 43188 h 43188"/>
                      <a:gd name="T2" fmla="*/ 21600 w 21600"/>
                      <a:gd name="T3" fmla="*/ 0 h 43188"/>
                      <a:gd name="T4" fmla="*/ 21600 w 21600"/>
                      <a:gd name="T5" fmla="*/ 21600 h 431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188" fill="none" extrusionOk="0">
                        <a:moveTo>
                          <a:pt x="20870" y="43187"/>
                        </a:moveTo>
                        <a:cubicBezTo>
                          <a:pt x="9231" y="42794"/>
                          <a:pt x="0" y="33245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</a:path>
                      <a:path w="21600" h="43188" stroke="0" extrusionOk="0">
                        <a:moveTo>
                          <a:pt x="20870" y="43187"/>
                        </a:moveTo>
                        <a:cubicBezTo>
                          <a:pt x="9231" y="42794"/>
                          <a:pt x="0" y="33245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Arc 117"/>
                  <p:cNvSpPr>
                    <a:spLocks/>
                  </p:cNvSpPr>
                  <p:nvPr/>
                </p:nvSpPr>
                <p:spPr bwMode="auto">
                  <a:xfrm rot="-10680000">
                    <a:off x="5973" y="3400"/>
                    <a:ext cx="114" cy="105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18912 w 21600"/>
                      <a:gd name="T1" fmla="*/ 43032 h 43032"/>
                      <a:gd name="T2" fmla="*/ 21600 w 21600"/>
                      <a:gd name="T3" fmla="*/ 0 h 43032"/>
                      <a:gd name="T4" fmla="*/ 21600 w 21600"/>
                      <a:gd name="T5" fmla="*/ 21600 h 43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032" fill="none" extrusionOk="0">
                        <a:moveTo>
                          <a:pt x="18911" y="43032"/>
                        </a:moveTo>
                        <a:cubicBezTo>
                          <a:pt x="8106" y="41676"/>
                          <a:pt x="0" y="32489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</a:path>
                      <a:path w="21600" h="43032" stroke="0" extrusionOk="0">
                        <a:moveTo>
                          <a:pt x="18911" y="43032"/>
                        </a:moveTo>
                        <a:cubicBezTo>
                          <a:pt x="8106" y="41676"/>
                          <a:pt x="0" y="32489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Arc 118"/>
                  <p:cNvSpPr>
                    <a:spLocks/>
                  </p:cNvSpPr>
                  <p:nvPr/>
                </p:nvSpPr>
                <p:spPr bwMode="auto">
                  <a:xfrm rot="-10680000">
                    <a:off x="5970" y="3298"/>
                    <a:ext cx="115" cy="104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1600 w 21600"/>
                      <a:gd name="T1" fmla="*/ 43200 h 43200"/>
                      <a:gd name="T2" fmla="*/ 21600 w 21600"/>
                      <a:gd name="T3" fmla="*/ 0 h 43200"/>
                      <a:gd name="T4" fmla="*/ 2160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21600" y="43199"/>
                        </a:move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</a:path>
                      <a:path w="21600" h="43200" stroke="0" extrusionOk="0">
                        <a:moveTo>
                          <a:pt x="21600" y="43199"/>
                        </a:move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Line 119"/>
                  <p:cNvSpPr>
                    <a:spLocks noChangeShapeType="1"/>
                  </p:cNvSpPr>
                  <p:nvPr/>
                </p:nvSpPr>
                <p:spPr bwMode="auto">
                  <a:xfrm rot="-10800000">
                    <a:off x="5807" y="3743"/>
                    <a:ext cx="14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Line 120"/>
                  <p:cNvSpPr>
                    <a:spLocks noChangeShapeType="1"/>
                  </p:cNvSpPr>
                  <p:nvPr/>
                </p:nvSpPr>
                <p:spPr bwMode="auto">
                  <a:xfrm rot="-10800000">
                    <a:off x="5833" y="3296"/>
                    <a:ext cx="14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121"/>
                  <p:cNvSpPr>
                    <a:spLocks noChangeShapeType="1"/>
                  </p:cNvSpPr>
                  <p:nvPr/>
                </p:nvSpPr>
                <p:spPr bwMode="auto">
                  <a:xfrm rot="-10800000">
                    <a:off x="6140" y="3243"/>
                    <a:ext cx="0" cy="551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1" name="Group 122"/>
                  <p:cNvGrpSpPr>
                    <a:grpSpLocks/>
                  </p:cNvGrpSpPr>
                  <p:nvPr/>
                </p:nvGrpSpPr>
                <p:grpSpPr bwMode="auto">
                  <a:xfrm flipH="1" flipV="1">
                    <a:off x="6192" y="3325"/>
                    <a:ext cx="288" cy="399"/>
                    <a:chOff x="650" y="2577"/>
                    <a:chExt cx="238" cy="399"/>
                  </a:xfrm>
                </p:grpSpPr>
                <p:sp>
                  <p:nvSpPr>
                    <p:cNvPr id="92" name="Arc 123"/>
                    <p:cNvSpPr>
                      <a:spLocks/>
                    </p:cNvSpPr>
                    <p:nvPr/>
                  </p:nvSpPr>
                  <p:spPr bwMode="auto">
                    <a:xfrm rot="120000" flipH="1" flipV="1">
                      <a:off x="767" y="2587"/>
                      <a:ext cx="120" cy="131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0870 w 21600"/>
                        <a:gd name="T1" fmla="*/ 43188 h 43188"/>
                        <a:gd name="T2" fmla="*/ 21600 w 21600"/>
                        <a:gd name="T3" fmla="*/ 0 h 43188"/>
                        <a:gd name="T4" fmla="*/ 21600 w 21600"/>
                        <a:gd name="T5" fmla="*/ 21600 h 431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188" fill="none" extrusionOk="0">
                          <a:moveTo>
                            <a:pt x="20870" y="43187"/>
                          </a:moveTo>
                          <a:cubicBezTo>
                            <a:pt x="9231" y="42794"/>
                            <a:pt x="0" y="3324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599" y="0"/>
                          </a:cubicBezTo>
                        </a:path>
                        <a:path w="21600" h="43188" stroke="0" extrusionOk="0">
                          <a:moveTo>
                            <a:pt x="20870" y="43187"/>
                          </a:moveTo>
                          <a:cubicBezTo>
                            <a:pt x="9231" y="42794"/>
                            <a:pt x="0" y="3324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599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38100" cap="rnd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3" name="Group 1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0" y="2577"/>
                      <a:ext cx="238" cy="399"/>
                      <a:chOff x="650" y="2577"/>
                      <a:chExt cx="238" cy="399"/>
                    </a:xfrm>
                  </p:grpSpPr>
                  <p:sp>
                    <p:nvSpPr>
                      <p:cNvPr id="94" name="Arc 125"/>
                      <p:cNvSpPr>
                        <a:spLocks/>
                      </p:cNvSpPr>
                      <p:nvPr/>
                    </p:nvSpPr>
                    <p:spPr bwMode="auto">
                      <a:xfrm rot="120000" flipH="1" flipV="1">
                        <a:off x="766" y="2708"/>
                        <a:ext cx="118" cy="115"/>
                      </a:xfrm>
                      <a:custGeom>
                        <a:avLst/>
                        <a:gdLst>
                          <a:gd name="G0" fmla="+- 21600 0 0"/>
                          <a:gd name="G1" fmla="+- 21600 0 0"/>
                          <a:gd name="G2" fmla="+- 21600 0 0"/>
                          <a:gd name="T0" fmla="*/ 21600 w 21600"/>
                          <a:gd name="T1" fmla="*/ 43200 h 43200"/>
                          <a:gd name="T2" fmla="*/ 21600 w 21600"/>
                          <a:gd name="T3" fmla="*/ 0 h 43200"/>
                          <a:gd name="T4" fmla="*/ 21600 w 21600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43200" fill="none" extrusionOk="0">
                            <a:moveTo>
                              <a:pt x="21600" y="43199"/>
                            </a:moveTo>
                            <a:cubicBezTo>
                              <a:pt x="9670" y="43200"/>
                              <a:pt x="0" y="33529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599" y="0"/>
                            </a:cubicBezTo>
                          </a:path>
                          <a:path w="21600" h="43200" stroke="0" extrusionOk="0">
                            <a:moveTo>
                              <a:pt x="21600" y="43199"/>
                            </a:moveTo>
                            <a:cubicBezTo>
                              <a:pt x="9670" y="43200"/>
                              <a:pt x="0" y="33529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599" y="0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noFill/>
                      <a:ln w="38100" cap="rnd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5" name="Arc 126"/>
                      <p:cNvSpPr>
                        <a:spLocks/>
                      </p:cNvSpPr>
                      <p:nvPr/>
                    </p:nvSpPr>
                    <p:spPr bwMode="auto">
                      <a:xfrm rot="21480000" flipH="1">
                        <a:off x="768" y="2832"/>
                        <a:ext cx="120" cy="131"/>
                      </a:xfrm>
                      <a:custGeom>
                        <a:avLst/>
                        <a:gdLst>
                          <a:gd name="G0" fmla="+- 21600 0 0"/>
                          <a:gd name="G1" fmla="+- 21600 0 0"/>
                          <a:gd name="G2" fmla="+- 21600 0 0"/>
                          <a:gd name="T0" fmla="*/ 20870 w 21600"/>
                          <a:gd name="T1" fmla="*/ 43188 h 43188"/>
                          <a:gd name="T2" fmla="*/ 21600 w 21600"/>
                          <a:gd name="T3" fmla="*/ 0 h 43188"/>
                          <a:gd name="T4" fmla="*/ 21600 w 21600"/>
                          <a:gd name="T5" fmla="*/ 21600 h 4318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43188" fill="none" extrusionOk="0">
                            <a:moveTo>
                              <a:pt x="20870" y="43187"/>
                            </a:moveTo>
                            <a:cubicBezTo>
                              <a:pt x="9231" y="42794"/>
                              <a:pt x="0" y="33245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599" y="0"/>
                            </a:cubicBezTo>
                          </a:path>
                          <a:path w="21600" h="43188" stroke="0" extrusionOk="0">
                            <a:moveTo>
                              <a:pt x="20870" y="43187"/>
                            </a:moveTo>
                            <a:cubicBezTo>
                              <a:pt x="9231" y="42794"/>
                              <a:pt x="0" y="33245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599" y="0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noFill/>
                      <a:ln w="38100" cap="rnd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6" name="Line 1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0" y="2577"/>
                        <a:ext cx="148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7" name="Line 1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2976"/>
                        <a:ext cx="144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30" name="Group 129"/>
              <p:cNvGrpSpPr>
                <a:grpSpLocks/>
              </p:cNvGrpSpPr>
              <p:nvPr/>
            </p:nvGrpSpPr>
            <p:grpSpPr bwMode="auto">
              <a:xfrm>
                <a:off x="144" y="3124"/>
                <a:ext cx="2850" cy="1092"/>
                <a:chOff x="240" y="3145"/>
                <a:chExt cx="2850" cy="1071"/>
              </a:xfrm>
            </p:grpSpPr>
            <p:sp>
              <p:nvSpPr>
                <p:cNvPr id="63" name="Rectangle 130"/>
                <p:cNvSpPr>
                  <a:spLocks noChangeArrowheads="1"/>
                </p:cNvSpPr>
                <p:nvPr/>
              </p:nvSpPr>
              <p:spPr bwMode="auto">
                <a:xfrm>
                  <a:off x="240" y="3189"/>
                  <a:ext cx="928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3200">
                      <a:solidFill>
                        <a:srgbClr val="FF0000"/>
                      </a:solidFill>
                      <a:latin typeface="" pitchFamily="18" charset="0"/>
                    </a:rPr>
                    <a:t>…</a:t>
                  </a:r>
                </a:p>
              </p:txBody>
            </p:sp>
            <p:sp>
              <p:nvSpPr>
                <p:cNvPr id="64" name="Rectangle 131"/>
                <p:cNvSpPr>
                  <a:spLocks noChangeArrowheads="1"/>
                </p:cNvSpPr>
                <p:nvPr/>
              </p:nvSpPr>
              <p:spPr bwMode="auto">
                <a:xfrm>
                  <a:off x="1698" y="3176"/>
                  <a:ext cx="1392" cy="5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en-US" sz="3200">
                      <a:latin typeface="" pitchFamily="18" charset="0"/>
                    </a:rPr>
                    <a:t>实验室</a:t>
                  </a: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3200">
                      <a:latin typeface="" pitchFamily="18" charset="0"/>
                    </a:rPr>
                    <a:t>380 / 220V</a:t>
                  </a:r>
                </a:p>
              </p:txBody>
            </p:sp>
            <p:sp>
              <p:nvSpPr>
                <p:cNvPr id="65" name="Rectangle 132"/>
                <p:cNvSpPr>
                  <a:spLocks noChangeArrowheads="1"/>
                </p:cNvSpPr>
                <p:nvPr/>
              </p:nvSpPr>
              <p:spPr bwMode="auto">
                <a:xfrm>
                  <a:off x="978" y="3836"/>
                  <a:ext cx="690" cy="380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3200">
                      <a:latin typeface="" pitchFamily="18" charset="0"/>
                    </a:rPr>
                    <a:t>降压</a:t>
                  </a:r>
                </a:p>
              </p:txBody>
            </p:sp>
            <p:grpSp>
              <p:nvGrpSpPr>
                <p:cNvPr id="66" name="Group 133"/>
                <p:cNvGrpSpPr>
                  <a:grpSpLocks/>
                </p:cNvGrpSpPr>
                <p:nvPr/>
              </p:nvGrpSpPr>
              <p:grpSpPr bwMode="auto">
                <a:xfrm>
                  <a:off x="960" y="3145"/>
                  <a:ext cx="673" cy="551"/>
                  <a:chOff x="-1921" y="2784"/>
                  <a:chExt cx="673" cy="551"/>
                </a:xfrm>
              </p:grpSpPr>
              <p:sp>
                <p:nvSpPr>
                  <p:cNvPr id="67" name="Arc 134"/>
                  <p:cNvSpPr>
                    <a:spLocks/>
                  </p:cNvSpPr>
                  <p:nvPr/>
                </p:nvSpPr>
                <p:spPr bwMode="auto">
                  <a:xfrm rot="-10680000">
                    <a:off x="-1758" y="3047"/>
                    <a:ext cx="118" cy="115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1600 w 21600"/>
                      <a:gd name="T1" fmla="*/ 43200 h 43200"/>
                      <a:gd name="T2" fmla="*/ 21600 w 21600"/>
                      <a:gd name="T3" fmla="*/ 0 h 43200"/>
                      <a:gd name="T4" fmla="*/ 2160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21600" y="43199"/>
                        </a:move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</a:path>
                      <a:path w="21600" h="43200" stroke="0" extrusionOk="0">
                        <a:moveTo>
                          <a:pt x="21600" y="43199"/>
                        </a:move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Arc 135"/>
                  <p:cNvSpPr>
                    <a:spLocks/>
                  </p:cNvSpPr>
                  <p:nvPr/>
                </p:nvSpPr>
                <p:spPr bwMode="auto">
                  <a:xfrm rot="-10680000">
                    <a:off x="-1761" y="3152"/>
                    <a:ext cx="120" cy="131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0870 w 21600"/>
                      <a:gd name="T1" fmla="*/ 43188 h 43188"/>
                      <a:gd name="T2" fmla="*/ 21600 w 21600"/>
                      <a:gd name="T3" fmla="*/ 0 h 43188"/>
                      <a:gd name="T4" fmla="*/ 21600 w 21600"/>
                      <a:gd name="T5" fmla="*/ 21600 h 431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188" fill="none" extrusionOk="0">
                        <a:moveTo>
                          <a:pt x="20870" y="43187"/>
                        </a:moveTo>
                        <a:cubicBezTo>
                          <a:pt x="9231" y="42794"/>
                          <a:pt x="0" y="33245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</a:path>
                      <a:path w="21600" h="43188" stroke="0" extrusionOk="0">
                        <a:moveTo>
                          <a:pt x="20870" y="43187"/>
                        </a:moveTo>
                        <a:cubicBezTo>
                          <a:pt x="9231" y="42794"/>
                          <a:pt x="0" y="33245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Arc 136"/>
                  <p:cNvSpPr>
                    <a:spLocks/>
                  </p:cNvSpPr>
                  <p:nvPr/>
                </p:nvSpPr>
                <p:spPr bwMode="auto">
                  <a:xfrm rot="-10680000">
                    <a:off x="-1755" y="2941"/>
                    <a:ext cx="114" cy="105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18912 w 21600"/>
                      <a:gd name="T1" fmla="*/ 43032 h 43032"/>
                      <a:gd name="T2" fmla="*/ 21600 w 21600"/>
                      <a:gd name="T3" fmla="*/ 0 h 43032"/>
                      <a:gd name="T4" fmla="*/ 21600 w 21600"/>
                      <a:gd name="T5" fmla="*/ 21600 h 43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032" fill="none" extrusionOk="0">
                        <a:moveTo>
                          <a:pt x="18911" y="43032"/>
                        </a:moveTo>
                        <a:cubicBezTo>
                          <a:pt x="8106" y="41676"/>
                          <a:pt x="0" y="32489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</a:path>
                      <a:path w="21600" h="43032" stroke="0" extrusionOk="0">
                        <a:moveTo>
                          <a:pt x="18911" y="43032"/>
                        </a:moveTo>
                        <a:cubicBezTo>
                          <a:pt x="8106" y="41676"/>
                          <a:pt x="0" y="32489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Arc 137"/>
                  <p:cNvSpPr>
                    <a:spLocks/>
                  </p:cNvSpPr>
                  <p:nvPr/>
                </p:nvSpPr>
                <p:spPr bwMode="auto">
                  <a:xfrm rot="-10680000">
                    <a:off x="-1758" y="2839"/>
                    <a:ext cx="115" cy="104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1600 w 21600"/>
                      <a:gd name="T1" fmla="*/ 43200 h 43200"/>
                      <a:gd name="T2" fmla="*/ 21600 w 21600"/>
                      <a:gd name="T3" fmla="*/ 0 h 43200"/>
                      <a:gd name="T4" fmla="*/ 21600 w 21600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200" fill="none" extrusionOk="0">
                        <a:moveTo>
                          <a:pt x="21600" y="43199"/>
                        </a:move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</a:path>
                      <a:path w="21600" h="43200" stroke="0" extrusionOk="0">
                        <a:moveTo>
                          <a:pt x="21600" y="43199"/>
                        </a:move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Line 138"/>
                  <p:cNvSpPr>
                    <a:spLocks noChangeShapeType="1"/>
                  </p:cNvSpPr>
                  <p:nvPr/>
                </p:nvSpPr>
                <p:spPr bwMode="auto">
                  <a:xfrm rot="-10800000">
                    <a:off x="-1921" y="3284"/>
                    <a:ext cx="14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139"/>
                  <p:cNvSpPr>
                    <a:spLocks noChangeShapeType="1"/>
                  </p:cNvSpPr>
                  <p:nvPr/>
                </p:nvSpPr>
                <p:spPr bwMode="auto">
                  <a:xfrm rot="-10800000">
                    <a:off x="-1895" y="2837"/>
                    <a:ext cx="14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Line 140"/>
                  <p:cNvSpPr>
                    <a:spLocks noChangeShapeType="1"/>
                  </p:cNvSpPr>
                  <p:nvPr/>
                </p:nvSpPr>
                <p:spPr bwMode="auto">
                  <a:xfrm rot="-10800000">
                    <a:off x="-1588" y="2784"/>
                    <a:ext cx="0" cy="551"/>
                  </a:xfrm>
                  <a:prstGeom prst="line">
                    <a:avLst/>
                  </a:prstGeom>
                  <a:noFill/>
                  <a:ln w="762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4" name="Group 141"/>
                  <p:cNvGrpSpPr>
                    <a:grpSpLocks/>
                  </p:cNvGrpSpPr>
                  <p:nvPr/>
                </p:nvGrpSpPr>
                <p:grpSpPr bwMode="auto">
                  <a:xfrm flipH="1" flipV="1">
                    <a:off x="-1536" y="2866"/>
                    <a:ext cx="288" cy="399"/>
                    <a:chOff x="650" y="2577"/>
                    <a:chExt cx="238" cy="399"/>
                  </a:xfrm>
                </p:grpSpPr>
                <p:sp>
                  <p:nvSpPr>
                    <p:cNvPr id="75" name="Arc 142"/>
                    <p:cNvSpPr>
                      <a:spLocks/>
                    </p:cNvSpPr>
                    <p:nvPr/>
                  </p:nvSpPr>
                  <p:spPr bwMode="auto">
                    <a:xfrm rot="120000" flipH="1" flipV="1">
                      <a:off x="767" y="2587"/>
                      <a:ext cx="120" cy="131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0870 w 21600"/>
                        <a:gd name="T1" fmla="*/ 43188 h 43188"/>
                        <a:gd name="T2" fmla="*/ 21600 w 21600"/>
                        <a:gd name="T3" fmla="*/ 0 h 43188"/>
                        <a:gd name="T4" fmla="*/ 21600 w 21600"/>
                        <a:gd name="T5" fmla="*/ 21600 h 431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188" fill="none" extrusionOk="0">
                          <a:moveTo>
                            <a:pt x="20870" y="43187"/>
                          </a:moveTo>
                          <a:cubicBezTo>
                            <a:pt x="9231" y="42794"/>
                            <a:pt x="0" y="3324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599" y="0"/>
                          </a:cubicBezTo>
                        </a:path>
                        <a:path w="21600" h="43188" stroke="0" extrusionOk="0">
                          <a:moveTo>
                            <a:pt x="20870" y="43187"/>
                          </a:moveTo>
                          <a:cubicBezTo>
                            <a:pt x="9231" y="42794"/>
                            <a:pt x="0" y="3324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599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38100" cap="rnd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76" name="Group 1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0" y="2577"/>
                      <a:ext cx="238" cy="399"/>
                      <a:chOff x="650" y="2577"/>
                      <a:chExt cx="238" cy="399"/>
                    </a:xfrm>
                  </p:grpSpPr>
                  <p:sp>
                    <p:nvSpPr>
                      <p:cNvPr id="77" name="Arc 144"/>
                      <p:cNvSpPr>
                        <a:spLocks/>
                      </p:cNvSpPr>
                      <p:nvPr/>
                    </p:nvSpPr>
                    <p:spPr bwMode="auto">
                      <a:xfrm rot="120000" flipH="1" flipV="1">
                        <a:off x="766" y="2708"/>
                        <a:ext cx="118" cy="115"/>
                      </a:xfrm>
                      <a:custGeom>
                        <a:avLst/>
                        <a:gdLst>
                          <a:gd name="G0" fmla="+- 21600 0 0"/>
                          <a:gd name="G1" fmla="+- 21600 0 0"/>
                          <a:gd name="G2" fmla="+- 21600 0 0"/>
                          <a:gd name="T0" fmla="*/ 21600 w 21600"/>
                          <a:gd name="T1" fmla="*/ 43200 h 43200"/>
                          <a:gd name="T2" fmla="*/ 21600 w 21600"/>
                          <a:gd name="T3" fmla="*/ 0 h 43200"/>
                          <a:gd name="T4" fmla="*/ 21600 w 21600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43200" fill="none" extrusionOk="0">
                            <a:moveTo>
                              <a:pt x="21600" y="43199"/>
                            </a:moveTo>
                            <a:cubicBezTo>
                              <a:pt x="9670" y="43200"/>
                              <a:pt x="0" y="33529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599" y="0"/>
                            </a:cubicBezTo>
                          </a:path>
                          <a:path w="21600" h="43200" stroke="0" extrusionOk="0">
                            <a:moveTo>
                              <a:pt x="21600" y="43199"/>
                            </a:moveTo>
                            <a:cubicBezTo>
                              <a:pt x="9670" y="43200"/>
                              <a:pt x="0" y="33529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599" y="0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noFill/>
                      <a:ln w="38100" cap="rnd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8" name="Arc 145"/>
                      <p:cNvSpPr>
                        <a:spLocks/>
                      </p:cNvSpPr>
                      <p:nvPr/>
                    </p:nvSpPr>
                    <p:spPr bwMode="auto">
                      <a:xfrm rot="21480000" flipH="1">
                        <a:off x="768" y="2832"/>
                        <a:ext cx="120" cy="131"/>
                      </a:xfrm>
                      <a:custGeom>
                        <a:avLst/>
                        <a:gdLst>
                          <a:gd name="G0" fmla="+- 21600 0 0"/>
                          <a:gd name="G1" fmla="+- 21600 0 0"/>
                          <a:gd name="G2" fmla="+- 21600 0 0"/>
                          <a:gd name="T0" fmla="*/ 20870 w 21600"/>
                          <a:gd name="T1" fmla="*/ 43188 h 43188"/>
                          <a:gd name="T2" fmla="*/ 21600 w 21600"/>
                          <a:gd name="T3" fmla="*/ 0 h 43188"/>
                          <a:gd name="T4" fmla="*/ 21600 w 21600"/>
                          <a:gd name="T5" fmla="*/ 21600 h 4318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43188" fill="none" extrusionOk="0">
                            <a:moveTo>
                              <a:pt x="20870" y="43187"/>
                            </a:moveTo>
                            <a:cubicBezTo>
                              <a:pt x="9231" y="42794"/>
                              <a:pt x="0" y="33245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599" y="0"/>
                            </a:cubicBezTo>
                          </a:path>
                          <a:path w="21600" h="43188" stroke="0" extrusionOk="0">
                            <a:moveTo>
                              <a:pt x="20870" y="43187"/>
                            </a:moveTo>
                            <a:cubicBezTo>
                              <a:pt x="9231" y="42794"/>
                              <a:pt x="0" y="33245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599" y="0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noFill/>
                      <a:ln w="38100" cap="rnd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9" name="Line 1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0" y="2577"/>
                        <a:ext cx="148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0" name="Line 1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2976"/>
                        <a:ext cx="144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31" name="Group 148"/>
              <p:cNvGrpSpPr>
                <a:grpSpLocks/>
              </p:cNvGrpSpPr>
              <p:nvPr/>
            </p:nvGrpSpPr>
            <p:grpSpPr bwMode="auto">
              <a:xfrm>
                <a:off x="3120" y="1776"/>
                <a:ext cx="2400" cy="1140"/>
                <a:chOff x="3120" y="1776"/>
                <a:chExt cx="2400" cy="1140"/>
              </a:xfrm>
            </p:grpSpPr>
            <p:sp>
              <p:nvSpPr>
                <p:cNvPr id="32" name="Rectangle 149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1007" cy="6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"/>
                    </a:spcBef>
                  </a:pPr>
                  <a:r>
                    <a:rPr lang="zh-CN" altLang="en-US" sz="3200">
                      <a:latin typeface="" pitchFamily="18" charset="0"/>
                    </a:rPr>
                    <a:t>变电站</a:t>
                  </a:r>
                </a:p>
                <a:p>
                  <a:pPr>
                    <a:spcBef>
                      <a:spcPct val="5000"/>
                    </a:spcBef>
                  </a:pPr>
                  <a:r>
                    <a:rPr lang="zh-CN" altLang="en-US" sz="3200">
                      <a:latin typeface="" pitchFamily="18" charset="0"/>
                    </a:rPr>
                    <a:t> </a:t>
                  </a:r>
                  <a:r>
                    <a:rPr lang="en-US" altLang="zh-CN" sz="3200">
                      <a:latin typeface="" pitchFamily="18" charset="0"/>
                    </a:rPr>
                    <a:t>10kV</a:t>
                  </a:r>
                </a:p>
              </p:txBody>
            </p:sp>
            <p:sp>
              <p:nvSpPr>
                <p:cNvPr id="33" name="Rectangle 150"/>
                <p:cNvSpPr>
                  <a:spLocks noChangeArrowheads="1"/>
                </p:cNvSpPr>
                <p:nvPr/>
              </p:nvSpPr>
              <p:spPr bwMode="auto">
                <a:xfrm>
                  <a:off x="3120" y="2529"/>
                  <a:ext cx="768" cy="387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3200">
                      <a:latin typeface="" pitchFamily="18" charset="0"/>
                    </a:rPr>
                    <a:t>降压</a:t>
                  </a:r>
                </a:p>
              </p:txBody>
            </p:sp>
            <p:sp>
              <p:nvSpPr>
                <p:cNvPr id="34" name="Arc 151"/>
                <p:cNvSpPr>
                  <a:spLocks/>
                </p:cNvSpPr>
                <p:nvPr/>
              </p:nvSpPr>
              <p:spPr bwMode="auto">
                <a:xfrm rot="-10680000">
                  <a:off x="3330" y="2094"/>
                  <a:ext cx="118" cy="117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600 w 21600"/>
                    <a:gd name="T1" fmla="*/ 43200 h 43200"/>
                    <a:gd name="T2" fmla="*/ 21600 w 21600"/>
                    <a:gd name="T3" fmla="*/ 0 h 43200"/>
                    <a:gd name="T4" fmla="*/ 2160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21600" y="43199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</a:path>
                    <a:path w="21600" h="43200" stroke="0" extrusionOk="0">
                      <a:moveTo>
                        <a:pt x="21600" y="43199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Arc 152"/>
                <p:cNvSpPr>
                  <a:spLocks/>
                </p:cNvSpPr>
                <p:nvPr/>
              </p:nvSpPr>
              <p:spPr bwMode="auto">
                <a:xfrm rot="-10680000">
                  <a:off x="3327" y="2201"/>
                  <a:ext cx="120" cy="133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0870 w 21600"/>
                    <a:gd name="T1" fmla="*/ 43188 h 43188"/>
                    <a:gd name="T2" fmla="*/ 21600 w 21600"/>
                    <a:gd name="T3" fmla="*/ 0 h 43188"/>
                    <a:gd name="T4" fmla="*/ 21600 w 21600"/>
                    <a:gd name="T5" fmla="*/ 21600 h 43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88" fill="none" extrusionOk="0">
                      <a:moveTo>
                        <a:pt x="20870" y="43187"/>
                      </a:moveTo>
                      <a:cubicBezTo>
                        <a:pt x="9231" y="42794"/>
                        <a:pt x="0" y="33245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</a:path>
                    <a:path w="21600" h="43188" stroke="0" extrusionOk="0">
                      <a:moveTo>
                        <a:pt x="20870" y="43187"/>
                      </a:moveTo>
                      <a:cubicBezTo>
                        <a:pt x="9231" y="42794"/>
                        <a:pt x="0" y="33245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Arc 153"/>
                <p:cNvSpPr>
                  <a:spLocks/>
                </p:cNvSpPr>
                <p:nvPr/>
              </p:nvSpPr>
              <p:spPr bwMode="auto">
                <a:xfrm rot="-10680000">
                  <a:off x="3333" y="1986"/>
                  <a:ext cx="114" cy="107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8912 w 21600"/>
                    <a:gd name="T1" fmla="*/ 43032 h 43032"/>
                    <a:gd name="T2" fmla="*/ 21600 w 21600"/>
                    <a:gd name="T3" fmla="*/ 0 h 43032"/>
                    <a:gd name="T4" fmla="*/ 21600 w 21600"/>
                    <a:gd name="T5" fmla="*/ 21600 h 43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032" fill="none" extrusionOk="0">
                      <a:moveTo>
                        <a:pt x="18911" y="43032"/>
                      </a:moveTo>
                      <a:cubicBezTo>
                        <a:pt x="8106" y="41676"/>
                        <a:pt x="0" y="3248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</a:path>
                    <a:path w="21600" h="43032" stroke="0" extrusionOk="0">
                      <a:moveTo>
                        <a:pt x="18911" y="43032"/>
                      </a:moveTo>
                      <a:cubicBezTo>
                        <a:pt x="8106" y="41676"/>
                        <a:pt x="0" y="3248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Arc 154"/>
                <p:cNvSpPr>
                  <a:spLocks/>
                </p:cNvSpPr>
                <p:nvPr/>
              </p:nvSpPr>
              <p:spPr bwMode="auto">
                <a:xfrm rot="-10680000">
                  <a:off x="3330" y="1882"/>
                  <a:ext cx="115" cy="106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600 w 21600"/>
                    <a:gd name="T1" fmla="*/ 43200 h 43200"/>
                    <a:gd name="T2" fmla="*/ 21600 w 21600"/>
                    <a:gd name="T3" fmla="*/ 0 h 43200"/>
                    <a:gd name="T4" fmla="*/ 2160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21600" y="43199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</a:path>
                    <a:path w="21600" h="43200" stroke="0" extrusionOk="0">
                      <a:moveTo>
                        <a:pt x="21600" y="43199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155"/>
                <p:cNvSpPr>
                  <a:spLocks noChangeShapeType="1"/>
                </p:cNvSpPr>
                <p:nvPr/>
              </p:nvSpPr>
              <p:spPr bwMode="auto">
                <a:xfrm rot="-10800000">
                  <a:off x="3167" y="2335"/>
                  <a:ext cx="14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156"/>
                <p:cNvSpPr>
                  <a:spLocks noChangeShapeType="1"/>
                </p:cNvSpPr>
                <p:nvPr/>
              </p:nvSpPr>
              <p:spPr bwMode="auto">
                <a:xfrm rot="-10800000">
                  <a:off x="3193" y="1880"/>
                  <a:ext cx="14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157"/>
                <p:cNvSpPr>
                  <a:spLocks noChangeShapeType="1"/>
                </p:cNvSpPr>
                <p:nvPr/>
              </p:nvSpPr>
              <p:spPr bwMode="auto">
                <a:xfrm rot="-10800000">
                  <a:off x="3500" y="1826"/>
                  <a:ext cx="0" cy="561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Arc 158"/>
                <p:cNvSpPr>
                  <a:spLocks/>
                </p:cNvSpPr>
                <p:nvPr/>
              </p:nvSpPr>
              <p:spPr bwMode="auto">
                <a:xfrm rot="-10680000">
                  <a:off x="5022" y="2094"/>
                  <a:ext cx="127" cy="117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600 w 21600"/>
                    <a:gd name="T1" fmla="*/ 43200 h 43200"/>
                    <a:gd name="T2" fmla="*/ 21600 w 21600"/>
                    <a:gd name="T3" fmla="*/ 0 h 43200"/>
                    <a:gd name="T4" fmla="*/ 2160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21600" y="43199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</a:path>
                    <a:path w="21600" h="43200" stroke="0" extrusionOk="0">
                      <a:moveTo>
                        <a:pt x="21600" y="43199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Arc 159"/>
                <p:cNvSpPr>
                  <a:spLocks/>
                </p:cNvSpPr>
                <p:nvPr/>
              </p:nvSpPr>
              <p:spPr bwMode="auto">
                <a:xfrm rot="-10680000">
                  <a:off x="5019" y="2201"/>
                  <a:ext cx="130" cy="133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0870 w 21600"/>
                    <a:gd name="T1" fmla="*/ 43188 h 43188"/>
                    <a:gd name="T2" fmla="*/ 21600 w 21600"/>
                    <a:gd name="T3" fmla="*/ 0 h 43188"/>
                    <a:gd name="T4" fmla="*/ 21600 w 21600"/>
                    <a:gd name="T5" fmla="*/ 21600 h 43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88" fill="none" extrusionOk="0">
                      <a:moveTo>
                        <a:pt x="20870" y="43187"/>
                      </a:moveTo>
                      <a:cubicBezTo>
                        <a:pt x="9231" y="42794"/>
                        <a:pt x="0" y="33245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</a:path>
                    <a:path w="21600" h="43188" stroke="0" extrusionOk="0">
                      <a:moveTo>
                        <a:pt x="20870" y="43187"/>
                      </a:moveTo>
                      <a:cubicBezTo>
                        <a:pt x="9231" y="42794"/>
                        <a:pt x="0" y="33245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Arc 160"/>
                <p:cNvSpPr>
                  <a:spLocks/>
                </p:cNvSpPr>
                <p:nvPr/>
              </p:nvSpPr>
              <p:spPr bwMode="auto">
                <a:xfrm rot="-10680000">
                  <a:off x="5025" y="1986"/>
                  <a:ext cx="123" cy="107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8912 w 21600"/>
                    <a:gd name="T1" fmla="*/ 43032 h 43032"/>
                    <a:gd name="T2" fmla="*/ 21600 w 21600"/>
                    <a:gd name="T3" fmla="*/ 0 h 43032"/>
                    <a:gd name="T4" fmla="*/ 21600 w 21600"/>
                    <a:gd name="T5" fmla="*/ 21600 h 43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032" fill="none" extrusionOk="0">
                      <a:moveTo>
                        <a:pt x="18911" y="43032"/>
                      </a:moveTo>
                      <a:cubicBezTo>
                        <a:pt x="8106" y="41676"/>
                        <a:pt x="0" y="3248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</a:path>
                    <a:path w="21600" h="43032" stroke="0" extrusionOk="0">
                      <a:moveTo>
                        <a:pt x="18911" y="43032"/>
                      </a:moveTo>
                      <a:cubicBezTo>
                        <a:pt x="8106" y="41676"/>
                        <a:pt x="0" y="3248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Arc 161"/>
                <p:cNvSpPr>
                  <a:spLocks/>
                </p:cNvSpPr>
                <p:nvPr/>
              </p:nvSpPr>
              <p:spPr bwMode="auto">
                <a:xfrm rot="-10680000">
                  <a:off x="5022" y="1882"/>
                  <a:ext cx="125" cy="106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600 w 21600"/>
                    <a:gd name="T1" fmla="*/ 43200 h 43200"/>
                    <a:gd name="T2" fmla="*/ 21600 w 21600"/>
                    <a:gd name="T3" fmla="*/ 0 h 43200"/>
                    <a:gd name="T4" fmla="*/ 2160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21600" y="43199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</a:path>
                    <a:path w="21600" h="43200" stroke="0" extrusionOk="0">
                      <a:moveTo>
                        <a:pt x="21600" y="43199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162"/>
                <p:cNvSpPr>
                  <a:spLocks noChangeShapeType="1"/>
                </p:cNvSpPr>
                <p:nvPr/>
              </p:nvSpPr>
              <p:spPr bwMode="auto">
                <a:xfrm rot="-10800000">
                  <a:off x="4846" y="2335"/>
                  <a:ext cx="159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163"/>
                <p:cNvSpPr>
                  <a:spLocks noChangeShapeType="1"/>
                </p:cNvSpPr>
                <p:nvPr/>
              </p:nvSpPr>
              <p:spPr bwMode="auto">
                <a:xfrm rot="-10800000">
                  <a:off x="4875" y="1880"/>
                  <a:ext cx="16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164"/>
                <p:cNvSpPr>
                  <a:spLocks noChangeShapeType="1"/>
                </p:cNvSpPr>
                <p:nvPr/>
              </p:nvSpPr>
              <p:spPr bwMode="auto">
                <a:xfrm rot="-10800000">
                  <a:off x="5206" y="1826"/>
                  <a:ext cx="0" cy="561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Rectangle 165"/>
                <p:cNvSpPr>
                  <a:spLocks noChangeArrowheads="1"/>
                </p:cNvSpPr>
                <p:nvPr/>
              </p:nvSpPr>
              <p:spPr bwMode="auto">
                <a:xfrm>
                  <a:off x="4848" y="2511"/>
                  <a:ext cx="672" cy="387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3200">
                      <a:latin typeface="" pitchFamily="18" charset="0"/>
                    </a:rPr>
                    <a:t>降压</a:t>
                  </a:r>
                </a:p>
              </p:txBody>
            </p:sp>
            <p:grpSp>
              <p:nvGrpSpPr>
                <p:cNvPr id="49" name="Group 166"/>
                <p:cNvGrpSpPr>
                  <a:grpSpLocks/>
                </p:cNvGrpSpPr>
                <p:nvPr/>
              </p:nvGrpSpPr>
              <p:grpSpPr bwMode="auto">
                <a:xfrm flipH="1" flipV="1">
                  <a:off x="3552" y="1910"/>
                  <a:ext cx="288" cy="406"/>
                  <a:chOff x="650" y="2577"/>
                  <a:chExt cx="238" cy="399"/>
                </a:xfrm>
              </p:grpSpPr>
              <p:sp>
                <p:nvSpPr>
                  <p:cNvPr id="57" name="Arc 167"/>
                  <p:cNvSpPr>
                    <a:spLocks/>
                  </p:cNvSpPr>
                  <p:nvPr/>
                </p:nvSpPr>
                <p:spPr bwMode="auto">
                  <a:xfrm rot="120000" flipH="1" flipV="1">
                    <a:off x="767" y="2587"/>
                    <a:ext cx="120" cy="131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0870 w 21600"/>
                      <a:gd name="T1" fmla="*/ 43188 h 43188"/>
                      <a:gd name="T2" fmla="*/ 21600 w 21600"/>
                      <a:gd name="T3" fmla="*/ 0 h 43188"/>
                      <a:gd name="T4" fmla="*/ 21600 w 21600"/>
                      <a:gd name="T5" fmla="*/ 21600 h 431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188" fill="none" extrusionOk="0">
                        <a:moveTo>
                          <a:pt x="20870" y="43187"/>
                        </a:moveTo>
                        <a:cubicBezTo>
                          <a:pt x="9231" y="42794"/>
                          <a:pt x="0" y="33245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</a:path>
                      <a:path w="21600" h="43188" stroke="0" extrusionOk="0">
                        <a:moveTo>
                          <a:pt x="20870" y="43187"/>
                        </a:moveTo>
                        <a:cubicBezTo>
                          <a:pt x="9231" y="42794"/>
                          <a:pt x="0" y="33245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8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650" y="2577"/>
                    <a:ext cx="238" cy="399"/>
                    <a:chOff x="650" y="2577"/>
                    <a:chExt cx="238" cy="399"/>
                  </a:xfrm>
                </p:grpSpPr>
                <p:sp>
                  <p:nvSpPr>
                    <p:cNvPr id="59" name="Arc 169"/>
                    <p:cNvSpPr>
                      <a:spLocks/>
                    </p:cNvSpPr>
                    <p:nvPr/>
                  </p:nvSpPr>
                  <p:spPr bwMode="auto">
                    <a:xfrm rot="120000" flipH="1" flipV="1">
                      <a:off x="766" y="2708"/>
                      <a:ext cx="118" cy="115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1600 w 21600"/>
                        <a:gd name="T1" fmla="*/ 43200 h 43200"/>
                        <a:gd name="T2" fmla="*/ 21600 w 21600"/>
                        <a:gd name="T3" fmla="*/ 0 h 43200"/>
                        <a:gd name="T4" fmla="*/ 2160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21600" y="43199"/>
                          </a:move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599" y="0"/>
                          </a:cubicBezTo>
                        </a:path>
                        <a:path w="21600" h="43200" stroke="0" extrusionOk="0">
                          <a:moveTo>
                            <a:pt x="21600" y="43199"/>
                          </a:move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599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38100" cap="rnd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" name="Arc 170"/>
                    <p:cNvSpPr>
                      <a:spLocks/>
                    </p:cNvSpPr>
                    <p:nvPr/>
                  </p:nvSpPr>
                  <p:spPr bwMode="auto">
                    <a:xfrm rot="21480000" flipH="1">
                      <a:off x="768" y="2832"/>
                      <a:ext cx="120" cy="131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0870 w 21600"/>
                        <a:gd name="T1" fmla="*/ 43188 h 43188"/>
                        <a:gd name="T2" fmla="*/ 21600 w 21600"/>
                        <a:gd name="T3" fmla="*/ 0 h 43188"/>
                        <a:gd name="T4" fmla="*/ 21600 w 21600"/>
                        <a:gd name="T5" fmla="*/ 21600 h 431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188" fill="none" extrusionOk="0">
                          <a:moveTo>
                            <a:pt x="20870" y="43187"/>
                          </a:moveTo>
                          <a:cubicBezTo>
                            <a:pt x="9231" y="42794"/>
                            <a:pt x="0" y="3324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599" y="0"/>
                          </a:cubicBezTo>
                        </a:path>
                        <a:path w="21600" h="43188" stroke="0" extrusionOk="0">
                          <a:moveTo>
                            <a:pt x="20870" y="43187"/>
                          </a:moveTo>
                          <a:cubicBezTo>
                            <a:pt x="9231" y="42794"/>
                            <a:pt x="0" y="3324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599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38100" cap="rnd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" name="Line 1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0" y="2577"/>
                      <a:ext cx="14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" name="Line 1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976"/>
                      <a:ext cx="14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50" name="Group 173"/>
                <p:cNvGrpSpPr>
                  <a:grpSpLocks/>
                </p:cNvGrpSpPr>
                <p:nvPr/>
              </p:nvGrpSpPr>
              <p:grpSpPr bwMode="auto">
                <a:xfrm flipH="1" flipV="1">
                  <a:off x="5232" y="1925"/>
                  <a:ext cx="240" cy="357"/>
                  <a:chOff x="650" y="2577"/>
                  <a:chExt cx="238" cy="399"/>
                </a:xfrm>
              </p:grpSpPr>
              <p:sp>
                <p:nvSpPr>
                  <p:cNvPr id="51" name="Arc 174"/>
                  <p:cNvSpPr>
                    <a:spLocks/>
                  </p:cNvSpPr>
                  <p:nvPr/>
                </p:nvSpPr>
                <p:spPr bwMode="auto">
                  <a:xfrm rot="120000" flipH="1" flipV="1">
                    <a:off x="767" y="2587"/>
                    <a:ext cx="120" cy="131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0870 w 21600"/>
                      <a:gd name="T1" fmla="*/ 43188 h 43188"/>
                      <a:gd name="T2" fmla="*/ 21600 w 21600"/>
                      <a:gd name="T3" fmla="*/ 0 h 43188"/>
                      <a:gd name="T4" fmla="*/ 21600 w 21600"/>
                      <a:gd name="T5" fmla="*/ 21600 h 431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188" fill="none" extrusionOk="0">
                        <a:moveTo>
                          <a:pt x="20870" y="43187"/>
                        </a:moveTo>
                        <a:cubicBezTo>
                          <a:pt x="9231" y="42794"/>
                          <a:pt x="0" y="33245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</a:path>
                      <a:path w="21600" h="43188" stroke="0" extrusionOk="0">
                        <a:moveTo>
                          <a:pt x="20870" y="43187"/>
                        </a:moveTo>
                        <a:cubicBezTo>
                          <a:pt x="9231" y="42794"/>
                          <a:pt x="0" y="33245"/>
                          <a:pt x="0" y="21600"/>
                        </a:cubicBezTo>
                        <a:cubicBezTo>
                          <a:pt x="0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2" name="Group 175"/>
                  <p:cNvGrpSpPr>
                    <a:grpSpLocks/>
                  </p:cNvGrpSpPr>
                  <p:nvPr/>
                </p:nvGrpSpPr>
                <p:grpSpPr bwMode="auto">
                  <a:xfrm>
                    <a:off x="650" y="2577"/>
                    <a:ext cx="238" cy="399"/>
                    <a:chOff x="650" y="2577"/>
                    <a:chExt cx="238" cy="399"/>
                  </a:xfrm>
                </p:grpSpPr>
                <p:sp>
                  <p:nvSpPr>
                    <p:cNvPr id="53" name="Arc 176"/>
                    <p:cNvSpPr>
                      <a:spLocks/>
                    </p:cNvSpPr>
                    <p:nvPr/>
                  </p:nvSpPr>
                  <p:spPr bwMode="auto">
                    <a:xfrm rot="120000" flipH="1" flipV="1">
                      <a:off x="766" y="2708"/>
                      <a:ext cx="118" cy="115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1600 w 21600"/>
                        <a:gd name="T1" fmla="*/ 43200 h 43200"/>
                        <a:gd name="T2" fmla="*/ 21600 w 21600"/>
                        <a:gd name="T3" fmla="*/ 0 h 43200"/>
                        <a:gd name="T4" fmla="*/ 21600 w 21600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200" fill="none" extrusionOk="0">
                          <a:moveTo>
                            <a:pt x="21600" y="43199"/>
                          </a:move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599" y="0"/>
                          </a:cubicBezTo>
                        </a:path>
                        <a:path w="21600" h="43200" stroke="0" extrusionOk="0">
                          <a:moveTo>
                            <a:pt x="21600" y="43199"/>
                          </a:move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599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38100" cap="rnd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" name="Arc 177"/>
                    <p:cNvSpPr>
                      <a:spLocks/>
                    </p:cNvSpPr>
                    <p:nvPr/>
                  </p:nvSpPr>
                  <p:spPr bwMode="auto">
                    <a:xfrm rot="21480000" flipH="1">
                      <a:off x="768" y="2832"/>
                      <a:ext cx="120" cy="131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20870 w 21600"/>
                        <a:gd name="T1" fmla="*/ 43188 h 43188"/>
                        <a:gd name="T2" fmla="*/ 21600 w 21600"/>
                        <a:gd name="T3" fmla="*/ 0 h 43188"/>
                        <a:gd name="T4" fmla="*/ 21600 w 21600"/>
                        <a:gd name="T5" fmla="*/ 21600 h 431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43188" fill="none" extrusionOk="0">
                          <a:moveTo>
                            <a:pt x="20870" y="43187"/>
                          </a:moveTo>
                          <a:cubicBezTo>
                            <a:pt x="9231" y="42794"/>
                            <a:pt x="0" y="3324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599" y="0"/>
                          </a:cubicBezTo>
                        </a:path>
                        <a:path w="21600" h="43188" stroke="0" extrusionOk="0">
                          <a:moveTo>
                            <a:pt x="20870" y="43187"/>
                          </a:moveTo>
                          <a:cubicBezTo>
                            <a:pt x="9231" y="42794"/>
                            <a:pt x="0" y="3324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599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38100" cap="rnd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" name="Line 1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0" y="2577"/>
                      <a:ext cx="14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976"/>
                      <a:ext cx="14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52233" grpId="0" autoUpdateAnimBg="0"/>
      <p:bldP spid="52267" grpId="0" animBg="1" autoUpdateAnimBg="0"/>
      <p:bldP spid="21" grpId="0" autoUpdateAnimBg="0"/>
      <p:bldP spid="22" grpId="0"/>
      <p:bldP spid="23" grpId="0" autoUpdateAnimBg="0"/>
      <p:bldP spid="24" grpId="0"/>
      <p:bldP spid="11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5" name="Rectangle 303"/>
          <p:cNvSpPr>
            <a:spLocks noGrp="1" noChangeArrowheads="1"/>
          </p:cNvSpPr>
          <p:nvPr>
            <p:ph type="ctrTitle"/>
          </p:nvPr>
        </p:nvSpPr>
        <p:spPr>
          <a:xfrm>
            <a:off x="210332" y="409042"/>
            <a:ext cx="4724400" cy="609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altLang="zh-CN" sz="2800" b="1" dirty="0">
                <a:solidFill>
                  <a:srgbClr val="C00000"/>
                </a:solidFill>
                <a:latin typeface="+mj-ea"/>
              </a:rPr>
              <a:t>6.3.1 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</a:rPr>
              <a:t>变压器的工作原理</a:t>
            </a:r>
          </a:p>
        </p:txBody>
      </p:sp>
      <p:grpSp>
        <p:nvGrpSpPr>
          <p:cNvPr id="54772" name="Group 500"/>
          <p:cNvGrpSpPr>
            <a:grpSpLocks/>
          </p:cNvGrpSpPr>
          <p:nvPr/>
        </p:nvGrpSpPr>
        <p:grpSpPr bwMode="auto">
          <a:xfrm>
            <a:off x="1283482" y="2620665"/>
            <a:ext cx="6099175" cy="3762376"/>
            <a:chOff x="804" y="923"/>
            <a:chExt cx="3842" cy="2370"/>
          </a:xfrm>
        </p:grpSpPr>
        <p:grpSp>
          <p:nvGrpSpPr>
            <p:cNvPr id="54669" name="Group 397"/>
            <p:cNvGrpSpPr>
              <a:grpSpLocks/>
            </p:cNvGrpSpPr>
            <p:nvPr/>
          </p:nvGrpSpPr>
          <p:grpSpPr bwMode="auto">
            <a:xfrm>
              <a:off x="804" y="923"/>
              <a:ext cx="3842" cy="2370"/>
              <a:chOff x="1056" y="864"/>
              <a:chExt cx="3842" cy="2370"/>
            </a:xfrm>
          </p:grpSpPr>
          <p:grpSp>
            <p:nvGrpSpPr>
              <p:cNvPr id="54670" name="Group 398"/>
              <p:cNvGrpSpPr>
                <a:grpSpLocks/>
              </p:cNvGrpSpPr>
              <p:nvPr/>
            </p:nvGrpSpPr>
            <p:grpSpPr bwMode="auto">
              <a:xfrm>
                <a:off x="1096" y="864"/>
                <a:ext cx="3802" cy="2016"/>
                <a:chOff x="1096" y="864"/>
                <a:chExt cx="3802" cy="2016"/>
              </a:xfrm>
            </p:grpSpPr>
            <p:sp>
              <p:nvSpPr>
                <p:cNvPr id="54671" name="Freeform 399"/>
                <p:cNvSpPr>
                  <a:spLocks/>
                </p:cNvSpPr>
                <p:nvPr/>
              </p:nvSpPr>
              <p:spPr bwMode="auto">
                <a:xfrm>
                  <a:off x="2410" y="1776"/>
                  <a:ext cx="195" cy="96"/>
                </a:xfrm>
                <a:custGeom>
                  <a:avLst/>
                  <a:gdLst>
                    <a:gd name="T0" fmla="*/ 0 w 216"/>
                    <a:gd name="T1" fmla="*/ 0 h 144"/>
                    <a:gd name="T2" fmla="*/ 192 w 216"/>
                    <a:gd name="T3" fmla="*/ 48 h 144"/>
                    <a:gd name="T4" fmla="*/ 144 w 216"/>
                    <a:gd name="T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44">
                      <a:moveTo>
                        <a:pt x="0" y="0"/>
                      </a:moveTo>
                      <a:cubicBezTo>
                        <a:pt x="84" y="12"/>
                        <a:pt x="168" y="24"/>
                        <a:pt x="192" y="48"/>
                      </a:cubicBezTo>
                      <a:cubicBezTo>
                        <a:pt x="216" y="72"/>
                        <a:pt x="180" y="108"/>
                        <a:pt x="144" y="144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72" name="Freeform 400"/>
                <p:cNvSpPr>
                  <a:spLocks/>
                </p:cNvSpPr>
                <p:nvPr/>
              </p:nvSpPr>
              <p:spPr bwMode="auto">
                <a:xfrm>
                  <a:off x="2410" y="1584"/>
                  <a:ext cx="195" cy="96"/>
                </a:xfrm>
                <a:custGeom>
                  <a:avLst/>
                  <a:gdLst>
                    <a:gd name="T0" fmla="*/ 0 w 216"/>
                    <a:gd name="T1" fmla="*/ 0 h 144"/>
                    <a:gd name="T2" fmla="*/ 192 w 216"/>
                    <a:gd name="T3" fmla="*/ 48 h 144"/>
                    <a:gd name="T4" fmla="*/ 144 w 216"/>
                    <a:gd name="T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44">
                      <a:moveTo>
                        <a:pt x="0" y="0"/>
                      </a:moveTo>
                      <a:cubicBezTo>
                        <a:pt x="84" y="12"/>
                        <a:pt x="168" y="24"/>
                        <a:pt x="192" y="48"/>
                      </a:cubicBezTo>
                      <a:cubicBezTo>
                        <a:pt x="216" y="72"/>
                        <a:pt x="180" y="108"/>
                        <a:pt x="144" y="144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73" name="Freeform 401"/>
                <p:cNvSpPr>
                  <a:spLocks/>
                </p:cNvSpPr>
                <p:nvPr/>
              </p:nvSpPr>
              <p:spPr bwMode="auto">
                <a:xfrm>
                  <a:off x="2410" y="1968"/>
                  <a:ext cx="195" cy="96"/>
                </a:xfrm>
                <a:custGeom>
                  <a:avLst/>
                  <a:gdLst>
                    <a:gd name="T0" fmla="*/ 0 w 216"/>
                    <a:gd name="T1" fmla="*/ 0 h 144"/>
                    <a:gd name="T2" fmla="*/ 192 w 216"/>
                    <a:gd name="T3" fmla="*/ 48 h 144"/>
                    <a:gd name="T4" fmla="*/ 144 w 216"/>
                    <a:gd name="T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44">
                      <a:moveTo>
                        <a:pt x="0" y="0"/>
                      </a:moveTo>
                      <a:cubicBezTo>
                        <a:pt x="84" y="12"/>
                        <a:pt x="168" y="24"/>
                        <a:pt x="192" y="48"/>
                      </a:cubicBezTo>
                      <a:cubicBezTo>
                        <a:pt x="216" y="72"/>
                        <a:pt x="180" y="108"/>
                        <a:pt x="144" y="144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74" name="Freeform 402"/>
                <p:cNvSpPr>
                  <a:spLocks/>
                </p:cNvSpPr>
                <p:nvPr/>
              </p:nvSpPr>
              <p:spPr bwMode="auto">
                <a:xfrm>
                  <a:off x="2410" y="2160"/>
                  <a:ext cx="195" cy="96"/>
                </a:xfrm>
                <a:custGeom>
                  <a:avLst/>
                  <a:gdLst>
                    <a:gd name="T0" fmla="*/ 0 w 216"/>
                    <a:gd name="T1" fmla="*/ 0 h 144"/>
                    <a:gd name="T2" fmla="*/ 192 w 216"/>
                    <a:gd name="T3" fmla="*/ 48 h 144"/>
                    <a:gd name="T4" fmla="*/ 144 w 216"/>
                    <a:gd name="T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44">
                      <a:moveTo>
                        <a:pt x="0" y="0"/>
                      </a:moveTo>
                      <a:cubicBezTo>
                        <a:pt x="84" y="12"/>
                        <a:pt x="168" y="24"/>
                        <a:pt x="192" y="48"/>
                      </a:cubicBezTo>
                      <a:cubicBezTo>
                        <a:pt x="216" y="72"/>
                        <a:pt x="180" y="108"/>
                        <a:pt x="144" y="144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75" name="Line 403"/>
                <p:cNvSpPr>
                  <a:spLocks noChangeShapeType="1"/>
                </p:cNvSpPr>
                <p:nvPr/>
              </p:nvSpPr>
              <p:spPr bwMode="auto">
                <a:xfrm flipH="1">
                  <a:off x="2194" y="1776"/>
                  <a:ext cx="216" cy="1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76" name="Line 404"/>
                <p:cNvSpPr>
                  <a:spLocks noChangeShapeType="1"/>
                </p:cNvSpPr>
                <p:nvPr/>
              </p:nvSpPr>
              <p:spPr bwMode="auto">
                <a:xfrm flipH="1">
                  <a:off x="2194" y="1968"/>
                  <a:ext cx="216" cy="1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77" name="Line 405"/>
                <p:cNvSpPr>
                  <a:spLocks noChangeShapeType="1"/>
                </p:cNvSpPr>
                <p:nvPr/>
              </p:nvSpPr>
              <p:spPr bwMode="auto">
                <a:xfrm flipH="1">
                  <a:off x="2194" y="2160"/>
                  <a:ext cx="216" cy="1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78" name="Freeform 406"/>
                <p:cNvSpPr>
                  <a:spLocks/>
                </p:cNvSpPr>
                <p:nvPr/>
              </p:nvSpPr>
              <p:spPr bwMode="auto">
                <a:xfrm>
                  <a:off x="2151" y="1680"/>
                  <a:ext cx="43" cy="96"/>
                </a:xfrm>
                <a:custGeom>
                  <a:avLst/>
                  <a:gdLst>
                    <a:gd name="T0" fmla="*/ 96 w 96"/>
                    <a:gd name="T1" fmla="*/ 0 h 96"/>
                    <a:gd name="T2" fmla="*/ 0 w 96"/>
                    <a:gd name="T3" fmla="*/ 48 h 96"/>
                    <a:gd name="T4" fmla="*/ 96 w 96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96">
                      <a:moveTo>
                        <a:pt x="96" y="0"/>
                      </a:moveTo>
                      <a:cubicBezTo>
                        <a:pt x="48" y="16"/>
                        <a:pt x="0" y="32"/>
                        <a:pt x="0" y="48"/>
                      </a:cubicBezTo>
                      <a:cubicBezTo>
                        <a:pt x="0" y="64"/>
                        <a:pt x="48" y="80"/>
                        <a:pt x="96" y="96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79" name="Freeform 407"/>
                <p:cNvSpPr>
                  <a:spLocks/>
                </p:cNvSpPr>
                <p:nvPr/>
              </p:nvSpPr>
              <p:spPr bwMode="auto">
                <a:xfrm>
                  <a:off x="2151" y="1872"/>
                  <a:ext cx="43" cy="96"/>
                </a:xfrm>
                <a:custGeom>
                  <a:avLst/>
                  <a:gdLst>
                    <a:gd name="T0" fmla="*/ 96 w 96"/>
                    <a:gd name="T1" fmla="*/ 0 h 96"/>
                    <a:gd name="T2" fmla="*/ 0 w 96"/>
                    <a:gd name="T3" fmla="*/ 48 h 96"/>
                    <a:gd name="T4" fmla="*/ 96 w 96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96">
                      <a:moveTo>
                        <a:pt x="96" y="0"/>
                      </a:moveTo>
                      <a:cubicBezTo>
                        <a:pt x="48" y="16"/>
                        <a:pt x="0" y="32"/>
                        <a:pt x="0" y="48"/>
                      </a:cubicBezTo>
                      <a:cubicBezTo>
                        <a:pt x="0" y="64"/>
                        <a:pt x="48" y="80"/>
                        <a:pt x="96" y="96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80" name="Freeform 408"/>
                <p:cNvSpPr>
                  <a:spLocks/>
                </p:cNvSpPr>
                <p:nvPr/>
              </p:nvSpPr>
              <p:spPr bwMode="auto">
                <a:xfrm>
                  <a:off x="2151" y="2064"/>
                  <a:ext cx="43" cy="96"/>
                </a:xfrm>
                <a:custGeom>
                  <a:avLst/>
                  <a:gdLst>
                    <a:gd name="T0" fmla="*/ 96 w 96"/>
                    <a:gd name="T1" fmla="*/ 0 h 96"/>
                    <a:gd name="T2" fmla="*/ 0 w 96"/>
                    <a:gd name="T3" fmla="*/ 48 h 96"/>
                    <a:gd name="T4" fmla="*/ 96 w 96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96">
                      <a:moveTo>
                        <a:pt x="96" y="0"/>
                      </a:moveTo>
                      <a:cubicBezTo>
                        <a:pt x="48" y="16"/>
                        <a:pt x="0" y="32"/>
                        <a:pt x="0" y="48"/>
                      </a:cubicBezTo>
                      <a:cubicBezTo>
                        <a:pt x="0" y="64"/>
                        <a:pt x="48" y="80"/>
                        <a:pt x="96" y="96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81" name="Line 409"/>
                <p:cNvSpPr>
                  <a:spLocks noChangeShapeType="1"/>
                </p:cNvSpPr>
                <p:nvPr/>
              </p:nvSpPr>
              <p:spPr bwMode="auto">
                <a:xfrm flipH="1">
                  <a:off x="3318" y="1872"/>
                  <a:ext cx="216" cy="1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82" name="Line 410"/>
                <p:cNvSpPr>
                  <a:spLocks noChangeShapeType="1"/>
                </p:cNvSpPr>
                <p:nvPr/>
              </p:nvSpPr>
              <p:spPr bwMode="auto">
                <a:xfrm flipH="1">
                  <a:off x="3318" y="2064"/>
                  <a:ext cx="216" cy="1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83" name="Line 411"/>
                <p:cNvSpPr>
                  <a:spLocks noChangeShapeType="1"/>
                </p:cNvSpPr>
                <p:nvPr/>
              </p:nvSpPr>
              <p:spPr bwMode="auto">
                <a:xfrm flipH="1">
                  <a:off x="3318" y="2256"/>
                  <a:ext cx="216" cy="1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4684" name="Group 412"/>
                <p:cNvGrpSpPr>
                  <a:grpSpLocks/>
                </p:cNvGrpSpPr>
                <p:nvPr/>
              </p:nvGrpSpPr>
              <p:grpSpPr bwMode="auto">
                <a:xfrm>
                  <a:off x="3534" y="1584"/>
                  <a:ext cx="346" cy="288"/>
                  <a:chOff x="3456" y="1392"/>
                  <a:chExt cx="384" cy="288"/>
                </a:xfrm>
              </p:grpSpPr>
              <p:sp>
                <p:nvSpPr>
                  <p:cNvPr id="54685" name="Line 4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488"/>
                    <a:ext cx="33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686" name="Freeform 414"/>
                  <p:cNvSpPr>
                    <a:spLocks/>
                  </p:cNvSpPr>
                  <p:nvPr/>
                </p:nvSpPr>
                <p:spPr bwMode="auto">
                  <a:xfrm>
                    <a:off x="3792" y="1392"/>
                    <a:ext cx="48" cy="96"/>
                  </a:xfrm>
                  <a:custGeom>
                    <a:avLst/>
                    <a:gdLst>
                      <a:gd name="T0" fmla="*/ 0 w 48"/>
                      <a:gd name="T1" fmla="*/ 0 h 96"/>
                      <a:gd name="T2" fmla="*/ 48 w 48"/>
                      <a:gd name="T3" fmla="*/ 48 h 96"/>
                      <a:gd name="T4" fmla="*/ 0 w 48"/>
                      <a:gd name="T5" fmla="*/ 96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" h="96">
                        <a:moveTo>
                          <a:pt x="0" y="0"/>
                        </a:moveTo>
                        <a:cubicBezTo>
                          <a:pt x="24" y="16"/>
                          <a:pt x="48" y="32"/>
                          <a:pt x="48" y="48"/>
                        </a:cubicBezTo>
                        <a:cubicBezTo>
                          <a:pt x="48" y="64"/>
                          <a:pt x="24" y="80"/>
                          <a:pt x="0" y="96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687" name="Group 415"/>
                <p:cNvGrpSpPr>
                  <a:grpSpLocks/>
                </p:cNvGrpSpPr>
                <p:nvPr/>
              </p:nvGrpSpPr>
              <p:grpSpPr bwMode="auto">
                <a:xfrm>
                  <a:off x="3534" y="1776"/>
                  <a:ext cx="346" cy="288"/>
                  <a:chOff x="3456" y="1392"/>
                  <a:chExt cx="384" cy="288"/>
                </a:xfrm>
              </p:grpSpPr>
              <p:sp>
                <p:nvSpPr>
                  <p:cNvPr id="54688" name="Line 4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488"/>
                    <a:ext cx="33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689" name="Freeform 417"/>
                  <p:cNvSpPr>
                    <a:spLocks/>
                  </p:cNvSpPr>
                  <p:nvPr/>
                </p:nvSpPr>
                <p:spPr bwMode="auto">
                  <a:xfrm>
                    <a:off x="3792" y="1392"/>
                    <a:ext cx="48" cy="96"/>
                  </a:xfrm>
                  <a:custGeom>
                    <a:avLst/>
                    <a:gdLst>
                      <a:gd name="T0" fmla="*/ 0 w 48"/>
                      <a:gd name="T1" fmla="*/ 0 h 96"/>
                      <a:gd name="T2" fmla="*/ 48 w 48"/>
                      <a:gd name="T3" fmla="*/ 48 h 96"/>
                      <a:gd name="T4" fmla="*/ 0 w 48"/>
                      <a:gd name="T5" fmla="*/ 96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" h="96">
                        <a:moveTo>
                          <a:pt x="0" y="0"/>
                        </a:moveTo>
                        <a:cubicBezTo>
                          <a:pt x="24" y="16"/>
                          <a:pt x="48" y="32"/>
                          <a:pt x="48" y="48"/>
                        </a:cubicBezTo>
                        <a:cubicBezTo>
                          <a:pt x="48" y="64"/>
                          <a:pt x="24" y="80"/>
                          <a:pt x="0" y="96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690" name="Freeform 418"/>
                <p:cNvSpPr>
                  <a:spLocks/>
                </p:cNvSpPr>
                <p:nvPr/>
              </p:nvSpPr>
              <p:spPr bwMode="auto">
                <a:xfrm>
                  <a:off x="3231" y="2160"/>
                  <a:ext cx="87" cy="96"/>
                </a:xfrm>
                <a:custGeom>
                  <a:avLst/>
                  <a:gdLst>
                    <a:gd name="T0" fmla="*/ 96 w 96"/>
                    <a:gd name="T1" fmla="*/ 0 h 96"/>
                    <a:gd name="T2" fmla="*/ 0 w 96"/>
                    <a:gd name="T3" fmla="*/ 48 h 96"/>
                    <a:gd name="T4" fmla="*/ 96 w 96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96">
                      <a:moveTo>
                        <a:pt x="96" y="0"/>
                      </a:moveTo>
                      <a:cubicBezTo>
                        <a:pt x="48" y="16"/>
                        <a:pt x="0" y="32"/>
                        <a:pt x="0" y="48"/>
                      </a:cubicBezTo>
                      <a:cubicBezTo>
                        <a:pt x="0" y="64"/>
                        <a:pt x="48" y="80"/>
                        <a:pt x="96" y="96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91" name="Freeform 419"/>
                <p:cNvSpPr>
                  <a:spLocks/>
                </p:cNvSpPr>
                <p:nvPr/>
              </p:nvSpPr>
              <p:spPr bwMode="auto">
                <a:xfrm>
                  <a:off x="3231" y="1968"/>
                  <a:ext cx="87" cy="96"/>
                </a:xfrm>
                <a:custGeom>
                  <a:avLst/>
                  <a:gdLst>
                    <a:gd name="T0" fmla="*/ 96 w 96"/>
                    <a:gd name="T1" fmla="*/ 0 h 96"/>
                    <a:gd name="T2" fmla="*/ 0 w 96"/>
                    <a:gd name="T3" fmla="*/ 48 h 96"/>
                    <a:gd name="T4" fmla="*/ 96 w 96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96">
                      <a:moveTo>
                        <a:pt x="96" y="0"/>
                      </a:moveTo>
                      <a:cubicBezTo>
                        <a:pt x="48" y="16"/>
                        <a:pt x="0" y="32"/>
                        <a:pt x="0" y="48"/>
                      </a:cubicBezTo>
                      <a:cubicBezTo>
                        <a:pt x="0" y="64"/>
                        <a:pt x="48" y="80"/>
                        <a:pt x="96" y="96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92" name="Freeform 420"/>
                <p:cNvSpPr>
                  <a:spLocks/>
                </p:cNvSpPr>
                <p:nvPr/>
              </p:nvSpPr>
              <p:spPr bwMode="auto">
                <a:xfrm>
                  <a:off x="3231" y="1776"/>
                  <a:ext cx="87" cy="96"/>
                </a:xfrm>
                <a:custGeom>
                  <a:avLst/>
                  <a:gdLst>
                    <a:gd name="T0" fmla="*/ 96 w 96"/>
                    <a:gd name="T1" fmla="*/ 0 h 96"/>
                    <a:gd name="T2" fmla="*/ 0 w 96"/>
                    <a:gd name="T3" fmla="*/ 48 h 96"/>
                    <a:gd name="T4" fmla="*/ 96 w 96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6" h="96">
                      <a:moveTo>
                        <a:pt x="96" y="0"/>
                      </a:moveTo>
                      <a:cubicBezTo>
                        <a:pt x="48" y="16"/>
                        <a:pt x="0" y="32"/>
                        <a:pt x="0" y="48"/>
                      </a:cubicBezTo>
                      <a:cubicBezTo>
                        <a:pt x="0" y="64"/>
                        <a:pt x="48" y="80"/>
                        <a:pt x="96" y="96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4694" name="Group 422"/>
                <p:cNvGrpSpPr>
                  <a:grpSpLocks/>
                </p:cNvGrpSpPr>
                <p:nvPr/>
              </p:nvGrpSpPr>
              <p:grpSpPr bwMode="auto">
                <a:xfrm>
                  <a:off x="1096" y="864"/>
                  <a:ext cx="3802" cy="2016"/>
                  <a:chOff x="1096" y="864"/>
                  <a:chExt cx="3802" cy="2016"/>
                </a:xfrm>
              </p:grpSpPr>
              <p:grpSp>
                <p:nvGrpSpPr>
                  <p:cNvPr id="54695" name="Group 423"/>
                  <p:cNvGrpSpPr>
                    <a:grpSpLocks/>
                  </p:cNvGrpSpPr>
                  <p:nvPr/>
                </p:nvGrpSpPr>
                <p:grpSpPr bwMode="auto">
                  <a:xfrm>
                    <a:off x="2194" y="864"/>
                    <a:ext cx="1642" cy="2016"/>
                    <a:chOff x="1728" y="912"/>
                    <a:chExt cx="2496" cy="2208"/>
                  </a:xfrm>
                </p:grpSpPr>
                <p:sp>
                  <p:nvSpPr>
                    <p:cNvPr id="54696" name="Rectangle 4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1152"/>
                      <a:ext cx="2016" cy="1968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697" name="Rectangle 4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1488"/>
                      <a:ext cx="1344" cy="1296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698" name="Line 4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912"/>
                      <a:ext cx="0" cy="196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699" name="Line 4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28" y="912"/>
                      <a:ext cx="48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700" name="Line 4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912"/>
                      <a:ext cx="201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701" name="Line 4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44" y="912"/>
                      <a:ext cx="48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702" name="Line 43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96" y="2832"/>
                      <a:ext cx="528" cy="2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703" name="Line 43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16" y="2592"/>
                      <a:ext cx="24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704" name="Line 4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1488"/>
                      <a:ext cx="0" cy="115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705" name="Line 4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2592"/>
                      <a:ext cx="115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4706" name="Line 434"/>
                  <p:cNvSpPr>
                    <a:spLocks noChangeShapeType="1"/>
                  </p:cNvSpPr>
                  <p:nvPr/>
                </p:nvSpPr>
                <p:spPr bwMode="auto">
                  <a:xfrm>
                    <a:off x="1330" y="1584"/>
                    <a:ext cx="108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07" name="Line 4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30" y="2304"/>
                    <a:ext cx="86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08" name="Line 436"/>
                  <p:cNvSpPr>
                    <a:spLocks noChangeShapeType="1"/>
                  </p:cNvSpPr>
                  <p:nvPr/>
                </p:nvSpPr>
                <p:spPr bwMode="auto">
                  <a:xfrm>
                    <a:off x="3534" y="2256"/>
                    <a:ext cx="99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09" name="Line 437"/>
                  <p:cNvSpPr>
                    <a:spLocks noChangeShapeType="1"/>
                  </p:cNvSpPr>
                  <p:nvPr/>
                </p:nvSpPr>
                <p:spPr bwMode="auto">
                  <a:xfrm>
                    <a:off x="3836" y="1440"/>
                    <a:ext cx="6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10" name="Line 438"/>
                  <p:cNvSpPr>
                    <a:spLocks noChangeShapeType="1"/>
                  </p:cNvSpPr>
                  <p:nvPr/>
                </p:nvSpPr>
                <p:spPr bwMode="auto">
                  <a:xfrm>
                    <a:off x="4528" y="1440"/>
                    <a:ext cx="0" cy="816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11" name="Rectangle 439"/>
                  <p:cNvSpPr>
                    <a:spLocks noChangeArrowheads="1"/>
                  </p:cNvSpPr>
                  <p:nvPr/>
                </p:nvSpPr>
                <p:spPr bwMode="auto">
                  <a:xfrm>
                    <a:off x="4485" y="1728"/>
                    <a:ext cx="86" cy="28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12" name="Line 440"/>
                  <p:cNvSpPr>
                    <a:spLocks noChangeShapeType="1"/>
                  </p:cNvSpPr>
                  <p:nvPr/>
                </p:nvSpPr>
                <p:spPr bwMode="auto">
                  <a:xfrm>
                    <a:off x="1417" y="1584"/>
                    <a:ext cx="38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713" name="Line 441"/>
                  <p:cNvSpPr>
                    <a:spLocks noChangeShapeType="1"/>
                  </p:cNvSpPr>
                  <p:nvPr/>
                </p:nvSpPr>
                <p:spPr bwMode="auto">
                  <a:xfrm>
                    <a:off x="4009" y="1440"/>
                    <a:ext cx="30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54714" name="Object 442"/>
                  <p:cNvGraphicFramePr>
                    <a:graphicFrameLocks noChangeAspect="1"/>
                  </p:cNvGraphicFramePr>
                  <p:nvPr/>
                </p:nvGraphicFramePr>
                <p:xfrm>
                  <a:off x="1096" y="1632"/>
                  <a:ext cx="286" cy="45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5241" name="公式" r:id="rId4" imgW="152280" imgH="215640" progId="Equation.3">
                          <p:embed/>
                        </p:oleObj>
                      </mc:Choice>
                      <mc:Fallback>
                        <p:oleObj name="公式" r:id="rId4" imgW="152280" imgH="215640" progId="Equation.3">
                          <p:embed/>
                          <p:pic>
                            <p:nvPicPr>
                              <p:cNvPr id="0" name="Object 44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96" y="1632"/>
                                <a:ext cx="286" cy="45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4715" name="Object 443"/>
                  <p:cNvGraphicFramePr>
                    <a:graphicFrameLocks noChangeAspect="1"/>
                  </p:cNvGraphicFramePr>
                  <p:nvPr/>
                </p:nvGraphicFramePr>
                <p:xfrm>
                  <a:off x="4056" y="1584"/>
                  <a:ext cx="312" cy="45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5242" name="公式" r:id="rId6" imgW="164880" imgH="215640" progId="Equation.3">
                          <p:embed/>
                        </p:oleObj>
                      </mc:Choice>
                      <mc:Fallback>
                        <p:oleObj name="公式" r:id="rId6" imgW="164880" imgH="215640" progId="Equation.3">
                          <p:embed/>
                          <p:pic>
                            <p:nvPicPr>
                              <p:cNvPr id="0" name="Object 44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56" y="1584"/>
                                <a:ext cx="312" cy="45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4716" name="Object 444"/>
                  <p:cNvGraphicFramePr>
                    <a:graphicFrameLocks noChangeAspect="1"/>
                  </p:cNvGraphicFramePr>
                  <p:nvPr/>
                </p:nvGraphicFramePr>
                <p:xfrm>
                  <a:off x="4577" y="1728"/>
                  <a:ext cx="321" cy="35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5243" name="公式" r:id="rId8" imgW="215640" imgH="215640" progId="Equation.3">
                          <p:embed/>
                        </p:oleObj>
                      </mc:Choice>
                      <mc:Fallback>
                        <p:oleObj name="公式" r:id="rId8" imgW="215640" imgH="215640" progId="Equation.3">
                          <p:embed/>
                          <p:pic>
                            <p:nvPicPr>
                              <p:cNvPr id="0" name="Object 44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77" y="1728"/>
                                <a:ext cx="321" cy="3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54720" name="Rectangle 44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2504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3600" dirty="0">
                    <a:latin typeface="" pitchFamily="18" charset="0"/>
                    <a:ea typeface="隶书" panose="02010509060101010101" pitchFamily="49" charset="-122"/>
                  </a:rPr>
                  <a:t>单相变压器</a:t>
                </a:r>
              </a:p>
            </p:txBody>
          </p:sp>
          <p:sp>
            <p:nvSpPr>
              <p:cNvPr id="54721" name="Text Box 449"/>
              <p:cNvSpPr txBox="1">
                <a:spLocks noChangeArrowheads="1"/>
              </p:cNvSpPr>
              <p:nvPr/>
            </p:nvSpPr>
            <p:spPr bwMode="auto">
              <a:xfrm>
                <a:off x="1056" y="1411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0000"/>
                    </a:solidFill>
                    <a:latin typeface="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54722" name="Text Box 450"/>
              <p:cNvSpPr txBox="1">
                <a:spLocks noChangeArrowheads="1"/>
              </p:cNvSpPr>
              <p:nvPr/>
            </p:nvSpPr>
            <p:spPr bwMode="auto">
              <a:xfrm>
                <a:off x="1104" y="2112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0000"/>
                    </a:solidFill>
                    <a:latin typeface="" pitchFamily="18" charset="0"/>
                    <a:ea typeface="宋体" panose="02010600030101010101" pitchFamily="2" charset="-122"/>
                  </a:rPr>
                  <a:t>–</a:t>
                </a:r>
              </a:p>
            </p:txBody>
          </p:sp>
          <p:sp>
            <p:nvSpPr>
              <p:cNvPr id="54723" name="Text Box 451"/>
              <p:cNvSpPr txBox="1">
                <a:spLocks noChangeArrowheads="1"/>
              </p:cNvSpPr>
              <p:nvPr/>
            </p:nvSpPr>
            <p:spPr bwMode="auto">
              <a:xfrm>
                <a:off x="4080" y="1392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0000"/>
                    </a:solidFill>
                    <a:latin typeface="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54724" name="Text Box 452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0000"/>
                    </a:solidFill>
                    <a:latin typeface="" pitchFamily="18" charset="0"/>
                    <a:ea typeface="宋体" panose="02010600030101010101" pitchFamily="2" charset="-122"/>
                  </a:rPr>
                  <a:t>–</a:t>
                </a:r>
              </a:p>
            </p:txBody>
          </p:sp>
        </p:grpSp>
        <p:grpSp>
          <p:nvGrpSpPr>
            <p:cNvPr id="54725" name="Group 453"/>
            <p:cNvGrpSpPr>
              <a:grpSpLocks/>
            </p:cNvGrpSpPr>
            <p:nvPr/>
          </p:nvGrpSpPr>
          <p:grpSpPr bwMode="auto">
            <a:xfrm>
              <a:off x="1956" y="923"/>
              <a:ext cx="1584" cy="1968"/>
              <a:chOff x="2208" y="864"/>
              <a:chExt cx="1584" cy="1968"/>
            </a:xfrm>
          </p:grpSpPr>
          <p:sp>
            <p:nvSpPr>
              <p:cNvPr id="54726" name="Line 454"/>
              <p:cNvSpPr>
                <a:spLocks noChangeShapeType="1"/>
              </p:cNvSpPr>
              <p:nvPr/>
            </p:nvSpPr>
            <p:spPr bwMode="auto">
              <a:xfrm>
                <a:off x="2208" y="1056"/>
                <a:ext cx="13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27" name="Line 455"/>
              <p:cNvSpPr>
                <a:spLocks noChangeShapeType="1"/>
              </p:cNvSpPr>
              <p:nvPr/>
            </p:nvSpPr>
            <p:spPr bwMode="auto">
              <a:xfrm>
                <a:off x="2256" y="1031"/>
                <a:ext cx="13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28" name="Line 456"/>
              <p:cNvSpPr>
                <a:spLocks noChangeShapeType="1"/>
              </p:cNvSpPr>
              <p:nvPr/>
            </p:nvSpPr>
            <p:spPr bwMode="auto">
              <a:xfrm>
                <a:off x="2304" y="1008"/>
                <a:ext cx="13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29" name="Line 457"/>
              <p:cNvSpPr>
                <a:spLocks noChangeShapeType="1"/>
              </p:cNvSpPr>
              <p:nvPr/>
            </p:nvSpPr>
            <p:spPr bwMode="auto">
              <a:xfrm>
                <a:off x="2352" y="960"/>
                <a:ext cx="13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30" name="Line 458"/>
              <p:cNvSpPr>
                <a:spLocks noChangeShapeType="1"/>
              </p:cNvSpPr>
              <p:nvPr/>
            </p:nvSpPr>
            <p:spPr bwMode="auto">
              <a:xfrm>
                <a:off x="2448" y="912"/>
                <a:ext cx="13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31" name="Line 459"/>
              <p:cNvSpPr>
                <a:spLocks noChangeShapeType="1"/>
              </p:cNvSpPr>
              <p:nvPr/>
            </p:nvSpPr>
            <p:spPr bwMode="auto">
              <a:xfrm>
                <a:off x="2448" y="886"/>
                <a:ext cx="13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32" name="Line 460"/>
              <p:cNvSpPr>
                <a:spLocks noChangeShapeType="1"/>
              </p:cNvSpPr>
              <p:nvPr/>
            </p:nvSpPr>
            <p:spPr bwMode="auto">
              <a:xfrm>
                <a:off x="2400" y="934"/>
                <a:ext cx="13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33" name="Line 461"/>
              <p:cNvSpPr>
                <a:spLocks noChangeShapeType="1"/>
              </p:cNvSpPr>
              <p:nvPr/>
            </p:nvSpPr>
            <p:spPr bwMode="auto">
              <a:xfrm>
                <a:off x="2352" y="981"/>
                <a:ext cx="13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34" name="Line 462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7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35" name="Line 463"/>
              <p:cNvSpPr>
                <a:spLocks noChangeShapeType="1"/>
              </p:cNvSpPr>
              <p:nvPr/>
            </p:nvSpPr>
            <p:spPr bwMode="auto">
              <a:xfrm>
                <a:off x="3600" y="1056"/>
                <a:ext cx="0" cy="17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36" name="Line 464"/>
              <p:cNvSpPr>
                <a:spLocks noChangeShapeType="1"/>
              </p:cNvSpPr>
              <p:nvPr/>
            </p:nvSpPr>
            <p:spPr bwMode="auto">
              <a:xfrm>
                <a:off x="3648" y="1008"/>
                <a:ext cx="0" cy="17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37" name="Line 465"/>
              <p:cNvSpPr>
                <a:spLocks noChangeShapeType="1"/>
              </p:cNvSpPr>
              <p:nvPr/>
            </p:nvSpPr>
            <p:spPr bwMode="auto">
              <a:xfrm>
                <a:off x="3696" y="960"/>
                <a:ext cx="0" cy="17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38" name="Line 466"/>
              <p:cNvSpPr>
                <a:spLocks noChangeShapeType="1"/>
              </p:cNvSpPr>
              <p:nvPr/>
            </p:nvSpPr>
            <p:spPr bwMode="auto">
              <a:xfrm>
                <a:off x="3744" y="912"/>
                <a:ext cx="0" cy="17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39" name="Line 467"/>
              <p:cNvSpPr>
                <a:spLocks noChangeShapeType="1"/>
              </p:cNvSpPr>
              <p:nvPr/>
            </p:nvSpPr>
            <p:spPr bwMode="auto">
              <a:xfrm>
                <a:off x="3792" y="864"/>
                <a:ext cx="0" cy="17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40" name="Line 468"/>
              <p:cNvSpPr>
                <a:spLocks noChangeShapeType="1"/>
              </p:cNvSpPr>
              <p:nvPr/>
            </p:nvSpPr>
            <p:spPr bwMode="auto">
              <a:xfrm>
                <a:off x="3670" y="960"/>
                <a:ext cx="0" cy="17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41" name="Line 469"/>
              <p:cNvSpPr>
                <a:spLocks noChangeShapeType="1"/>
              </p:cNvSpPr>
              <p:nvPr/>
            </p:nvSpPr>
            <p:spPr bwMode="auto">
              <a:xfrm>
                <a:off x="3717" y="912"/>
                <a:ext cx="0" cy="17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42" name="Line 470"/>
              <p:cNvSpPr>
                <a:spLocks noChangeShapeType="1"/>
              </p:cNvSpPr>
              <p:nvPr/>
            </p:nvSpPr>
            <p:spPr bwMode="auto">
              <a:xfrm>
                <a:off x="3767" y="912"/>
                <a:ext cx="0" cy="17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43" name="Line 471"/>
              <p:cNvSpPr>
                <a:spLocks noChangeShapeType="1"/>
              </p:cNvSpPr>
              <p:nvPr/>
            </p:nvSpPr>
            <p:spPr bwMode="auto">
              <a:xfrm>
                <a:off x="3622" y="1008"/>
                <a:ext cx="0" cy="17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44" name="Line 472"/>
              <p:cNvSpPr>
                <a:spLocks noChangeShapeType="1"/>
              </p:cNvSpPr>
              <p:nvPr/>
            </p:nvSpPr>
            <p:spPr bwMode="auto">
              <a:xfrm>
                <a:off x="3577" y="1056"/>
                <a:ext cx="0" cy="17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45" name="Line 473"/>
              <p:cNvSpPr>
                <a:spLocks noChangeShapeType="1"/>
              </p:cNvSpPr>
              <p:nvPr/>
            </p:nvSpPr>
            <p:spPr bwMode="auto">
              <a:xfrm>
                <a:off x="2448" y="1392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46" name="Line 474"/>
              <p:cNvSpPr>
                <a:spLocks noChangeShapeType="1"/>
              </p:cNvSpPr>
              <p:nvPr/>
            </p:nvSpPr>
            <p:spPr bwMode="auto">
              <a:xfrm>
                <a:off x="2473" y="1392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47" name="Line 475"/>
              <p:cNvSpPr>
                <a:spLocks noChangeShapeType="1"/>
              </p:cNvSpPr>
              <p:nvPr/>
            </p:nvSpPr>
            <p:spPr bwMode="auto">
              <a:xfrm>
                <a:off x="2520" y="139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48" name="Line 476"/>
              <p:cNvSpPr>
                <a:spLocks noChangeShapeType="1"/>
              </p:cNvSpPr>
              <p:nvPr/>
            </p:nvSpPr>
            <p:spPr bwMode="auto">
              <a:xfrm>
                <a:off x="2496" y="1392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49" name="Line 477"/>
              <p:cNvSpPr>
                <a:spLocks noChangeShapeType="1"/>
              </p:cNvSpPr>
              <p:nvPr/>
            </p:nvSpPr>
            <p:spPr bwMode="auto">
              <a:xfrm>
                <a:off x="2400" y="2544"/>
                <a:ext cx="91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50" name="Line 478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51" name="Line 479"/>
              <p:cNvSpPr>
                <a:spLocks noChangeShapeType="1"/>
              </p:cNvSpPr>
              <p:nvPr/>
            </p:nvSpPr>
            <p:spPr bwMode="auto">
              <a:xfrm>
                <a:off x="2544" y="2448"/>
                <a:ext cx="76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52" name="Line 480"/>
              <p:cNvSpPr>
                <a:spLocks noChangeShapeType="1"/>
              </p:cNvSpPr>
              <p:nvPr/>
            </p:nvSpPr>
            <p:spPr bwMode="auto">
              <a:xfrm>
                <a:off x="2544" y="2423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53" name="Line 481"/>
              <p:cNvSpPr>
                <a:spLocks noChangeShapeType="1"/>
              </p:cNvSpPr>
              <p:nvPr/>
            </p:nvSpPr>
            <p:spPr bwMode="auto">
              <a:xfrm>
                <a:off x="2496" y="2473"/>
                <a:ext cx="76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754" name="Line 482"/>
              <p:cNvSpPr>
                <a:spLocks noChangeShapeType="1"/>
              </p:cNvSpPr>
              <p:nvPr/>
            </p:nvSpPr>
            <p:spPr bwMode="auto">
              <a:xfrm>
                <a:off x="2448" y="2518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759" name="Rectangle 487"/>
            <p:cNvSpPr>
              <a:spLocks noChangeArrowheads="1"/>
            </p:cNvSpPr>
            <p:nvPr/>
          </p:nvSpPr>
          <p:spPr bwMode="auto">
            <a:xfrm>
              <a:off x="1469" y="1771"/>
              <a:ext cx="4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FF3300"/>
                  </a:solidFill>
                  <a:latin typeface="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600" baseline="-25000" dirty="0">
                  <a:solidFill>
                    <a:srgbClr val="FF3300"/>
                  </a:solidFill>
                  <a:latin typeface="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764" name="Rectangle 492"/>
            <p:cNvSpPr>
              <a:spLocks noChangeArrowheads="1"/>
            </p:cNvSpPr>
            <p:nvPr/>
          </p:nvSpPr>
          <p:spPr bwMode="auto">
            <a:xfrm>
              <a:off x="2581" y="1757"/>
              <a:ext cx="4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dirty="0">
                  <a:solidFill>
                    <a:srgbClr val="FF3300"/>
                  </a:solidFill>
                  <a:latin typeface="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600" baseline="-25000" dirty="0">
                  <a:solidFill>
                    <a:srgbClr val="FF3300"/>
                  </a:solidFill>
                  <a:latin typeface="" pitchFamily="18" charset="0"/>
                  <a:ea typeface="宋体" panose="02010600030101010101" pitchFamily="2" charset="-122"/>
                </a:rPr>
                <a:t>2</a:t>
              </a:r>
              <a:endParaRPr lang="en-US" altLang="zh-CN" sz="3200" baseline="-25000" dirty="0">
                <a:solidFill>
                  <a:srgbClr val="FF3300"/>
                </a:solidFill>
                <a:latin typeface="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769" name="Rectangle 497"/>
          <p:cNvSpPr>
            <a:spLocks noChangeArrowheads="1"/>
          </p:cNvSpPr>
          <p:nvPr/>
        </p:nvSpPr>
        <p:spPr bwMode="auto">
          <a:xfrm>
            <a:off x="5045857" y="1238634"/>
            <a:ext cx="3021866" cy="120032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一次、二次绕组互不相连，能量的传递通过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铁心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靠磁耦合。</a:t>
            </a:r>
          </a:p>
        </p:txBody>
      </p:sp>
      <p:sp>
        <p:nvSpPr>
          <p:cNvPr id="105" name="Text Box 486"/>
          <p:cNvSpPr txBox="1">
            <a:spLocks noChangeArrowheads="1"/>
          </p:cNvSpPr>
          <p:nvPr/>
        </p:nvSpPr>
        <p:spPr bwMode="auto">
          <a:xfrm>
            <a:off x="1877539" y="4961434"/>
            <a:ext cx="1022352" cy="928688"/>
          </a:xfrm>
          <a:prstGeom prst="wedgeRoundRectCallout">
            <a:avLst>
              <a:gd name="adj1" fmla="val 56866"/>
              <a:gd name="adj2" fmla="val -82533"/>
              <a:gd name="adj3" fmla="val 16667"/>
            </a:avLst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zh-CN"/>
            </a:defPPr>
            <a:lvl1pPr algn="ctr">
              <a:spcBef>
                <a:spcPct val="50000"/>
              </a:spcBef>
              <a:defRPr>
                <a:solidFill>
                  <a:schemeClr val="dk1"/>
                </a:solidFill>
                <a:latin typeface="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dirty="0"/>
              <a:t>一次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绕组</a:t>
            </a:r>
          </a:p>
        </p:txBody>
      </p:sp>
      <p:sp>
        <p:nvSpPr>
          <p:cNvPr id="106" name="Text Box 491"/>
          <p:cNvSpPr txBox="1">
            <a:spLocks noChangeArrowheads="1"/>
          </p:cNvSpPr>
          <p:nvPr/>
        </p:nvSpPr>
        <p:spPr bwMode="auto">
          <a:xfrm>
            <a:off x="5745944" y="5015166"/>
            <a:ext cx="1174201" cy="946150"/>
          </a:xfrm>
          <a:prstGeom prst="wedgeRoundRectCallout">
            <a:avLst>
              <a:gd name="adj1" fmla="val -51089"/>
              <a:gd name="adj2" fmla="val -105577"/>
              <a:gd name="adj3" fmla="val 16667"/>
            </a:avLst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zh-CN"/>
            </a:defPPr>
            <a:lvl1pPr algn="ctr">
              <a:spcBef>
                <a:spcPts val="0"/>
              </a:spcBef>
              <a:defRPr>
                <a:solidFill>
                  <a:schemeClr val="dk1"/>
                </a:solidFill>
                <a:latin typeface="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二次</a:t>
            </a:r>
          </a:p>
          <a:p>
            <a:r>
              <a:rPr lang="zh-CN" altLang="en-US" dirty="0"/>
              <a:t>绕组</a:t>
            </a:r>
          </a:p>
        </p:txBody>
      </p:sp>
      <p:sp>
        <p:nvSpPr>
          <p:cNvPr id="107" name="Text Box 495" descr="75%"/>
          <p:cNvSpPr txBox="1">
            <a:spLocks noChangeArrowheads="1"/>
          </p:cNvSpPr>
          <p:nvPr/>
        </p:nvSpPr>
        <p:spPr bwMode="auto">
          <a:xfrm>
            <a:off x="4033032" y="1988840"/>
            <a:ext cx="901700" cy="519113"/>
          </a:xfrm>
          <a:prstGeom prst="wedgeRoundRectCallout">
            <a:avLst>
              <a:gd name="adj1" fmla="val -16424"/>
              <a:gd name="adj2" fmla="val 82923"/>
              <a:gd name="adj3" fmla="val 16667"/>
            </a:avLst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zh-CN"/>
            </a:defPPr>
            <a:lvl1pPr algn="ctr">
              <a:spcBef>
                <a:spcPct val="50000"/>
              </a:spcBef>
              <a:defRPr>
                <a:latin typeface="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铁心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69" grpId="0" animBg="1" autoUpdateAnimBg="0"/>
      <p:bldP spid="105" grpId="0" animBg="1"/>
      <p:bldP spid="106" grpId="0" animBg="1"/>
      <p:bldP spid="1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83" name="Group 91"/>
          <p:cNvGrpSpPr>
            <a:grpSpLocks/>
          </p:cNvGrpSpPr>
          <p:nvPr/>
        </p:nvGrpSpPr>
        <p:grpSpPr bwMode="auto">
          <a:xfrm>
            <a:off x="3622199" y="1397344"/>
            <a:ext cx="1371600" cy="1999733"/>
            <a:chOff x="384" y="2304"/>
            <a:chExt cx="864" cy="1344"/>
          </a:xfrm>
        </p:grpSpPr>
        <p:sp>
          <p:nvSpPr>
            <p:cNvPr id="110686" name="Text Box 94"/>
            <p:cNvSpPr txBox="1">
              <a:spLocks noChangeArrowheads="1"/>
            </p:cNvSpPr>
            <p:nvPr/>
          </p:nvSpPr>
          <p:spPr bwMode="auto">
            <a:xfrm>
              <a:off x="755" y="2413"/>
              <a:ext cx="32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2400" i="1" dirty="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</a:t>
              </a:r>
            </a:p>
          </p:txBody>
        </p:sp>
        <p:sp>
          <p:nvSpPr>
            <p:cNvPr id="110684" name="Rectangle 92"/>
            <p:cNvSpPr>
              <a:spLocks noChangeArrowheads="1"/>
            </p:cNvSpPr>
            <p:nvPr/>
          </p:nvSpPr>
          <p:spPr bwMode="auto">
            <a:xfrm>
              <a:off x="384" y="2304"/>
              <a:ext cx="864" cy="1344"/>
            </a:xfrm>
            <a:prstGeom prst="rect">
              <a:avLst/>
            </a:prstGeom>
            <a:noFill/>
            <a:ln w="76200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5" name="Line 93"/>
            <p:cNvSpPr>
              <a:spLocks noChangeShapeType="1"/>
            </p:cNvSpPr>
            <p:nvPr/>
          </p:nvSpPr>
          <p:spPr bwMode="auto">
            <a:xfrm rot="5400000" flipH="1" flipV="1">
              <a:off x="1008" y="2160"/>
              <a:ext cx="0" cy="288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7" name="Line 95"/>
            <p:cNvSpPr>
              <a:spLocks noChangeShapeType="1"/>
            </p:cNvSpPr>
            <p:nvPr/>
          </p:nvSpPr>
          <p:spPr bwMode="auto">
            <a:xfrm rot="16200000" flipV="1">
              <a:off x="816" y="3504"/>
              <a:ext cx="0" cy="288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2514600" cy="533400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CN" sz="2400" b="1" dirty="0">
                <a:solidFill>
                  <a:srgbClr val="CC7D7B"/>
                </a:solidFill>
              </a:rPr>
              <a:t>1. </a:t>
            </a:r>
            <a:r>
              <a:rPr lang="zh-CN" altLang="en-US" sz="2400" b="1" dirty="0">
                <a:solidFill>
                  <a:srgbClr val="CC7D7B"/>
                </a:solidFill>
              </a:rPr>
              <a:t>电磁关系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9607" y="396687"/>
            <a:ext cx="2428081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（带负载运行情况）</a:t>
            </a:r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>
            <a:off x="1488599" y="2635075"/>
            <a:ext cx="8985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183398" y="918975"/>
            <a:ext cx="1102297" cy="830997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ea typeface="宋体" panose="02010600030101010101" pitchFamily="2" charset="-122"/>
              </a:rPr>
              <a:t>接交流电源</a:t>
            </a:r>
          </a:p>
        </p:txBody>
      </p:sp>
      <p:grpSp>
        <p:nvGrpSpPr>
          <p:cNvPr id="110604" name="Group 12"/>
          <p:cNvGrpSpPr>
            <a:grpSpLocks/>
          </p:cNvGrpSpPr>
          <p:nvPr/>
        </p:nvGrpSpPr>
        <p:grpSpPr bwMode="auto">
          <a:xfrm>
            <a:off x="1399699" y="1630189"/>
            <a:ext cx="1524000" cy="1295401"/>
            <a:chOff x="2400" y="3015"/>
            <a:chExt cx="960" cy="816"/>
          </a:xfrm>
        </p:grpSpPr>
        <p:graphicFrame>
          <p:nvGraphicFramePr>
            <p:cNvPr id="11060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4721425"/>
                </p:ext>
              </p:extLst>
            </p:nvPr>
          </p:nvGraphicFramePr>
          <p:xfrm>
            <a:off x="2400" y="3015"/>
            <a:ext cx="376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20" name="公式" r:id="rId3" imgW="164880" imgH="215640" progId="Equation.3">
                    <p:embed/>
                  </p:oleObj>
                </mc:Choice>
                <mc:Fallback>
                  <p:oleObj name="公式" r:id="rId3" imgW="16488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015"/>
                          <a:ext cx="376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2832" y="307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10607" name="Text Box 15"/>
            <p:cNvSpPr txBox="1">
              <a:spLocks noChangeArrowheads="1"/>
            </p:cNvSpPr>
            <p:nvPr/>
          </p:nvSpPr>
          <p:spPr bwMode="auto">
            <a:xfrm>
              <a:off x="2832" y="350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</p:grpSp>
      <p:grpSp>
        <p:nvGrpSpPr>
          <p:cNvPr id="110620" name="Group 28"/>
          <p:cNvGrpSpPr>
            <a:grpSpLocks/>
          </p:cNvGrpSpPr>
          <p:nvPr/>
        </p:nvGrpSpPr>
        <p:grpSpPr bwMode="auto">
          <a:xfrm>
            <a:off x="2945928" y="1791133"/>
            <a:ext cx="969963" cy="990600"/>
            <a:chOff x="3325" y="3024"/>
            <a:chExt cx="611" cy="624"/>
          </a:xfrm>
        </p:grpSpPr>
        <p:graphicFrame>
          <p:nvGraphicFramePr>
            <p:cNvPr id="110621" name="Object 29"/>
            <p:cNvGraphicFramePr>
              <a:graphicFrameLocks noChangeAspect="1"/>
            </p:cNvGraphicFramePr>
            <p:nvPr/>
          </p:nvGraphicFramePr>
          <p:xfrm>
            <a:off x="3325" y="3120"/>
            <a:ext cx="20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21" name="公式" r:id="rId5" imgW="139680" imgH="215640" progId="Equation.3">
                    <p:embed/>
                  </p:oleObj>
                </mc:Choice>
                <mc:Fallback>
                  <p:oleObj name="公式" r:id="rId5" imgW="13968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" y="3120"/>
                          <a:ext cx="205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22" name="Text Box 30"/>
            <p:cNvSpPr txBox="1">
              <a:spLocks noChangeArrowheads="1"/>
            </p:cNvSpPr>
            <p:nvPr/>
          </p:nvSpPr>
          <p:spPr bwMode="auto">
            <a:xfrm>
              <a:off x="3408" y="3321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623" name="Text Box 31"/>
            <p:cNvSpPr txBox="1">
              <a:spLocks noChangeArrowheads="1"/>
            </p:cNvSpPr>
            <p:nvPr/>
          </p:nvSpPr>
          <p:spPr bwMode="auto">
            <a:xfrm>
              <a:off x="3408" y="302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0631" name="Group 39"/>
          <p:cNvGrpSpPr>
            <a:grpSpLocks/>
          </p:cNvGrpSpPr>
          <p:nvPr/>
        </p:nvGrpSpPr>
        <p:grpSpPr bwMode="auto">
          <a:xfrm>
            <a:off x="2387124" y="958675"/>
            <a:ext cx="4054475" cy="2590800"/>
            <a:chOff x="1286" y="1488"/>
            <a:chExt cx="3082" cy="1872"/>
          </a:xfrm>
        </p:grpSpPr>
        <p:sp>
          <p:nvSpPr>
            <p:cNvPr id="110642" name="Line 50"/>
            <p:cNvSpPr>
              <a:spLocks noChangeShapeType="1"/>
            </p:cNvSpPr>
            <p:nvPr/>
          </p:nvSpPr>
          <p:spPr bwMode="auto">
            <a:xfrm flipH="1">
              <a:off x="3185" y="2424"/>
              <a:ext cx="20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3" name="Line 51"/>
            <p:cNvSpPr>
              <a:spLocks noChangeShapeType="1"/>
            </p:cNvSpPr>
            <p:nvPr/>
          </p:nvSpPr>
          <p:spPr bwMode="auto">
            <a:xfrm flipH="1">
              <a:off x="3185" y="2602"/>
              <a:ext cx="20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4" name="Line 52"/>
            <p:cNvSpPr>
              <a:spLocks noChangeShapeType="1"/>
            </p:cNvSpPr>
            <p:nvPr/>
          </p:nvSpPr>
          <p:spPr bwMode="auto">
            <a:xfrm flipH="1">
              <a:off x="3185" y="2781"/>
              <a:ext cx="20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0645" name="Group 53"/>
            <p:cNvGrpSpPr>
              <a:grpSpLocks/>
            </p:cNvGrpSpPr>
            <p:nvPr/>
          </p:nvGrpSpPr>
          <p:grpSpPr bwMode="auto">
            <a:xfrm>
              <a:off x="3388" y="2157"/>
              <a:ext cx="324" cy="267"/>
              <a:chOff x="3456" y="1392"/>
              <a:chExt cx="384" cy="288"/>
            </a:xfrm>
          </p:grpSpPr>
          <p:sp>
            <p:nvSpPr>
              <p:cNvPr id="110646" name="Line 54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336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47" name="Freeform 55"/>
              <p:cNvSpPr>
                <a:spLocks/>
              </p:cNvSpPr>
              <p:nvPr/>
            </p:nvSpPr>
            <p:spPr bwMode="auto">
              <a:xfrm>
                <a:off x="3792" y="1392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96">
                    <a:moveTo>
                      <a:pt x="0" y="0"/>
                    </a:moveTo>
                    <a:cubicBezTo>
                      <a:pt x="24" y="16"/>
                      <a:pt x="48" y="32"/>
                      <a:pt x="48" y="48"/>
                    </a:cubicBezTo>
                    <a:cubicBezTo>
                      <a:pt x="48" y="64"/>
                      <a:pt x="24" y="80"/>
                      <a:pt x="0" y="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0648" name="Group 56"/>
            <p:cNvGrpSpPr>
              <a:grpSpLocks/>
            </p:cNvGrpSpPr>
            <p:nvPr/>
          </p:nvGrpSpPr>
          <p:grpSpPr bwMode="auto">
            <a:xfrm>
              <a:off x="3388" y="2335"/>
              <a:ext cx="324" cy="267"/>
              <a:chOff x="3456" y="1392"/>
              <a:chExt cx="384" cy="288"/>
            </a:xfrm>
          </p:grpSpPr>
          <p:sp>
            <p:nvSpPr>
              <p:cNvPr id="110649" name="Line 57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336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50" name="Freeform 58"/>
              <p:cNvSpPr>
                <a:spLocks/>
              </p:cNvSpPr>
              <p:nvPr/>
            </p:nvSpPr>
            <p:spPr bwMode="auto">
              <a:xfrm>
                <a:off x="3792" y="1392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96">
                    <a:moveTo>
                      <a:pt x="0" y="0"/>
                    </a:moveTo>
                    <a:cubicBezTo>
                      <a:pt x="24" y="16"/>
                      <a:pt x="48" y="32"/>
                      <a:pt x="48" y="48"/>
                    </a:cubicBezTo>
                    <a:cubicBezTo>
                      <a:pt x="48" y="64"/>
                      <a:pt x="24" y="80"/>
                      <a:pt x="0" y="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0651" name="Freeform 59"/>
            <p:cNvSpPr>
              <a:spLocks/>
            </p:cNvSpPr>
            <p:nvPr/>
          </p:nvSpPr>
          <p:spPr bwMode="auto">
            <a:xfrm>
              <a:off x="3104" y="2691"/>
              <a:ext cx="81" cy="90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2" name="Freeform 60"/>
            <p:cNvSpPr>
              <a:spLocks/>
            </p:cNvSpPr>
            <p:nvPr/>
          </p:nvSpPr>
          <p:spPr bwMode="auto">
            <a:xfrm>
              <a:off x="3104" y="2513"/>
              <a:ext cx="8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53" name="Freeform 61"/>
            <p:cNvSpPr>
              <a:spLocks/>
            </p:cNvSpPr>
            <p:nvPr/>
          </p:nvSpPr>
          <p:spPr bwMode="auto">
            <a:xfrm>
              <a:off x="3104" y="2335"/>
              <a:ext cx="8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0654" name="Group 62"/>
            <p:cNvGrpSpPr>
              <a:grpSpLocks/>
            </p:cNvGrpSpPr>
            <p:nvPr/>
          </p:nvGrpSpPr>
          <p:grpSpPr bwMode="auto">
            <a:xfrm>
              <a:off x="2133" y="1488"/>
              <a:ext cx="1538" cy="1872"/>
              <a:chOff x="1728" y="912"/>
              <a:chExt cx="2496" cy="2208"/>
            </a:xfrm>
          </p:grpSpPr>
          <p:sp>
            <p:nvSpPr>
              <p:cNvPr id="110655" name="Rectangle 63"/>
              <p:cNvSpPr>
                <a:spLocks noChangeArrowheads="1"/>
              </p:cNvSpPr>
              <p:nvPr/>
            </p:nvSpPr>
            <p:spPr bwMode="auto">
              <a:xfrm>
                <a:off x="1728" y="1152"/>
                <a:ext cx="2016" cy="19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56" name="Rectangle 64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1344" cy="12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57" name="Line 65"/>
              <p:cNvSpPr>
                <a:spLocks noChangeShapeType="1"/>
              </p:cNvSpPr>
              <p:nvPr/>
            </p:nvSpPr>
            <p:spPr bwMode="auto">
              <a:xfrm>
                <a:off x="4224" y="912"/>
                <a:ext cx="0" cy="19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58" name="Line 66"/>
              <p:cNvSpPr>
                <a:spLocks noChangeShapeType="1"/>
              </p:cNvSpPr>
              <p:nvPr/>
            </p:nvSpPr>
            <p:spPr bwMode="auto">
              <a:xfrm flipH="1">
                <a:off x="1728" y="912"/>
                <a:ext cx="48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59" name="Line 6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60" name="Line 68"/>
              <p:cNvSpPr>
                <a:spLocks noChangeShapeType="1"/>
              </p:cNvSpPr>
              <p:nvPr/>
            </p:nvSpPr>
            <p:spPr bwMode="auto">
              <a:xfrm flipH="1">
                <a:off x="3744" y="912"/>
                <a:ext cx="48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61" name="Line 69"/>
              <p:cNvSpPr>
                <a:spLocks noChangeShapeType="1"/>
              </p:cNvSpPr>
              <p:nvPr/>
            </p:nvSpPr>
            <p:spPr bwMode="auto">
              <a:xfrm flipH="1">
                <a:off x="3696" y="2832"/>
                <a:ext cx="52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62" name="Line 70"/>
              <p:cNvSpPr>
                <a:spLocks noChangeShapeType="1"/>
              </p:cNvSpPr>
              <p:nvPr/>
            </p:nvSpPr>
            <p:spPr bwMode="auto">
              <a:xfrm flipH="1">
                <a:off x="2016" y="2592"/>
                <a:ext cx="24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63" name="Line 71"/>
              <p:cNvSpPr>
                <a:spLocks noChangeShapeType="1"/>
              </p:cNvSpPr>
              <p:nvPr/>
            </p:nvSpPr>
            <p:spPr bwMode="auto">
              <a:xfrm>
                <a:off x="2256" y="1488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64" name="Line 72"/>
              <p:cNvSpPr>
                <a:spLocks noChangeShapeType="1"/>
              </p:cNvSpPr>
              <p:nvPr/>
            </p:nvSpPr>
            <p:spPr bwMode="auto">
              <a:xfrm>
                <a:off x="2256" y="259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0666" name="Line 74"/>
            <p:cNvSpPr>
              <a:spLocks noChangeShapeType="1"/>
            </p:cNvSpPr>
            <p:nvPr/>
          </p:nvSpPr>
          <p:spPr bwMode="auto">
            <a:xfrm flipH="1">
              <a:off x="1323" y="2825"/>
              <a:ext cx="81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7" name="Line 75"/>
            <p:cNvSpPr>
              <a:spLocks noChangeShapeType="1"/>
            </p:cNvSpPr>
            <p:nvPr/>
          </p:nvSpPr>
          <p:spPr bwMode="auto">
            <a:xfrm>
              <a:off x="3388" y="2781"/>
              <a:ext cx="9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8" name="Line 76"/>
            <p:cNvSpPr>
              <a:spLocks noChangeShapeType="1"/>
            </p:cNvSpPr>
            <p:nvPr/>
          </p:nvSpPr>
          <p:spPr bwMode="auto">
            <a:xfrm>
              <a:off x="3671" y="2023"/>
              <a:ext cx="6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9" name="Line 77"/>
            <p:cNvSpPr>
              <a:spLocks noChangeShapeType="1"/>
            </p:cNvSpPr>
            <p:nvPr/>
          </p:nvSpPr>
          <p:spPr bwMode="auto">
            <a:xfrm>
              <a:off x="2221" y="1620"/>
              <a:ext cx="1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0" name="Line 78"/>
            <p:cNvSpPr>
              <a:spLocks noChangeShapeType="1"/>
            </p:cNvSpPr>
            <p:nvPr/>
          </p:nvSpPr>
          <p:spPr bwMode="auto">
            <a:xfrm>
              <a:off x="2337" y="1554"/>
              <a:ext cx="1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1" name="Line 79"/>
            <p:cNvSpPr>
              <a:spLocks noChangeShapeType="1"/>
            </p:cNvSpPr>
            <p:nvPr/>
          </p:nvSpPr>
          <p:spPr bwMode="auto">
            <a:xfrm>
              <a:off x="3457" y="1620"/>
              <a:ext cx="0" cy="16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2" name="Line 80"/>
            <p:cNvSpPr>
              <a:spLocks noChangeShapeType="1"/>
            </p:cNvSpPr>
            <p:nvPr/>
          </p:nvSpPr>
          <p:spPr bwMode="auto">
            <a:xfrm>
              <a:off x="3571" y="1554"/>
              <a:ext cx="0" cy="16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3" name="Line 81"/>
            <p:cNvSpPr>
              <a:spLocks noChangeShapeType="1"/>
            </p:cNvSpPr>
            <p:nvPr/>
          </p:nvSpPr>
          <p:spPr bwMode="auto">
            <a:xfrm flipH="1">
              <a:off x="2371" y="198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4" name="Line 82"/>
            <p:cNvSpPr>
              <a:spLocks noChangeShapeType="1"/>
            </p:cNvSpPr>
            <p:nvPr/>
          </p:nvSpPr>
          <p:spPr bwMode="auto">
            <a:xfrm flipH="1">
              <a:off x="2393" y="1983"/>
              <a:ext cx="0" cy="9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5" name="Line 83"/>
            <p:cNvSpPr>
              <a:spLocks noChangeShapeType="1"/>
            </p:cNvSpPr>
            <p:nvPr/>
          </p:nvSpPr>
          <p:spPr bwMode="auto">
            <a:xfrm flipH="1">
              <a:off x="2417" y="1980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6" name="Line 84"/>
            <p:cNvSpPr>
              <a:spLocks noChangeShapeType="1"/>
            </p:cNvSpPr>
            <p:nvPr/>
          </p:nvSpPr>
          <p:spPr bwMode="auto">
            <a:xfrm>
              <a:off x="2371" y="3027"/>
              <a:ext cx="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7" name="Line 85"/>
            <p:cNvSpPr>
              <a:spLocks noChangeShapeType="1"/>
            </p:cNvSpPr>
            <p:nvPr/>
          </p:nvSpPr>
          <p:spPr bwMode="auto">
            <a:xfrm flipV="1">
              <a:off x="2400" y="2986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8" name="Line 86"/>
            <p:cNvSpPr>
              <a:spLocks noChangeShapeType="1"/>
            </p:cNvSpPr>
            <p:nvPr/>
          </p:nvSpPr>
          <p:spPr bwMode="auto">
            <a:xfrm flipV="1">
              <a:off x="2411" y="2939"/>
              <a:ext cx="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9" name="Oval 87"/>
            <p:cNvSpPr>
              <a:spLocks noChangeArrowheads="1"/>
            </p:cNvSpPr>
            <p:nvPr/>
          </p:nvSpPr>
          <p:spPr bwMode="auto">
            <a:xfrm>
              <a:off x="1286" y="2117"/>
              <a:ext cx="57" cy="6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0" name="Oval 88"/>
            <p:cNvSpPr>
              <a:spLocks noChangeArrowheads="1"/>
            </p:cNvSpPr>
            <p:nvPr/>
          </p:nvSpPr>
          <p:spPr bwMode="auto">
            <a:xfrm>
              <a:off x="1286" y="2774"/>
              <a:ext cx="57" cy="6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1" name="Oval 89"/>
            <p:cNvSpPr>
              <a:spLocks noChangeArrowheads="1"/>
            </p:cNvSpPr>
            <p:nvPr/>
          </p:nvSpPr>
          <p:spPr bwMode="auto">
            <a:xfrm>
              <a:off x="4311" y="1990"/>
              <a:ext cx="57" cy="6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2" name="Oval 90"/>
            <p:cNvSpPr>
              <a:spLocks noChangeArrowheads="1"/>
            </p:cNvSpPr>
            <p:nvPr/>
          </p:nvSpPr>
          <p:spPr bwMode="auto">
            <a:xfrm>
              <a:off x="4311" y="2736"/>
              <a:ext cx="57" cy="6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2" name="Freeform 40"/>
            <p:cNvSpPr>
              <a:spLocks/>
            </p:cNvSpPr>
            <p:nvPr/>
          </p:nvSpPr>
          <p:spPr bwMode="auto">
            <a:xfrm>
              <a:off x="2335" y="2335"/>
              <a:ext cx="182" cy="89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3" name="Freeform 41"/>
            <p:cNvSpPr>
              <a:spLocks/>
            </p:cNvSpPr>
            <p:nvPr/>
          </p:nvSpPr>
          <p:spPr bwMode="auto">
            <a:xfrm>
              <a:off x="2335" y="2157"/>
              <a:ext cx="182" cy="89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4" name="Freeform 42"/>
            <p:cNvSpPr>
              <a:spLocks/>
            </p:cNvSpPr>
            <p:nvPr/>
          </p:nvSpPr>
          <p:spPr bwMode="auto">
            <a:xfrm>
              <a:off x="2335" y="2513"/>
              <a:ext cx="182" cy="89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5" name="Freeform 43"/>
            <p:cNvSpPr>
              <a:spLocks/>
            </p:cNvSpPr>
            <p:nvPr/>
          </p:nvSpPr>
          <p:spPr bwMode="auto">
            <a:xfrm>
              <a:off x="2335" y="2691"/>
              <a:ext cx="182" cy="90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6" name="Line 44"/>
            <p:cNvSpPr>
              <a:spLocks noChangeShapeType="1"/>
            </p:cNvSpPr>
            <p:nvPr/>
          </p:nvSpPr>
          <p:spPr bwMode="auto">
            <a:xfrm flipH="1">
              <a:off x="2133" y="2335"/>
              <a:ext cx="202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7" name="Line 45"/>
            <p:cNvSpPr>
              <a:spLocks noChangeShapeType="1"/>
            </p:cNvSpPr>
            <p:nvPr/>
          </p:nvSpPr>
          <p:spPr bwMode="auto">
            <a:xfrm flipH="1">
              <a:off x="2133" y="2513"/>
              <a:ext cx="202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9" name="Freeform 47"/>
            <p:cNvSpPr>
              <a:spLocks/>
            </p:cNvSpPr>
            <p:nvPr/>
          </p:nvSpPr>
          <p:spPr bwMode="auto">
            <a:xfrm>
              <a:off x="2092" y="2246"/>
              <a:ext cx="4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0" name="Freeform 48"/>
            <p:cNvSpPr>
              <a:spLocks/>
            </p:cNvSpPr>
            <p:nvPr/>
          </p:nvSpPr>
          <p:spPr bwMode="auto">
            <a:xfrm>
              <a:off x="2092" y="2424"/>
              <a:ext cx="4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41" name="Freeform 49"/>
            <p:cNvSpPr>
              <a:spLocks/>
            </p:cNvSpPr>
            <p:nvPr/>
          </p:nvSpPr>
          <p:spPr bwMode="auto">
            <a:xfrm>
              <a:off x="2092" y="2602"/>
              <a:ext cx="4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5" name="Line 73"/>
            <p:cNvSpPr>
              <a:spLocks noChangeShapeType="1"/>
            </p:cNvSpPr>
            <p:nvPr/>
          </p:nvSpPr>
          <p:spPr bwMode="auto">
            <a:xfrm>
              <a:off x="1323" y="2157"/>
              <a:ext cx="101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38" name="Line 46"/>
            <p:cNvSpPr>
              <a:spLocks noChangeShapeType="1"/>
            </p:cNvSpPr>
            <p:nvPr/>
          </p:nvSpPr>
          <p:spPr bwMode="auto">
            <a:xfrm flipH="1">
              <a:off x="2133" y="2691"/>
              <a:ext cx="202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0688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24750"/>
              </p:ext>
            </p:extLst>
          </p:nvPr>
        </p:nvGraphicFramePr>
        <p:xfrm>
          <a:off x="381000" y="4170188"/>
          <a:ext cx="6429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2" name="Equation" r:id="rId7" imgW="228600" imgH="215640" progId="Equation.3">
                  <p:embed/>
                </p:oleObj>
              </mc:Choice>
              <mc:Fallback>
                <p:oleObj name="Equation" r:id="rId7" imgW="228600" imgH="21564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70188"/>
                        <a:ext cx="6429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89" name="Group 97"/>
          <p:cNvGrpSpPr>
            <a:grpSpLocks/>
          </p:cNvGrpSpPr>
          <p:nvPr/>
        </p:nvGrpSpPr>
        <p:grpSpPr bwMode="auto">
          <a:xfrm>
            <a:off x="3998913" y="3636788"/>
            <a:ext cx="2255837" cy="990600"/>
            <a:chOff x="2659" y="1968"/>
            <a:chExt cx="1421" cy="624"/>
          </a:xfrm>
        </p:grpSpPr>
        <p:graphicFrame>
          <p:nvGraphicFramePr>
            <p:cNvPr id="110690" name="Object 9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793" y="1968"/>
            <a:ext cx="1287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23" name="Equation" r:id="rId9" imgW="901440" imgH="406080" progId="Equation.3">
                    <p:embed/>
                  </p:oleObj>
                </mc:Choice>
                <mc:Fallback>
                  <p:oleObj name="Equation" r:id="rId9" imgW="901440" imgH="406080" progId="Equation.3">
                    <p:embed/>
                    <p:pic>
                      <p:nvPicPr>
                        <p:cNvPr id="0" name="Object 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1968"/>
                          <a:ext cx="1287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91" name="Line 99"/>
            <p:cNvSpPr>
              <a:spLocks noChangeShapeType="1"/>
            </p:cNvSpPr>
            <p:nvPr/>
          </p:nvSpPr>
          <p:spPr bwMode="auto">
            <a:xfrm rot="18900000" flipV="1">
              <a:off x="2491" y="2383"/>
              <a:ext cx="336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95" name="Group 103"/>
          <p:cNvGrpSpPr>
            <a:grpSpLocks/>
          </p:cNvGrpSpPr>
          <p:nvPr/>
        </p:nvGrpSpPr>
        <p:grpSpPr bwMode="auto">
          <a:xfrm>
            <a:off x="2743200" y="4298776"/>
            <a:ext cx="1085850" cy="519112"/>
            <a:chOff x="1872" y="2352"/>
            <a:chExt cx="546" cy="327"/>
          </a:xfrm>
        </p:grpSpPr>
        <p:sp>
          <p:nvSpPr>
            <p:cNvPr id="110696" name="Line 104"/>
            <p:cNvSpPr>
              <a:spLocks noChangeShapeType="1"/>
            </p:cNvSpPr>
            <p:nvPr/>
          </p:nvSpPr>
          <p:spPr bwMode="auto">
            <a:xfrm flipV="1">
              <a:off x="1872" y="2515"/>
              <a:ext cx="336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97" name="Text Box 105"/>
            <p:cNvSpPr txBox="1">
              <a:spLocks noChangeArrowheads="1"/>
            </p:cNvSpPr>
            <p:nvPr/>
          </p:nvSpPr>
          <p:spPr bwMode="auto">
            <a:xfrm>
              <a:off x="2189" y="2352"/>
              <a:ext cx="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</a:t>
              </a:r>
            </a:p>
          </p:txBody>
        </p:sp>
      </p:grpSp>
      <p:sp>
        <p:nvSpPr>
          <p:cNvPr id="110706" name="Line 114"/>
          <p:cNvSpPr>
            <a:spLocks noChangeShapeType="1"/>
          </p:cNvSpPr>
          <p:nvPr/>
        </p:nvSpPr>
        <p:spPr bwMode="auto">
          <a:xfrm rot="2700000">
            <a:off x="3735073" y="4782767"/>
            <a:ext cx="535618" cy="4394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0708" name="Group 116"/>
          <p:cNvGrpSpPr>
            <a:grpSpLocks/>
          </p:cNvGrpSpPr>
          <p:nvPr/>
        </p:nvGrpSpPr>
        <p:grpSpPr bwMode="auto">
          <a:xfrm>
            <a:off x="854075" y="4247976"/>
            <a:ext cx="1676400" cy="519112"/>
            <a:chOff x="528" y="2385"/>
            <a:chExt cx="1344" cy="327"/>
          </a:xfrm>
        </p:grpSpPr>
        <p:sp>
          <p:nvSpPr>
            <p:cNvPr id="110709" name="Line 117"/>
            <p:cNvSpPr>
              <a:spLocks noChangeShapeType="1"/>
            </p:cNvSpPr>
            <p:nvPr/>
          </p:nvSpPr>
          <p:spPr bwMode="auto">
            <a:xfrm>
              <a:off x="528" y="2569"/>
              <a:ext cx="288" cy="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10" name="Text Box 118"/>
            <p:cNvSpPr txBox="1">
              <a:spLocks noChangeArrowheads="1"/>
            </p:cNvSpPr>
            <p:nvPr/>
          </p:nvSpPr>
          <p:spPr bwMode="auto">
            <a:xfrm>
              <a:off x="816" y="2385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2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chemeClr val="tx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 ( </a:t>
              </a:r>
              <a:r>
                <a:rPr lang="en-US" altLang="zh-CN" i="1">
                  <a:solidFill>
                    <a:schemeClr val="tx2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chemeClr val="tx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chemeClr val="tx2"/>
                  </a:solidFill>
                  <a:ea typeface=""/>
                </a:rPr>
                <a:t>N</a:t>
              </a:r>
              <a:r>
                <a:rPr lang="en-US" altLang="zh-CN" baseline="-25000">
                  <a:solidFill>
                    <a:schemeClr val="tx2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) </a:t>
              </a:r>
            </a:p>
          </p:txBody>
        </p:sp>
      </p:grpSp>
      <p:grpSp>
        <p:nvGrpSpPr>
          <p:cNvPr id="110711" name="Group 119"/>
          <p:cNvGrpSpPr>
            <a:grpSpLocks/>
          </p:cNvGrpSpPr>
          <p:nvPr/>
        </p:nvGrpSpPr>
        <p:grpSpPr bwMode="auto">
          <a:xfrm>
            <a:off x="2620487" y="1195213"/>
            <a:ext cx="468312" cy="531812"/>
            <a:chOff x="2496" y="461"/>
            <a:chExt cx="295" cy="335"/>
          </a:xfrm>
        </p:grpSpPr>
        <p:sp>
          <p:nvSpPr>
            <p:cNvPr id="110712" name="Line 120"/>
            <p:cNvSpPr>
              <a:spLocks noChangeShapeType="1"/>
            </p:cNvSpPr>
            <p:nvPr/>
          </p:nvSpPr>
          <p:spPr bwMode="auto">
            <a:xfrm>
              <a:off x="2496" y="796"/>
              <a:ext cx="29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13" name="Text Box 121"/>
            <p:cNvSpPr txBox="1">
              <a:spLocks noChangeArrowheads="1"/>
            </p:cNvSpPr>
            <p:nvPr/>
          </p:nvSpPr>
          <p:spPr bwMode="auto">
            <a:xfrm>
              <a:off x="2542" y="461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3A5E8B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 dirty="0">
                  <a:solidFill>
                    <a:srgbClr val="3A5E8B"/>
                  </a:solidFill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3A5E8B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0714" name="Group 122"/>
          <p:cNvGrpSpPr>
            <a:grpSpLocks/>
          </p:cNvGrpSpPr>
          <p:nvPr/>
        </p:nvGrpSpPr>
        <p:grpSpPr bwMode="auto">
          <a:xfrm>
            <a:off x="3581400" y="4767088"/>
            <a:ext cx="457200" cy="1676400"/>
            <a:chOff x="2640" y="2160"/>
            <a:chExt cx="288" cy="1056"/>
          </a:xfrm>
        </p:grpSpPr>
        <p:sp>
          <p:nvSpPr>
            <p:cNvPr id="110715" name="Line 123"/>
            <p:cNvSpPr>
              <a:spLocks noChangeShapeType="1"/>
            </p:cNvSpPr>
            <p:nvPr/>
          </p:nvSpPr>
          <p:spPr bwMode="auto">
            <a:xfrm rot="-16200000" flipH="1" flipV="1">
              <a:off x="2112" y="2688"/>
              <a:ext cx="1056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16" name="Line 124"/>
            <p:cNvSpPr>
              <a:spLocks noChangeShapeType="1"/>
            </p:cNvSpPr>
            <p:nvPr/>
          </p:nvSpPr>
          <p:spPr bwMode="auto">
            <a:xfrm rot="-21600000" flipH="1" flipV="1">
              <a:off x="2640" y="3216"/>
              <a:ext cx="2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717" name="Group 125"/>
          <p:cNvGrpSpPr>
            <a:grpSpLocks/>
          </p:cNvGrpSpPr>
          <p:nvPr/>
        </p:nvGrpSpPr>
        <p:grpSpPr bwMode="auto">
          <a:xfrm>
            <a:off x="4038600" y="5224288"/>
            <a:ext cx="1676400" cy="1447800"/>
            <a:chOff x="2540" y="2976"/>
            <a:chExt cx="1056" cy="912"/>
          </a:xfrm>
        </p:grpSpPr>
        <p:sp>
          <p:nvSpPr>
            <p:cNvPr id="110718" name="Line 126"/>
            <p:cNvSpPr>
              <a:spLocks noChangeShapeType="1"/>
            </p:cNvSpPr>
            <p:nvPr/>
          </p:nvSpPr>
          <p:spPr bwMode="auto">
            <a:xfrm rot="5400000" flipV="1">
              <a:off x="2398" y="3262"/>
              <a:ext cx="576" cy="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19" name="Text Box 127"/>
            <p:cNvSpPr txBox="1">
              <a:spLocks noChangeArrowheads="1"/>
            </p:cNvSpPr>
            <p:nvPr/>
          </p:nvSpPr>
          <p:spPr bwMode="auto">
            <a:xfrm>
              <a:off x="2540" y="3561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 dirty="0">
                  <a:solidFill>
                    <a:srgbClr val="3A5E8B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rgbClr val="3A5E8B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solidFill>
                    <a:srgbClr val="3A5E8B"/>
                  </a:solidFill>
                  <a:ea typeface="宋体" panose="02010600030101010101" pitchFamily="2" charset="-122"/>
                </a:rPr>
                <a:t> ( </a:t>
              </a:r>
              <a:r>
                <a:rPr lang="en-US" altLang="zh-CN" i="1" dirty="0">
                  <a:solidFill>
                    <a:srgbClr val="3A5E8B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rgbClr val="3A5E8B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solidFill>
                    <a:srgbClr val="3A5E8B"/>
                  </a:solidFill>
                  <a:ea typeface=""/>
                </a:rPr>
                <a:t>N</a:t>
              </a:r>
              <a:r>
                <a:rPr lang="en-US" altLang="zh-CN" baseline="-25000" dirty="0">
                  <a:solidFill>
                    <a:srgbClr val="3A5E8B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dirty="0">
                  <a:solidFill>
                    <a:srgbClr val="3A5E8B"/>
                  </a:solidFill>
                  <a:ea typeface="宋体" panose="02010600030101010101" pitchFamily="2" charset="-122"/>
                </a:rPr>
                <a:t>) </a:t>
              </a:r>
            </a:p>
          </p:txBody>
        </p:sp>
      </p:grpSp>
      <p:sp>
        <p:nvSpPr>
          <p:cNvPr id="110726" name="Rectangle 134"/>
          <p:cNvSpPr>
            <a:spLocks noChangeArrowheads="1"/>
          </p:cNvSpPr>
          <p:nvPr/>
        </p:nvSpPr>
        <p:spPr bwMode="auto">
          <a:xfrm>
            <a:off x="6483350" y="4166415"/>
            <a:ext cx="2514600" cy="1936428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有载时，铁心中主磁通</a:t>
            </a:r>
            <a:r>
              <a:rPr lang="zh-CN" altLang="en-US" i="1">
                <a:solidFill>
                  <a:schemeClr val="bg1"/>
                </a:solidFill>
                <a:sym typeface="Symbol" panose="05050102010706020507" pitchFamily="18" charset="2"/>
              </a:rPr>
              <a:t>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是</a:t>
            </a:r>
            <a:r>
              <a:rPr lang="zh-CN" altLang="en-US">
                <a:solidFill>
                  <a:schemeClr val="bg1"/>
                </a:solidFill>
              </a:rPr>
              <a:t>由一次、二次绕组磁通势共同产生的合成磁通。</a:t>
            </a:r>
          </a:p>
        </p:txBody>
      </p:sp>
      <p:grpSp>
        <p:nvGrpSpPr>
          <p:cNvPr id="110733" name="Group 141"/>
          <p:cNvGrpSpPr>
            <a:grpSpLocks/>
          </p:cNvGrpSpPr>
          <p:nvPr/>
        </p:nvGrpSpPr>
        <p:grpSpPr bwMode="auto">
          <a:xfrm>
            <a:off x="5809774" y="1034875"/>
            <a:ext cx="473075" cy="534988"/>
            <a:chOff x="4642" y="336"/>
            <a:chExt cx="298" cy="337"/>
          </a:xfrm>
        </p:grpSpPr>
        <p:sp>
          <p:nvSpPr>
            <p:cNvPr id="110734" name="Line 142"/>
            <p:cNvSpPr>
              <a:spLocks noChangeShapeType="1"/>
            </p:cNvSpPr>
            <p:nvPr/>
          </p:nvSpPr>
          <p:spPr bwMode="auto">
            <a:xfrm>
              <a:off x="4656" y="673"/>
              <a:ext cx="2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3A5E8B"/>
                </a:solidFill>
              </a:endParaRPr>
            </a:p>
          </p:txBody>
        </p:sp>
        <p:sp>
          <p:nvSpPr>
            <p:cNvPr id="110735" name="Text Box 143"/>
            <p:cNvSpPr txBox="1">
              <a:spLocks noChangeArrowheads="1"/>
            </p:cNvSpPr>
            <p:nvPr/>
          </p:nvSpPr>
          <p:spPr bwMode="auto">
            <a:xfrm>
              <a:off x="4642" y="336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3A5E8B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>
                  <a:solidFill>
                    <a:srgbClr val="3A5E8B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10736" name="Group 144"/>
          <p:cNvGrpSpPr>
            <a:grpSpLocks/>
          </p:cNvGrpSpPr>
          <p:nvPr/>
        </p:nvGrpSpPr>
        <p:grpSpPr bwMode="auto">
          <a:xfrm>
            <a:off x="5547059" y="1711171"/>
            <a:ext cx="838200" cy="976312"/>
            <a:chOff x="4512" y="2448"/>
            <a:chExt cx="528" cy="615"/>
          </a:xfrm>
        </p:grpSpPr>
        <p:sp>
          <p:nvSpPr>
            <p:cNvPr id="110737" name="Text Box 145"/>
            <p:cNvSpPr txBox="1">
              <a:spLocks noChangeArrowheads="1"/>
            </p:cNvSpPr>
            <p:nvPr/>
          </p:nvSpPr>
          <p:spPr bwMode="auto">
            <a:xfrm>
              <a:off x="4512" y="244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10738" name="Text Box 146"/>
            <p:cNvSpPr txBox="1">
              <a:spLocks noChangeArrowheads="1"/>
            </p:cNvSpPr>
            <p:nvPr/>
          </p:nvSpPr>
          <p:spPr bwMode="auto">
            <a:xfrm>
              <a:off x="4512" y="2736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110739" name="Text Box 147"/>
            <p:cNvSpPr txBox="1">
              <a:spLocks noChangeArrowheads="1"/>
            </p:cNvSpPr>
            <p:nvPr/>
          </p:nvSpPr>
          <p:spPr bwMode="auto">
            <a:xfrm>
              <a:off x="4512" y="2553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 dirty="0">
                  <a:ea typeface="宋体" panose="02010600030101010101" pitchFamily="2" charset="-122"/>
                </a:rPr>
                <a:t>e</a:t>
              </a:r>
              <a:r>
                <a:rPr lang="en-US" altLang="zh-CN" baseline="-25000" dirty="0"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10744" name="Group 152"/>
          <p:cNvGrpSpPr>
            <a:grpSpLocks/>
          </p:cNvGrpSpPr>
          <p:nvPr/>
        </p:nvGrpSpPr>
        <p:grpSpPr bwMode="auto">
          <a:xfrm>
            <a:off x="6212999" y="1644475"/>
            <a:ext cx="884238" cy="1219200"/>
            <a:chOff x="4915" y="2160"/>
            <a:chExt cx="557" cy="768"/>
          </a:xfrm>
        </p:grpSpPr>
        <p:sp>
          <p:nvSpPr>
            <p:cNvPr id="110745" name="Text Box 153"/>
            <p:cNvSpPr txBox="1">
              <a:spLocks noChangeArrowheads="1"/>
            </p:cNvSpPr>
            <p:nvPr/>
          </p:nvSpPr>
          <p:spPr bwMode="auto">
            <a:xfrm>
              <a:off x="4944" y="216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746" name="Text Box 154"/>
            <p:cNvSpPr txBox="1">
              <a:spLocks noChangeArrowheads="1"/>
            </p:cNvSpPr>
            <p:nvPr/>
          </p:nvSpPr>
          <p:spPr bwMode="auto">
            <a:xfrm>
              <a:off x="4944" y="2601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747" name="Text Box 155"/>
            <p:cNvSpPr txBox="1">
              <a:spLocks noChangeArrowheads="1"/>
            </p:cNvSpPr>
            <p:nvPr/>
          </p:nvSpPr>
          <p:spPr bwMode="auto">
            <a:xfrm>
              <a:off x="4915" y="2352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>
                  <a:ea typeface="宋体" panose="02010600030101010101" pitchFamily="2" charset="-122"/>
                </a:rPr>
                <a:t>u</a:t>
              </a:r>
              <a:r>
                <a:rPr lang="en-US" altLang="zh-CN" baseline="-25000"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10754" name="Group 162"/>
          <p:cNvGrpSpPr>
            <a:grpSpLocks/>
          </p:cNvGrpSpPr>
          <p:nvPr/>
        </p:nvGrpSpPr>
        <p:grpSpPr bwMode="auto">
          <a:xfrm>
            <a:off x="6441599" y="1680988"/>
            <a:ext cx="1066800" cy="1071562"/>
            <a:chOff x="4992" y="791"/>
            <a:chExt cx="672" cy="675"/>
          </a:xfrm>
        </p:grpSpPr>
        <p:sp>
          <p:nvSpPr>
            <p:cNvPr id="110748" name="Rectangle 156"/>
            <p:cNvSpPr>
              <a:spLocks noChangeArrowheads="1"/>
            </p:cNvSpPr>
            <p:nvPr/>
          </p:nvSpPr>
          <p:spPr bwMode="auto">
            <a:xfrm>
              <a:off x="5136" y="960"/>
              <a:ext cx="96" cy="336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49" name="Line 157"/>
            <p:cNvSpPr>
              <a:spLocks noChangeShapeType="1"/>
            </p:cNvSpPr>
            <p:nvPr/>
          </p:nvSpPr>
          <p:spPr bwMode="auto">
            <a:xfrm>
              <a:off x="5184" y="791"/>
              <a:ext cx="0" cy="17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50" name="Line 158"/>
            <p:cNvSpPr>
              <a:spLocks noChangeShapeType="1"/>
            </p:cNvSpPr>
            <p:nvPr/>
          </p:nvSpPr>
          <p:spPr bwMode="auto">
            <a:xfrm>
              <a:off x="5184" y="1296"/>
              <a:ext cx="0" cy="17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51" name="Text Box 159"/>
            <p:cNvSpPr txBox="1">
              <a:spLocks noChangeArrowheads="1"/>
            </p:cNvSpPr>
            <p:nvPr/>
          </p:nvSpPr>
          <p:spPr bwMode="auto">
            <a:xfrm>
              <a:off x="5119" y="960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  <a:sym typeface="Symbol" panose="05050102010706020507" pitchFamily="18" charset="2"/>
                </a:rPr>
                <a:t></a:t>
              </a:r>
              <a:r>
                <a:rPr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  <a:sym typeface="Symbol" panose="05050102010706020507" pitchFamily="18" charset="2"/>
                </a:rPr>
                <a:t></a:t>
              </a:r>
              <a:r>
                <a:rPr lang="en-US" altLang="zh-CN" sz="2400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Z </a:t>
              </a:r>
              <a:r>
                <a:rPr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  <a:sym typeface="Symbol" panose="05050102010706020507" pitchFamily="18" charset="2"/>
                </a:rPr>
                <a:t></a:t>
              </a:r>
            </a:p>
          </p:txBody>
        </p:sp>
        <p:sp>
          <p:nvSpPr>
            <p:cNvPr id="110752" name="Line 160"/>
            <p:cNvSpPr>
              <a:spLocks noChangeShapeType="1"/>
            </p:cNvSpPr>
            <p:nvPr/>
          </p:nvSpPr>
          <p:spPr bwMode="auto">
            <a:xfrm>
              <a:off x="4992" y="793"/>
              <a:ext cx="195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3" name="Line 161"/>
            <p:cNvSpPr>
              <a:spLocks noChangeShapeType="1"/>
            </p:cNvSpPr>
            <p:nvPr/>
          </p:nvSpPr>
          <p:spPr bwMode="auto">
            <a:xfrm>
              <a:off x="4992" y="1464"/>
              <a:ext cx="195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45" name="对象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513691"/>
              </p:ext>
            </p:extLst>
          </p:nvPr>
        </p:nvGraphicFramePr>
        <p:xfrm>
          <a:off x="4205702" y="4545943"/>
          <a:ext cx="1926535" cy="947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4" name="Equation" r:id="rId11" imgW="850680" imgH="393480" progId="Equation.DSMT4">
                  <p:embed/>
                </p:oleObj>
              </mc:Choice>
              <mc:Fallback>
                <p:oleObj name="Equation" r:id="rId11" imgW="850680" imgH="39348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05702" y="4545943"/>
                        <a:ext cx="1926535" cy="947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Rectangle 5"/>
          <p:cNvSpPr>
            <a:spLocks noChangeArrowheads="1"/>
          </p:cNvSpPr>
          <p:nvPr/>
        </p:nvSpPr>
        <p:spPr bwMode="auto">
          <a:xfrm>
            <a:off x="6809899" y="1008105"/>
            <a:ext cx="1290493" cy="461665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ea typeface="宋体" panose="02010600030101010101" pitchFamily="2" charset="-122"/>
              </a:rPr>
              <a:t>接负载</a:t>
            </a:r>
          </a:p>
        </p:txBody>
      </p:sp>
      <p:sp>
        <p:nvSpPr>
          <p:cNvPr id="147" name="未知"/>
          <p:cNvSpPr>
            <a:spLocks/>
          </p:cNvSpPr>
          <p:nvPr/>
        </p:nvSpPr>
        <p:spPr bwMode="auto">
          <a:xfrm>
            <a:off x="1329434" y="2139775"/>
            <a:ext cx="623612" cy="396876"/>
          </a:xfrm>
          <a:custGeom>
            <a:avLst/>
            <a:gdLst>
              <a:gd name="T0" fmla="*/ 0 w 2152"/>
              <a:gd name="T1" fmla="*/ 928753 h 2024"/>
              <a:gd name="T2" fmla="*/ 714767 w 2152"/>
              <a:gd name="T3" fmla="*/ 144494 h 2024"/>
              <a:gd name="T4" fmla="*/ 1824631 w 2152"/>
              <a:gd name="T5" fmla="*/ 1794766 h 2024"/>
              <a:gd name="T6" fmla="*/ 2576513 w 2152"/>
              <a:gd name="T7" fmla="*/ 922099 h 2024"/>
              <a:gd name="T8" fmla="*/ 0 60000 65536"/>
              <a:gd name="T9" fmla="*/ 0 60000 65536"/>
              <a:gd name="T10" fmla="*/ 0 60000 65536"/>
              <a:gd name="T11" fmla="*/ 0 60000 65536"/>
              <a:gd name="T12" fmla="*/ 0 w 2152"/>
              <a:gd name="T13" fmla="*/ 0 h 2024"/>
              <a:gd name="T14" fmla="*/ 2152 w 2152"/>
              <a:gd name="T15" fmla="*/ 2024 h 2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2" h="2024">
                <a:moveTo>
                  <a:pt x="0" y="977"/>
                </a:moveTo>
                <a:cubicBezTo>
                  <a:pt x="99" y="840"/>
                  <a:pt x="343" y="0"/>
                  <a:pt x="597" y="152"/>
                </a:cubicBezTo>
                <a:cubicBezTo>
                  <a:pt x="851" y="304"/>
                  <a:pt x="1265" y="1752"/>
                  <a:pt x="1524" y="1888"/>
                </a:cubicBezTo>
                <a:cubicBezTo>
                  <a:pt x="1783" y="2024"/>
                  <a:pt x="2021" y="1161"/>
                  <a:pt x="2152" y="970"/>
                </a:cubicBezTo>
              </a:path>
            </a:pathLst>
          </a:custGeom>
          <a:noFill/>
          <a:ln w="38100" cap="flat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4264" y="1223486"/>
            <a:ext cx="56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CN" altLang="en-US" sz="2400" baseline="-25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5471189" y="1104091"/>
            <a:ext cx="56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CN" altLang="en-US" sz="2400" baseline="-25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0" y="3657669"/>
            <a:ext cx="9144000" cy="320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1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8" dur="500"/>
                                        <p:tgtEl>
                                          <p:spTgt spid="11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 autoUpdateAnimBg="0"/>
      <p:bldP spid="110597" grpId="0" animBg="1" autoUpdateAnimBg="0"/>
      <p:bldP spid="110706" grpId="0" animBg="1"/>
      <p:bldP spid="110726" grpId="0" animBg="1" autoUpdateAnimBg="0"/>
      <p:bldP spid="146" grpId="0" animBg="1" autoUpdateAnimBg="0"/>
      <p:bldP spid="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0" y="3657669"/>
            <a:ext cx="9144000" cy="320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2514600" cy="533400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CN" sz="2400" b="1" dirty="0">
                <a:solidFill>
                  <a:srgbClr val="CC7D7B"/>
                </a:solidFill>
              </a:rPr>
              <a:t>1. </a:t>
            </a:r>
            <a:r>
              <a:rPr lang="zh-CN" altLang="en-US" sz="2400" b="1" dirty="0">
                <a:solidFill>
                  <a:srgbClr val="CC7D7B"/>
                </a:solidFill>
              </a:rPr>
              <a:t>电磁关系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9607" y="396687"/>
            <a:ext cx="2428081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（带负载运行情况）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734122" y="5975097"/>
            <a:ext cx="3701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注意：</a:t>
            </a:r>
            <a:r>
              <a:rPr lang="en-US" altLang="zh-CN" i="1" dirty="0">
                <a:solidFill>
                  <a:srgbClr val="3A5E8B"/>
                </a:solidFill>
              </a:rPr>
              <a:t>i</a:t>
            </a:r>
            <a:r>
              <a:rPr lang="zh-CN" altLang="en-US" b="0" dirty="0">
                <a:latin typeface="+mn-ea"/>
                <a:ea typeface="+mn-ea"/>
              </a:rPr>
              <a:t>并不是正弦。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1454391" y="3733544"/>
            <a:ext cx="131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u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1 </a:t>
            </a:r>
            <a:r>
              <a:rPr lang="zh-CN" altLang="en-US" dirty="0">
                <a:latin typeface="+mn-lt"/>
                <a:ea typeface="+mn-ea"/>
              </a:rPr>
              <a:t>≈</a:t>
            </a:r>
            <a:r>
              <a:rPr lang="en-US" altLang="zh-CN" dirty="0">
                <a:latin typeface="+mn-lt"/>
                <a:ea typeface="+mn-ea"/>
              </a:rPr>
              <a:t> -</a:t>
            </a:r>
            <a:r>
              <a:rPr lang="en-US" altLang="zh-CN" i="1" dirty="0">
                <a:solidFill>
                  <a:srgbClr val="118711"/>
                </a:solidFill>
                <a:latin typeface="+mn-lt"/>
                <a:ea typeface="+mn-ea"/>
              </a:rPr>
              <a:t>e</a:t>
            </a:r>
            <a:r>
              <a:rPr lang="en-US" altLang="zh-CN" baseline="-25000" dirty="0">
                <a:solidFill>
                  <a:srgbClr val="118711"/>
                </a:solidFill>
                <a:latin typeface="+mn-lt"/>
                <a:ea typeface="+mn-ea"/>
              </a:rPr>
              <a:t>1</a:t>
            </a:r>
            <a:endParaRPr lang="zh-CN" altLang="en-US" dirty="0">
              <a:solidFill>
                <a:srgbClr val="11871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02487959"/>
              </p:ext>
            </p:extLst>
          </p:nvPr>
        </p:nvGraphicFramePr>
        <p:xfrm>
          <a:off x="388250" y="4275201"/>
          <a:ext cx="8360213" cy="1226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141098"/>
              </p:ext>
            </p:extLst>
          </p:nvPr>
        </p:nvGraphicFramePr>
        <p:xfrm>
          <a:off x="3819697" y="3659751"/>
          <a:ext cx="1373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3" name="Equation" r:id="rId8" imgW="787320" imgH="393480" progId="Equation.DSMT4">
                  <p:embed/>
                </p:oleObj>
              </mc:Choice>
              <mc:Fallback>
                <p:oleObj name="Equation" r:id="rId8" imgW="787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9697" y="3659751"/>
                        <a:ext cx="13731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2" name="Picture 4" descr="题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915" y="5581884"/>
            <a:ext cx="2868445" cy="13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3" name="对象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76552"/>
              </p:ext>
            </p:extLst>
          </p:nvPr>
        </p:nvGraphicFramePr>
        <p:xfrm>
          <a:off x="6084888" y="3613150"/>
          <a:ext cx="14398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4" name="Equation" r:id="rId11" imgW="825480" imgH="393480" progId="Equation.DSMT4">
                  <p:embed/>
                </p:oleObj>
              </mc:Choice>
              <mc:Fallback>
                <p:oleObj name="Equation" r:id="rId11" imgW="825480" imgH="393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84888" y="3613150"/>
                        <a:ext cx="1439862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" name="Group 91"/>
          <p:cNvGrpSpPr>
            <a:grpSpLocks/>
          </p:cNvGrpSpPr>
          <p:nvPr/>
        </p:nvGrpSpPr>
        <p:grpSpPr bwMode="auto">
          <a:xfrm>
            <a:off x="3622199" y="1397344"/>
            <a:ext cx="1371600" cy="1999733"/>
            <a:chOff x="384" y="2304"/>
            <a:chExt cx="864" cy="1344"/>
          </a:xfrm>
        </p:grpSpPr>
        <p:sp>
          <p:nvSpPr>
            <p:cNvPr id="104" name="Text Box 94"/>
            <p:cNvSpPr txBox="1">
              <a:spLocks noChangeArrowheads="1"/>
            </p:cNvSpPr>
            <p:nvPr/>
          </p:nvSpPr>
          <p:spPr bwMode="auto">
            <a:xfrm>
              <a:off x="755" y="2413"/>
              <a:ext cx="32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2400" i="1" dirty="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</a:t>
              </a:r>
            </a:p>
          </p:txBody>
        </p:sp>
        <p:sp>
          <p:nvSpPr>
            <p:cNvPr id="105" name="Rectangle 92"/>
            <p:cNvSpPr>
              <a:spLocks noChangeArrowheads="1"/>
            </p:cNvSpPr>
            <p:nvPr/>
          </p:nvSpPr>
          <p:spPr bwMode="auto">
            <a:xfrm>
              <a:off x="384" y="2304"/>
              <a:ext cx="864" cy="1344"/>
            </a:xfrm>
            <a:prstGeom prst="rect">
              <a:avLst/>
            </a:prstGeom>
            <a:noFill/>
            <a:ln w="76200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93"/>
            <p:cNvSpPr>
              <a:spLocks noChangeShapeType="1"/>
            </p:cNvSpPr>
            <p:nvPr/>
          </p:nvSpPr>
          <p:spPr bwMode="auto">
            <a:xfrm rot="5400000" flipH="1" flipV="1">
              <a:off x="1008" y="2160"/>
              <a:ext cx="0" cy="288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95"/>
            <p:cNvSpPr>
              <a:spLocks noChangeShapeType="1"/>
            </p:cNvSpPr>
            <p:nvPr/>
          </p:nvSpPr>
          <p:spPr bwMode="auto">
            <a:xfrm rot="16200000" flipV="1">
              <a:off x="816" y="3504"/>
              <a:ext cx="0" cy="288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" name="Line 4"/>
          <p:cNvSpPr>
            <a:spLocks noChangeShapeType="1"/>
          </p:cNvSpPr>
          <p:nvPr/>
        </p:nvSpPr>
        <p:spPr bwMode="auto">
          <a:xfrm>
            <a:off x="1488599" y="2635075"/>
            <a:ext cx="8985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Rectangle 5"/>
          <p:cNvSpPr>
            <a:spLocks noChangeArrowheads="1"/>
          </p:cNvSpPr>
          <p:nvPr/>
        </p:nvSpPr>
        <p:spPr bwMode="auto">
          <a:xfrm>
            <a:off x="1183398" y="918975"/>
            <a:ext cx="1102297" cy="830997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ea typeface="宋体" panose="02010600030101010101" pitchFamily="2" charset="-122"/>
              </a:rPr>
              <a:t>接交流电源</a:t>
            </a:r>
          </a:p>
        </p:txBody>
      </p:sp>
      <p:grpSp>
        <p:nvGrpSpPr>
          <p:cNvPr id="110" name="Group 12"/>
          <p:cNvGrpSpPr>
            <a:grpSpLocks/>
          </p:cNvGrpSpPr>
          <p:nvPr/>
        </p:nvGrpSpPr>
        <p:grpSpPr bwMode="auto">
          <a:xfrm>
            <a:off x="1399699" y="1630189"/>
            <a:ext cx="1524000" cy="1295401"/>
            <a:chOff x="2400" y="3015"/>
            <a:chExt cx="960" cy="816"/>
          </a:xfrm>
        </p:grpSpPr>
        <p:graphicFrame>
          <p:nvGraphicFramePr>
            <p:cNvPr id="11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3250442"/>
                </p:ext>
              </p:extLst>
            </p:nvPr>
          </p:nvGraphicFramePr>
          <p:xfrm>
            <a:off x="2400" y="3015"/>
            <a:ext cx="376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65" name="公式" r:id="rId13" imgW="164880" imgH="215640" progId="Equation.3">
                    <p:embed/>
                  </p:oleObj>
                </mc:Choice>
                <mc:Fallback>
                  <p:oleObj name="公式" r:id="rId13" imgW="164880" imgH="215640" progId="Equation.3">
                    <p:embed/>
                    <p:pic>
                      <p:nvPicPr>
                        <p:cNvPr id="11060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015"/>
                          <a:ext cx="376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" name="Text Box 14"/>
            <p:cNvSpPr txBox="1">
              <a:spLocks noChangeArrowheads="1"/>
            </p:cNvSpPr>
            <p:nvPr/>
          </p:nvSpPr>
          <p:spPr bwMode="auto">
            <a:xfrm>
              <a:off x="2832" y="307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13" name="Text Box 15"/>
            <p:cNvSpPr txBox="1">
              <a:spLocks noChangeArrowheads="1"/>
            </p:cNvSpPr>
            <p:nvPr/>
          </p:nvSpPr>
          <p:spPr bwMode="auto">
            <a:xfrm>
              <a:off x="2832" y="350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</p:grpSp>
      <p:grpSp>
        <p:nvGrpSpPr>
          <p:cNvPr id="114" name="Group 28"/>
          <p:cNvGrpSpPr>
            <a:grpSpLocks/>
          </p:cNvGrpSpPr>
          <p:nvPr/>
        </p:nvGrpSpPr>
        <p:grpSpPr bwMode="auto">
          <a:xfrm>
            <a:off x="2945928" y="1791133"/>
            <a:ext cx="969963" cy="990600"/>
            <a:chOff x="3325" y="3024"/>
            <a:chExt cx="611" cy="624"/>
          </a:xfrm>
        </p:grpSpPr>
        <p:graphicFrame>
          <p:nvGraphicFramePr>
            <p:cNvPr id="115" name="Object 29"/>
            <p:cNvGraphicFramePr>
              <a:graphicFrameLocks noChangeAspect="1"/>
            </p:cNvGraphicFramePr>
            <p:nvPr/>
          </p:nvGraphicFramePr>
          <p:xfrm>
            <a:off x="3325" y="3120"/>
            <a:ext cx="20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66" name="公式" r:id="rId15" imgW="139680" imgH="215640" progId="Equation.3">
                    <p:embed/>
                  </p:oleObj>
                </mc:Choice>
                <mc:Fallback>
                  <p:oleObj name="公式" r:id="rId15" imgW="139680" imgH="215640" progId="Equation.3">
                    <p:embed/>
                    <p:pic>
                      <p:nvPicPr>
                        <p:cNvPr id="110621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" y="3120"/>
                          <a:ext cx="205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Text Box 30"/>
            <p:cNvSpPr txBox="1">
              <a:spLocks noChangeArrowheads="1"/>
            </p:cNvSpPr>
            <p:nvPr/>
          </p:nvSpPr>
          <p:spPr bwMode="auto">
            <a:xfrm>
              <a:off x="3408" y="3321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7" name="Text Box 31"/>
            <p:cNvSpPr txBox="1">
              <a:spLocks noChangeArrowheads="1"/>
            </p:cNvSpPr>
            <p:nvPr/>
          </p:nvSpPr>
          <p:spPr bwMode="auto">
            <a:xfrm>
              <a:off x="3408" y="302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8" name="Group 39"/>
          <p:cNvGrpSpPr>
            <a:grpSpLocks/>
          </p:cNvGrpSpPr>
          <p:nvPr/>
        </p:nvGrpSpPr>
        <p:grpSpPr bwMode="auto">
          <a:xfrm>
            <a:off x="2387124" y="958675"/>
            <a:ext cx="4054475" cy="2590800"/>
            <a:chOff x="1286" y="1488"/>
            <a:chExt cx="3082" cy="1872"/>
          </a:xfrm>
        </p:grpSpPr>
        <p:sp>
          <p:nvSpPr>
            <p:cNvPr id="119" name="Line 50"/>
            <p:cNvSpPr>
              <a:spLocks noChangeShapeType="1"/>
            </p:cNvSpPr>
            <p:nvPr/>
          </p:nvSpPr>
          <p:spPr bwMode="auto">
            <a:xfrm flipH="1">
              <a:off x="3185" y="2424"/>
              <a:ext cx="20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51"/>
            <p:cNvSpPr>
              <a:spLocks noChangeShapeType="1"/>
            </p:cNvSpPr>
            <p:nvPr/>
          </p:nvSpPr>
          <p:spPr bwMode="auto">
            <a:xfrm flipH="1">
              <a:off x="3185" y="2602"/>
              <a:ext cx="20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52"/>
            <p:cNvSpPr>
              <a:spLocks noChangeShapeType="1"/>
            </p:cNvSpPr>
            <p:nvPr/>
          </p:nvSpPr>
          <p:spPr bwMode="auto">
            <a:xfrm flipH="1">
              <a:off x="3185" y="2781"/>
              <a:ext cx="20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2" name="Group 53"/>
            <p:cNvGrpSpPr>
              <a:grpSpLocks/>
            </p:cNvGrpSpPr>
            <p:nvPr/>
          </p:nvGrpSpPr>
          <p:grpSpPr bwMode="auto">
            <a:xfrm>
              <a:off x="3388" y="2157"/>
              <a:ext cx="324" cy="267"/>
              <a:chOff x="3456" y="1392"/>
              <a:chExt cx="384" cy="288"/>
            </a:xfrm>
          </p:grpSpPr>
          <p:sp>
            <p:nvSpPr>
              <p:cNvPr id="175" name="Line 54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336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" name="Freeform 55"/>
              <p:cNvSpPr>
                <a:spLocks/>
              </p:cNvSpPr>
              <p:nvPr/>
            </p:nvSpPr>
            <p:spPr bwMode="auto">
              <a:xfrm>
                <a:off x="3792" y="1392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96">
                    <a:moveTo>
                      <a:pt x="0" y="0"/>
                    </a:moveTo>
                    <a:cubicBezTo>
                      <a:pt x="24" y="16"/>
                      <a:pt x="48" y="32"/>
                      <a:pt x="48" y="48"/>
                    </a:cubicBezTo>
                    <a:cubicBezTo>
                      <a:pt x="48" y="64"/>
                      <a:pt x="24" y="80"/>
                      <a:pt x="0" y="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" name="Group 56"/>
            <p:cNvGrpSpPr>
              <a:grpSpLocks/>
            </p:cNvGrpSpPr>
            <p:nvPr/>
          </p:nvGrpSpPr>
          <p:grpSpPr bwMode="auto">
            <a:xfrm>
              <a:off x="3388" y="2335"/>
              <a:ext cx="324" cy="267"/>
              <a:chOff x="3456" y="1392"/>
              <a:chExt cx="384" cy="288"/>
            </a:xfrm>
          </p:grpSpPr>
          <p:sp>
            <p:nvSpPr>
              <p:cNvPr id="173" name="Line 57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336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" name="Freeform 58"/>
              <p:cNvSpPr>
                <a:spLocks/>
              </p:cNvSpPr>
              <p:nvPr/>
            </p:nvSpPr>
            <p:spPr bwMode="auto">
              <a:xfrm>
                <a:off x="3792" y="1392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96">
                    <a:moveTo>
                      <a:pt x="0" y="0"/>
                    </a:moveTo>
                    <a:cubicBezTo>
                      <a:pt x="24" y="16"/>
                      <a:pt x="48" y="32"/>
                      <a:pt x="48" y="48"/>
                    </a:cubicBezTo>
                    <a:cubicBezTo>
                      <a:pt x="48" y="64"/>
                      <a:pt x="24" y="80"/>
                      <a:pt x="0" y="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4" name="Freeform 59"/>
            <p:cNvSpPr>
              <a:spLocks/>
            </p:cNvSpPr>
            <p:nvPr/>
          </p:nvSpPr>
          <p:spPr bwMode="auto">
            <a:xfrm>
              <a:off x="3104" y="2691"/>
              <a:ext cx="81" cy="90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Freeform 60"/>
            <p:cNvSpPr>
              <a:spLocks/>
            </p:cNvSpPr>
            <p:nvPr/>
          </p:nvSpPr>
          <p:spPr bwMode="auto">
            <a:xfrm>
              <a:off x="3104" y="2513"/>
              <a:ext cx="8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Freeform 61"/>
            <p:cNvSpPr>
              <a:spLocks/>
            </p:cNvSpPr>
            <p:nvPr/>
          </p:nvSpPr>
          <p:spPr bwMode="auto">
            <a:xfrm>
              <a:off x="3104" y="2335"/>
              <a:ext cx="8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7" name="Group 62"/>
            <p:cNvGrpSpPr>
              <a:grpSpLocks/>
            </p:cNvGrpSpPr>
            <p:nvPr/>
          </p:nvGrpSpPr>
          <p:grpSpPr bwMode="auto">
            <a:xfrm>
              <a:off x="2133" y="1488"/>
              <a:ext cx="1538" cy="1872"/>
              <a:chOff x="1728" y="912"/>
              <a:chExt cx="2496" cy="2208"/>
            </a:xfrm>
          </p:grpSpPr>
          <p:sp>
            <p:nvSpPr>
              <p:cNvPr id="163" name="Rectangle 63"/>
              <p:cNvSpPr>
                <a:spLocks noChangeArrowheads="1"/>
              </p:cNvSpPr>
              <p:nvPr/>
            </p:nvSpPr>
            <p:spPr bwMode="auto">
              <a:xfrm>
                <a:off x="1728" y="1152"/>
                <a:ext cx="2016" cy="19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" name="Rectangle 64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1344" cy="12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" name="Line 65"/>
              <p:cNvSpPr>
                <a:spLocks noChangeShapeType="1"/>
              </p:cNvSpPr>
              <p:nvPr/>
            </p:nvSpPr>
            <p:spPr bwMode="auto">
              <a:xfrm>
                <a:off x="4224" y="912"/>
                <a:ext cx="0" cy="19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" name="Line 66"/>
              <p:cNvSpPr>
                <a:spLocks noChangeShapeType="1"/>
              </p:cNvSpPr>
              <p:nvPr/>
            </p:nvSpPr>
            <p:spPr bwMode="auto">
              <a:xfrm flipH="1">
                <a:off x="1728" y="912"/>
                <a:ext cx="48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Line 6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" name="Line 68"/>
              <p:cNvSpPr>
                <a:spLocks noChangeShapeType="1"/>
              </p:cNvSpPr>
              <p:nvPr/>
            </p:nvSpPr>
            <p:spPr bwMode="auto">
              <a:xfrm flipH="1">
                <a:off x="3744" y="912"/>
                <a:ext cx="48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" name="Line 69"/>
              <p:cNvSpPr>
                <a:spLocks noChangeShapeType="1"/>
              </p:cNvSpPr>
              <p:nvPr/>
            </p:nvSpPr>
            <p:spPr bwMode="auto">
              <a:xfrm flipH="1">
                <a:off x="3696" y="2832"/>
                <a:ext cx="52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" name="Line 70"/>
              <p:cNvSpPr>
                <a:spLocks noChangeShapeType="1"/>
              </p:cNvSpPr>
              <p:nvPr/>
            </p:nvSpPr>
            <p:spPr bwMode="auto">
              <a:xfrm flipH="1">
                <a:off x="2016" y="2592"/>
                <a:ext cx="24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" name="Line 71"/>
              <p:cNvSpPr>
                <a:spLocks noChangeShapeType="1"/>
              </p:cNvSpPr>
              <p:nvPr/>
            </p:nvSpPr>
            <p:spPr bwMode="auto">
              <a:xfrm>
                <a:off x="2256" y="1488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2" name="Line 72"/>
              <p:cNvSpPr>
                <a:spLocks noChangeShapeType="1"/>
              </p:cNvSpPr>
              <p:nvPr/>
            </p:nvSpPr>
            <p:spPr bwMode="auto">
              <a:xfrm>
                <a:off x="2256" y="259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8" name="Line 74"/>
            <p:cNvSpPr>
              <a:spLocks noChangeShapeType="1"/>
            </p:cNvSpPr>
            <p:nvPr/>
          </p:nvSpPr>
          <p:spPr bwMode="auto">
            <a:xfrm flipH="1">
              <a:off x="1323" y="2825"/>
              <a:ext cx="81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75"/>
            <p:cNvSpPr>
              <a:spLocks noChangeShapeType="1"/>
            </p:cNvSpPr>
            <p:nvPr/>
          </p:nvSpPr>
          <p:spPr bwMode="auto">
            <a:xfrm>
              <a:off x="3388" y="2781"/>
              <a:ext cx="9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76"/>
            <p:cNvSpPr>
              <a:spLocks noChangeShapeType="1"/>
            </p:cNvSpPr>
            <p:nvPr/>
          </p:nvSpPr>
          <p:spPr bwMode="auto">
            <a:xfrm>
              <a:off x="3671" y="2023"/>
              <a:ext cx="6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77"/>
            <p:cNvSpPr>
              <a:spLocks noChangeShapeType="1"/>
            </p:cNvSpPr>
            <p:nvPr/>
          </p:nvSpPr>
          <p:spPr bwMode="auto">
            <a:xfrm>
              <a:off x="2221" y="1620"/>
              <a:ext cx="1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78"/>
            <p:cNvSpPr>
              <a:spLocks noChangeShapeType="1"/>
            </p:cNvSpPr>
            <p:nvPr/>
          </p:nvSpPr>
          <p:spPr bwMode="auto">
            <a:xfrm>
              <a:off x="2337" y="1554"/>
              <a:ext cx="1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79"/>
            <p:cNvSpPr>
              <a:spLocks noChangeShapeType="1"/>
            </p:cNvSpPr>
            <p:nvPr/>
          </p:nvSpPr>
          <p:spPr bwMode="auto">
            <a:xfrm>
              <a:off x="3457" y="1620"/>
              <a:ext cx="0" cy="16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Line 80"/>
            <p:cNvSpPr>
              <a:spLocks noChangeShapeType="1"/>
            </p:cNvSpPr>
            <p:nvPr/>
          </p:nvSpPr>
          <p:spPr bwMode="auto">
            <a:xfrm>
              <a:off x="3571" y="1554"/>
              <a:ext cx="0" cy="16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81"/>
            <p:cNvSpPr>
              <a:spLocks noChangeShapeType="1"/>
            </p:cNvSpPr>
            <p:nvPr/>
          </p:nvSpPr>
          <p:spPr bwMode="auto">
            <a:xfrm flipH="1">
              <a:off x="2371" y="198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82"/>
            <p:cNvSpPr>
              <a:spLocks noChangeShapeType="1"/>
            </p:cNvSpPr>
            <p:nvPr/>
          </p:nvSpPr>
          <p:spPr bwMode="auto">
            <a:xfrm flipH="1">
              <a:off x="2393" y="1983"/>
              <a:ext cx="0" cy="9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83"/>
            <p:cNvSpPr>
              <a:spLocks noChangeShapeType="1"/>
            </p:cNvSpPr>
            <p:nvPr/>
          </p:nvSpPr>
          <p:spPr bwMode="auto">
            <a:xfrm flipH="1">
              <a:off x="2417" y="1980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84"/>
            <p:cNvSpPr>
              <a:spLocks noChangeShapeType="1"/>
            </p:cNvSpPr>
            <p:nvPr/>
          </p:nvSpPr>
          <p:spPr bwMode="auto">
            <a:xfrm>
              <a:off x="2371" y="3027"/>
              <a:ext cx="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85"/>
            <p:cNvSpPr>
              <a:spLocks noChangeShapeType="1"/>
            </p:cNvSpPr>
            <p:nvPr/>
          </p:nvSpPr>
          <p:spPr bwMode="auto">
            <a:xfrm flipV="1">
              <a:off x="2400" y="2986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Line 86"/>
            <p:cNvSpPr>
              <a:spLocks noChangeShapeType="1"/>
            </p:cNvSpPr>
            <p:nvPr/>
          </p:nvSpPr>
          <p:spPr bwMode="auto">
            <a:xfrm flipV="1">
              <a:off x="2411" y="2939"/>
              <a:ext cx="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Oval 87"/>
            <p:cNvSpPr>
              <a:spLocks noChangeArrowheads="1"/>
            </p:cNvSpPr>
            <p:nvPr/>
          </p:nvSpPr>
          <p:spPr bwMode="auto">
            <a:xfrm>
              <a:off x="1286" y="2117"/>
              <a:ext cx="57" cy="6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Oval 88"/>
            <p:cNvSpPr>
              <a:spLocks noChangeArrowheads="1"/>
            </p:cNvSpPr>
            <p:nvPr/>
          </p:nvSpPr>
          <p:spPr bwMode="auto">
            <a:xfrm>
              <a:off x="1286" y="2774"/>
              <a:ext cx="57" cy="6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89"/>
            <p:cNvSpPr>
              <a:spLocks noChangeArrowheads="1"/>
            </p:cNvSpPr>
            <p:nvPr/>
          </p:nvSpPr>
          <p:spPr bwMode="auto">
            <a:xfrm>
              <a:off x="4311" y="1990"/>
              <a:ext cx="57" cy="6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Oval 90"/>
            <p:cNvSpPr>
              <a:spLocks noChangeArrowheads="1"/>
            </p:cNvSpPr>
            <p:nvPr/>
          </p:nvSpPr>
          <p:spPr bwMode="auto">
            <a:xfrm>
              <a:off x="4311" y="2736"/>
              <a:ext cx="57" cy="6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Freeform 40"/>
            <p:cNvSpPr>
              <a:spLocks/>
            </p:cNvSpPr>
            <p:nvPr/>
          </p:nvSpPr>
          <p:spPr bwMode="auto">
            <a:xfrm>
              <a:off x="2335" y="2335"/>
              <a:ext cx="182" cy="89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Freeform 41"/>
            <p:cNvSpPr>
              <a:spLocks/>
            </p:cNvSpPr>
            <p:nvPr/>
          </p:nvSpPr>
          <p:spPr bwMode="auto">
            <a:xfrm>
              <a:off x="2335" y="2157"/>
              <a:ext cx="182" cy="89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Freeform 42"/>
            <p:cNvSpPr>
              <a:spLocks/>
            </p:cNvSpPr>
            <p:nvPr/>
          </p:nvSpPr>
          <p:spPr bwMode="auto">
            <a:xfrm>
              <a:off x="2335" y="2513"/>
              <a:ext cx="182" cy="89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Freeform 43"/>
            <p:cNvSpPr>
              <a:spLocks/>
            </p:cNvSpPr>
            <p:nvPr/>
          </p:nvSpPr>
          <p:spPr bwMode="auto">
            <a:xfrm>
              <a:off x="2335" y="2691"/>
              <a:ext cx="182" cy="90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Line 44"/>
            <p:cNvSpPr>
              <a:spLocks noChangeShapeType="1"/>
            </p:cNvSpPr>
            <p:nvPr/>
          </p:nvSpPr>
          <p:spPr bwMode="auto">
            <a:xfrm flipH="1">
              <a:off x="2133" y="2335"/>
              <a:ext cx="202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45"/>
            <p:cNvSpPr>
              <a:spLocks noChangeShapeType="1"/>
            </p:cNvSpPr>
            <p:nvPr/>
          </p:nvSpPr>
          <p:spPr bwMode="auto">
            <a:xfrm flipH="1">
              <a:off x="2133" y="2513"/>
              <a:ext cx="202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Freeform 47"/>
            <p:cNvSpPr>
              <a:spLocks/>
            </p:cNvSpPr>
            <p:nvPr/>
          </p:nvSpPr>
          <p:spPr bwMode="auto">
            <a:xfrm>
              <a:off x="2092" y="2246"/>
              <a:ext cx="4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Freeform 48"/>
            <p:cNvSpPr>
              <a:spLocks/>
            </p:cNvSpPr>
            <p:nvPr/>
          </p:nvSpPr>
          <p:spPr bwMode="auto">
            <a:xfrm>
              <a:off x="2092" y="2424"/>
              <a:ext cx="4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Freeform 49"/>
            <p:cNvSpPr>
              <a:spLocks/>
            </p:cNvSpPr>
            <p:nvPr/>
          </p:nvSpPr>
          <p:spPr bwMode="auto">
            <a:xfrm>
              <a:off x="2092" y="2602"/>
              <a:ext cx="4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Line 73"/>
            <p:cNvSpPr>
              <a:spLocks noChangeShapeType="1"/>
            </p:cNvSpPr>
            <p:nvPr/>
          </p:nvSpPr>
          <p:spPr bwMode="auto">
            <a:xfrm>
              <a:off x="1323" y="2157"/>
              <a:ext cx="101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46"/>
            <p:cNvSpPr>
              <a:spLocks noChangeShapeType="1"/>
            </p:cNvSpPr>
            <p:nvPr/>
          </p:nvSpPr>
          <p:spPr bwMode="auto">
            <a:xfrm flipH="1">
              <a:off x="2133" y="2691"/>
              <a:ext cx="202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7" name="Group 119"/>
          <p:cNvGrpSpPr>
            <a:grpSpLocks/>
          </p:cNvGrpSpPr>
          <p:nvPr/>
        </p:nvGrpSpPr>
        <p:grpSpPr bwMode="auto">
          <a:xfrm>
            <a:off x="2620487" y="1195213"/>
            <a:ext cx="468312" cy="531812"/>
            <a:chOff x="2496" y="461"/>
            <a:chExt cx="295" cy="335"/>
          </a:xfrm>
        </p:grpSpPr>
        <p:sp>
          <p:nvSpPr>
            <p:cNvPr id="178" name="Line 120"/>
            <p:cNvSpPr>
              <a:spLocks noChangeShapeType="1"/>
            </p:cNvSpPr>
            <p:nvPr/>
          </p:nvSpPr>
          <p:spPr bwMode="auto">
            <a:xfrm>
              <a:off x="2496" y="796"/>
              <a:ext cx="29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Text Box 121"/>
            <p:cNvSpPr txBox="1">
              <a:spLocks noChangeArrowheads="1"/>
            </p:cNvSpPr>
            <p:nvPr/>
          </p:nvSpPr>
          <p:spPr bwMode="auto">
            <a:xfrm>
              <a:off x="2542" y="461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3A5E8B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 dirty="0">
                  <a:solidFill>
                    <a:srgbClr val="3A5E8B"/>
                  </a:solidFill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3A5E8B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80" name="Group 141"/>
          <p:cNvGrpSpPr>
            <a:grpSpLocks/>
          </p:cNvGrpSpPr>
          <p:nvPr/>
        </p:nvGrpSpPr>
        <p:grpSpPr bwMode="auto">
          <a:xfrm>
            <a:off x="5809774" y="1034875"/>
            <a:ext cx="473075" cy="534988"/>
            <a:chOff x="4642" y="336"/>
            <a:chExt cx="298" cy="337"/>
          </a:xfrm>
        </p:grpSpPr>
        <p:sp>
          <p:nvSpPr>
            <p:cNvPr id="181" name="Line 142"/>
            <p:cNvSpPr>
              <a:spLocks noChangeShapeType="1"/>
            </p:cNvSpPr>
            <p:nvPr/>
          </p:nvSpPr>
          <p:spPr bwMode="auto">
            <a:xfrm>
              <a:off x="4656" y="673"/>
              <a:ext cx="2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3A5E8B"/>
                </a:solidFill>
              </a:endParaRPr>
            </a:p>
          </p:txBody>
        </p:sp>
        <p:sp>
          <p:nvSpPr>
            <p:cNvPr id="182" name="Text Box 143"/>
            <p:cNvSpPr txBox="1">
              <a:spLocks noChangeArrowheads="1"/>
            </p:cNvSpPr>
            <p:nvPr/>
          </p:nvSpPr>
          <p:spPr bwMode="auto">
            <a:xfrm>
              <a:off x="4642" y="336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3A5E8B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rgbClr val="3A5E8B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83" name="Group 144"/>
          <p:cNvGrpSpPr>
            <a:grpSpLocks/>
          </p:cNvGrpSpPr>
          <p:nvPr/>
        </p:nvGrpSpPr>
        <p:grpSpPr bwMode="auto">
          <a:xfrm>
            <a:off x="5547059" y="1711171"/>
            <a:ext cx="838200" cy="976312"/>
            <a:chOff x="4512" y="2448"/>
            <a:chExt cx="528" cy="615"/>
          </a:xfrm>
        </p:grpSpPr>
        <p:sp>
          <p:nvSpPr>
            <p:cNvPr id="184" name="Text Box 145"/>
            <p:cNvSpPr txBox="1">
              <a:spLocks noChangeArrowheads="1"/>
            </p:cNvSpPr>
            <p:nvPr/>
          </p:nvSpPr>
          <p:spPr bwMode="auto">
            <a:xfrm>
              <a:off x="4512" y="244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85" name="Text Box 146"/>
            <p:cNvSpPr txBox="1">
              <a:spLocks noChangeArrowheads="1"/>
            </p:cNvSpPr>
            <p:nvPr/>
          </p:nvSpPr>
          <p:spPr bwMode="auto">
            <a:xfrm>
              <a:off x="4512" y="2736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186" name="Text Box 147"/>
            <p:cNvSpPr txBox="1">
              <a:spLocks noChangeArrowheads="1"/>
            </p:cNvSpPr>
            <p:nvPr/>
          </p:nvSpPr>
          <p:spPr bwMode="auto">
            <a:xfrm>
              <a:off x="4512" y="2553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 dirty="0">
                  <a:ea typeface="宋体" panose="02010600030101010101" pitchFamily="2" charset="-122"/>
                </a:rPr>
                <a:t>e</a:t>
              </a:r>
              <a:r>
                <a:rPr lang="en-US" altLang="zh-CN" baseline="-25000" dirty="0"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87" name="Group 152"/>
          <p:cNvGrpSpPr>
            <a:grpSpLocks/>
          </p:cNvGrpSpPr>
          <p:nvPr/>
        </p:nvGrpSpPr>
        <p:grpSpPr bwMode="auto">
          <a:xfrm>
            <a:off x="6212999" y="1644475"/>
            <a:ext cx="884238" cy="1219200"/>
            <a:chOff x="4915" y="2160"/>
            <a:chExt cx="557" cy="768"/>
          </a:xfrm>
        </p:grpSpPr>
        <p:sp>
          <p:nvSpPr>
            <p:cNvPr id="188" name="Text Box 153"/>
            <p:cNvSpPr txBox="1">
              <a:spLocks noChangeArrowheads="1"/>
            </p:cNvSpPr>
            <p:nvPr/>
          </p:nvSpPr>
          <p:spPr bwMode="auto">
            <a:xfrm>
              <a:off x="4944" y="216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9" name="Text Box 154"/>
            <p:cNvSpPr txBox="1">
              <a:spLocks noChangeArrowheads="1"/>
            </p:cNvSpPr>
            <p:nvPr/>
          </p:nvSpPr>
          <p:spPr bwMode="auto">
            <a:xfrm>
              <a:off x="4944" y="2601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0" name="Text Box 155"/>
            <p:cNvSpPr txBox="1">
              <a:spLocks noChangeArrowheads="1"/>
            </p:cNvSpPr>
            <p:nvPr/>
          </p:nvSpPr>
          <p:spPr bwMode="auto">
            <a:xfrm>
              <a:off x="4915" y="2352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>
                  <a:ea typeface="宋体" panose="02010600030101010101" pitchFamily="2" charset="-122"/>
                </a:rPr>
                <a:t>u</a:t>
              </a:r>
              <a:r>
                <a:rPr lang="en-US" altLang="zh-CN" baseline="-25000"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91" name="Group 162"/>
          <p:cNvGrpSpPr>
            <a:grpSpLocks/>
          </p:cNvGrpSpPr>
          <p:nvPr/>
        </p:nvGrpSpPr>
        <p:grpSpPr bwMode="auto">
          <a:xfrm>
            <a:off x="6441599" y="1680988"/>
            <a:ext cx="1066800" cy="1071562"/>
            <a:chOff x="4992" y="791"/>
            <a:chExt cx="672" cy="675"/>
          </a:xfrm>
        </p:grpSpPr>
        <p:sp>
          <p:nvSpPr>
            <p:cNvPr id="192" name="Rectangle 156"/>
            <p:cNvSpPr>
              <a:spLocks noChangeArrowheads="1"/>
            </p:cNvSpPr>
            <p:nvPr/>
          </p:nvSpPr>
          <p:spPr bwMode="auto">
            <a:xfrm>
              <a:off x="5136" y="960"/>
              <a:ext cx="96" cy="336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157"/>
            <p:cNvSpPr>
              <a:spLocks noChangeShapeType="1"/>
            </p:cNvSpPr>
            <p:nvPr/>
          </p:nvSpPr>
          <p:spPr bwMode="auto">
            <a:xfrm>
              <a:off x="5184" y="791"/>
              <a:ext cx="0" cy="17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Line 158"/>
            <p:cNvSpPr>
              <a:spLocks noChangeShapeType="1"/>
            </p:cNvSpPr>
            <p:nvPr/>
          </p:nvSpPr>
          <p:spPr bwMode="auto">
            <a:xfrm>
              <a:off x="5184" y="1296"/>
              <a:ext cx="0" cy="17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Text Box 159"/>
            <p:cNvSpPr txBox="1">
              <a:spLocks noChangeArrowheads="1"/>
            </p:cNvSpPr>
            <p:nvPr/>
          </p:nvSpPr>
          <p:spPr bwMode="auto">
            <a:xfrm>
              <a:off x="5119" y="960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  <a:sym typeface="Symbol" panose="05050102010706020507" pitchFamily="18" charset="2"/>
                </a:rPr>
                <a:t></a:t>
              </a:r>
              <a:r>
                <a:rPr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  <a:sym typeface="Symbol" panose="05050102010706020507" pitchFamily="18" charset="2"/>
                </a:rPr>
                <a:t></a:t>
              </a:r>
              <a:r>
                <a:rPr lang="en-US" altLang="zh-CN" sz="2400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Z </a:t>
              </a:r>
              <a:r>
                <a:rPr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  <a:sym typeface="Symbol" panose="05050102010706020507" pitchFamily="18" charset="2"/>
                </a:rPr>
                <a:t></a:t>
              </a:r>
            </a:p>
          </p:txBody>
        </p:sp>
        <p:sp>
          <p:nvSpPr>
            <p:cNvPr id="196" name="Line 160"/>
            <p:cNvSpPr>
              <a:spLocks noChangeShapeType="1"/>
            </p:cNvSpPr>
            <p:nvPr/>
          </p:nvSpPr>
          <p:spPr bwMode="auto">
            <a:xfrm>
              <a:off x="4992" y="793"/>
              <a:ext cx="195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161"/>
            <p:cNvSpPr>
              <a:spLocks noChangeShapeType="1"/>
            </p:cNvSpPr>
            <p:nvPr/>
          </p:nvSpPr>
          <p:spPr bwMode="auto">
            <a:xfrm>
              <a:off x="4992" y="1464"/>
              <a:ext cx="195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8" name="Rectangle 5"/>
          <p:cNvSpPr>
            <a:spLocks noChangeArrowheads="1"/>
          </p:cNvSpPr>
          <p:nvPr/>
        </p:nvSpPr>
        <p:spPr bwMode="auto">
          <a:xfrm>
            <a:off x="6809899" y="1008105"/>
            <a:ext cx="1290493" cy="461665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ea typeface="宋体" panose="02010600030101010101" pitchFamily="2" charset="-122"/>
              </a:rPr>
              <a:t>接负载</a:t>
            </a:r>
          </a:p>
        </p:txBody>
      </p:sp>
      <p:sp>
        <p:nvSpPr>
          <p:cNvPr id="199" name="未知"/>
          <p:cNvSpPr>
            <a:spLocks/>
          </p:cNvSpPr>
          <p:nvPr/>
        </p:nvSpPr>
        <p:spPr bwMode="auto">
          <a:xfrm>
            <a:off x="1329434" y="2139775"/>
            <a:ext cx="623612" cy="396876"/>
          </a:xfrm>
          <a:custGeom>
            <a:avLst/>
            <a:gdLst>
              <a:gd name="T0" fmla="*/ 0 w 2152"/>
              <a:gd name="T1" fmla="*/ 928753 h 2024"/>
              <a:gd name="T2" fmla="*/ 714767 w 2152"/>
              <a:gd name="T3" fmla="*/ 144494 h 2024"/>
              <a:gd name="T4" fmla="*/ 1824631 w 2152"/>
              <a:gd name="T5" fmla="*/ 1794766 h 2024"/>
              <a:gd name="T6" fmla="*/ 2576513 w 2152"/>
              <a:gd name="T7" fmla="*/ 922099 h 2024"/>
              <a:gd name="T8" fmla="*/ 0 60000 65536"/>
              <a:gd name="T9" fmla="*/ 0 60000 65536"/>
              <a:gd name="T10" fmla="*/ 0 60000 65536"/>
              <a:gd name="T11" fmla="*/ 0 60000 65536"/>
              <a:gd name="T12" fmla="*/ 0 w 2152"/>
              <a:gd name="T13" fmla="*/ 0 h 2024"/>
              <a:gd name="T14" fmla="*/ 2152 w 2152"/>
              <a:gd name="T15" fmla="*/ 2024 h 2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2" h="2024">
                <a:moveTo>
                  <a:pt x="0" y="977"/>
                </a:moveTo>
                <a:cubicBezTo>
                  <a:pt x="99" y="840"/>
                  <a:pt x="343" y="0"/>
                  <a:pt x="597" y="152"/>
                </a:cubicBezTo>
                <a:cubicBezTo>
                  <a:pt x="851" y="304"/>
                  <a:pt x="1265" y="1752"/>
                  <a:pt x="1524" y="1888"/>
                </a:cubicBezTo>
                <a:cubicBezTo>
                  <a:pt x="1783" y="2024"/>
                  <a:pt x="2021" y="1161"/>
                  <a:pt x="2152" y="970"/>
                </a:cubicBezTo>
              </a:path>
            </a:pathLst>
          </a:custGeom>
          <a:noFill/>
          <a:ln w="38100" cap="flat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3044264" y="1223486"/>
            <a:ext cx="56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CN" altLang="en-US" sz="2400" baseline="-25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5471189" y="1104091"/>
            <a:ext cx="56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CN" altLang="en-US" sz="2400" baseline="-25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21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85BB96-E063-41CF-95EA-EAD0C15E0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B985BB96-E063-41CF-95EA-EAD0C15E01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49107BD-4F91-4E5A-A938-65A82C73C8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049107BD-4F91-4E5A-A938-65A82C73C8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0C5820B-5889-45E8-A9D9-B0E456C726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70C5820B-5889-45E8-A9D9-B0E456C726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BCC2342-872A-44A8-AF41-50C6D9D44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6BCC2342-872A-44A8-AF41-50C6D9D443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A0A5CE-02CB-48FF-99D4-7276B590B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1EA0A5CE-02CB-48FF-99D4-7276B590BA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F2FBFD1-D28B-4640-B124-66071ACE7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9F2FBFD1-D28B-4640-B124-66071ACE72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E414637-A1B3-4FB9-9035-1767B66829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graphicEl>
                                              <a:dgm id="{6E414637-A1B3-4FB9-9035-1767B66829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50" grpId="0" uiExpand="1"/>
      <p:bldGraphic spid="2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36512" y="3697670"/>
            <a:ext cx="9144000" cy="320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2514600" cy="533400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pPr algn="l"/>
            <a:r>
              <a:rPr lang="en-US" altLang="zh-CN" sz="2400" b="1" dirty="0">
                <a:solidFill>
                  <a:srgbClr val="CC7D7B"/>
                </a:solidFill>
              </a:rPr>
              <a:t>1. </a:t>
            </a:r>
            <a:r>
              <a:rPr lang="zh-CN" altLang="en-US" sz="2400" b="1" dirty="0">
                <a:solidFill>
                  <a:srgbClr val="CC7D7B"/>
                </a:solidFill>
              </a:rPr>
              <a:t>电磁关系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69607" y="396687"/>
            <a:ext cx="2428081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（带负载运行情况）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021438"/>
              </p:ext>
            </p:extLst>
          </p:nvPr>
        </p:nvGraphicFramePr>
        <p:xfrm>
          <a:off x="226416" y="3769101"/>
          <a:ext cx="1373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74" name="Equation" r:id="rId3" imgW="787320" imgH="393480" progId="Equation.DSMT4">
                  <p:embed/>
                </p:oleObj>
              </mc:Choice>
              <mc:Fallback>
                <p:oleObj name="Equation" r:id="rId3" imgW="787320" imgH="393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416" y="3769101"/>
                        <a:ext cx="13731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对象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961993"/>
              </p:ext>
            </p:extLst>
          </p:nvPr>
        </p:nvGraphicFramePr>
        <p:xfrm>
          <a:off x="6822599" y="3821496"/>
          <a:ext cx="14398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75" name="Equation" r:id="rId5" imgW="825480" imgH="393480" progId="Equation.DSMT4">
                  <p:embed/>
                </p:oleObj>
              </mc:Choice>
              <mc:Fallback>
                <p:oleObj name="Equation" r:id="rId5" imgW="825480" imgH="393480" progId="Equation.DSMT4">
                  <p:embed/>
                  <p:pic>
                    <p:nvPicPr>
                      <p:cNvPr id="153" name="对象 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2599" y="3821496"/>
                        <a:ext cx="1439862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图示 102"/>
          <p:cNvGraphicFramePr/>
          <p:nvPr>
            <p:extLst>
              <p:ext uri="{D42A27DB-BD31-4B8C-83A1-F6EECF244321}">
                <p14:modId xmlns:p14="http://schemas.microsoft.com/office/powerpoint/2010/main" val="3970563388"/>
              </p:ext>
            </p:extLst>
          </p:nvPr>
        </p:nvGraphicFramePr>
        <p:xfrm>
          <a:off x="3571893" y="3777520"/>
          <a:ext cx="2323114" cy="114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6" name="Group 91"/>
          <p:cNvGrpSpPr>
            <a:grpSpLocks/>
          </p:cNvGrpSpPr>
          <p:nvPr/>
        </p:nvGrpSpPr>
        <p:grpSpPr bwMode="auto">
          <a:xfrm>
            <a:off x="3622199" y="1397344"/>
            <a:ext cx="1371600" cy="1999733"/>
            <a:chOff x="384" y="2304"/>
            <a:chExt cx="864" cy="1344"/>
          </a:xfrm>
        </p:grpSpPr>
        <p:sp>
          <p:nvSpPr>
            <p:cNvPr id="107" name="Text Box 94"/>
            <p:cNvSpPr txBox="1">
              <a:spLocks noChangeArrowheads="1"/>
            </p:cNvSpPr>
            <p:nvPr/>
          </p:nvSpPr>
          <p:spPr bwMode="auto">
            <a:xfrm>
              <a:off x="755" y="2413"/>
              <a:ext cx="32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2400" i="1" dirty="0">
                  <a:solidFill>
                    <a:srgbClr val="FF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</a:t>
              </a:r>
            </a:p>
          </p:txBody>
        </p:sp>
        <p:sp>
          <p:nvSpPr>
            <p:cNvPr id="108" name="Rectangle 92"/>
            <p:cNvSpPr>
              <a:spLocks noChangeArrowheads="1"/>
            </p:cNvSpPr>
            <p:nvPr/>
          </p:nvSpPr>
          <p:spPr bwMode="auto">
            <a:xfrm>
              <a:off x="384" y="2304"/>
              <a:ext cx="864" cy="1344"/>
            </a:xfrm>
            <a:prstGeom prst="rect">
              <a:avLst/>
            </a:prstGeom>
            <a:noFill/>
            <a:ln w="76200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93"/>
            <p:cNvSpPr>
              <a:spLocks noChangeShapeType="1"/>
            </p:cNvSpPr>
            <p:nvPr/>
          </p:nvSpPr>
          <p:spPr bwMode="auto">
            <a:xfrm rot="5400000" flipH="1" flipV="1">
              <a:off x="1008" y="2160"/>
              <a:ext cx="0" cy="288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95"/>
            <p:cNvSpPr>
              <a:spLocks noChangeShapeType="1"/>
            </p:cNvSpPr>
            <p:nvPr/>
          </p:nvSpPr>
          <p:spPr bwMode="auto">
            <a:xfrm rot="16200000" flipV="1">
              <a:off x="816" y="3504"/>
              <a:ext cx="0" cy="288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" name="Line 4"/>
          <p:cNvSpPr>
            <a:spLocks noChangeShapeType="1"/>
          </p:cNvSpPr>
          <p:nvPr/>
        </p:nvSpPr>
        <p:spPr bwMode="auto">
          <a:xfrm>
            <a:off x="1488599" y="2635075"/>
            <a:ext cx="8985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33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1183398" y="918975"/>
            <a:ext cx="1102297" cy="830997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ea typeface="宋体" panose="02010600030101010101" pitchFamily="2" charset="-122"/>
              </a:rPr>
              <a:t>接交流电源</a:t>
            </a:r>
          </a:p>
        </p:txBody>
      </p:sp>
      <p:grpSp>
        <p:nvGrpSpPr>
          <p:cNvPr id="113" name="Group 12"/>
          <p:cNvGrpSpPr>
            <a:grpSpLocks/>
          </p:cNvGrpSpPr>
          <p:nvPr/>
        </p:nvGrpSpPr>
        <p:grpSpPr bwMode="auto">
          <a:xfrm>
            <a:off x="1399699" y="1630189"/>
            <a:ext cx="1524000" cy="1295401"/>
            <a:chOff x="2400" y="3015"/>
            <a:chExt cx="960" cy="816"/>
          </a:xfrm>
        </p:grpSpPr>
        <p:graphicFrame>
          <p:nvGraphicFramePr>
            <p:cNvPr id="1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9939770"/>
                </p:ext>
              </p:extLst>
            </p:nvPr>
          </p:nvGraphicFramePr>
          <p:xfrm>
            <a:off x="2400" y="3015"/>
            <a:ext cx="376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76" name="公式" r:id="rId12" imgW="164880" imgH="215640" progId="Equation.3">
                    <p:embed/>
                  </p:oleObj>
                </mc:Choice>
                <mc:Fallback>
                  <p:oleObj name="公式" r:id="rId12" imgW="164880" imgH="215640" progId="Equation.3">
                    <p:embed/>
                    <p:pic>
                      <p:nvPicPr>
                        <p:cNvPr id="11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015"/>
                          <a:ext cx="376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" name="Text Box 14"/>
            <p:cNvSpPr txBox="1">
              <a:spLocks noChangeArrowheads="1"/>
            </p:cNvSpPr>
            <p:nvPr/>
          </p:nvSpPr>
          <p:spPr bwMode="auto">
            <a:xfrm>
              <a:off x="2832" y="307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16" name="Text Box 15"/>
            <p:cNvSpPr txBox="1">
              <a:spLocks noChangeArrowheads="1"/>
            </p:cNvSpPr>
            <p:nvPr/>
          </p:nvSpPr>
          <p:spPr bwMode="auto">
            <a:xfrm>
              <a:off x="2832" y="350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</p:grpSp>
      <p:grpSp>
        <p:nvGrpSpPr>
          <p:cNvPr id="117" name="Group 28"/>
          <p:cNvGrpSpPr>
            <a:grpSpLocks/>
          </p:cNvGrpSpPr>
          <p:nvPr/>
        </p:nvGrpSpPr>
        <p:grpSpPr bwMode="auto">
          <a:xfrm>
            <a:off x="2945928" y="1791133"/>
            <a:ext cx="969963" cy="990600"/>
            <a:chOff x="3325" y="3024"/>
            <a:chExt cx="611" cy="624"/>
          </a:xfrm>
        </p:grpSpPr>
        <p:graphicFrame>
          <p:nvGraphicFramePr>
            <p:cNvPr id="118" name="Object 29"/>
            <p:cNvGraphicFramePr>
              <a:graphicFrameLocks noChangeAspect="1"/>
            </p:cNvGraphicFramePr>
            <p:nvPr/>
          </p:nvGraphicFramePr>
          <p:xfrm>
            <a:off x="3325" y="3120"/>
            <a:ext cx="20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77" name="公式" r:id="rId14" imgW="139680" imgH="215640" progId="Equation.3">
                    <p:embed/>
                  </p:oleObj>
                </mc:Choice>
                <mc:Fallback>
                  <p:oleObj name="公式" r:id="rId14" imgW="139680" imgH="215640" progId="Equation.3">
                    <p:embed/>
                    <p:pic>
                      <p:nvPicPr>
                        <p:cNvPr id="11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" y="3120"/>
                          <a:ext cx="205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" name="Text Box 30"/>
            <p:cNvSpPr txBox="1">
              <a:spLocks noChangeArrowheads="1"/>
            </p:cNvSpPr>
            <p:nvPr/>
          </p:nvSpPr>
          <p:spPr bwMode="auto">
            <a:xfrm>
              <a:off x="3408" y="3321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0" name="Text Box 31"/>
            <p:cNvSpPr txBox="1">
              <a:spLocks noChangeArrowheads="1"/>
            </p:cNvSpPr>
            <p:nvPr/>
          </p:nvSpPr>
          <p:spPr bwMode="auto">
            <a:xfrm>
              <a:off x="3408" y="302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1" name="Group 39"/>
          <p:cNvGrpSpPr>
            <a:grpSpLocks/>
          </p:cNvGrpSpPr>
          <p:nvPr/>
        </p:nvGrpSpPr>
        <p:grpSpPr bwMode="auto">
          <a:xfrm>
            <a:off x="2387124" y="958675"/>
            <a:ext cx="4054475" cy="2590800"/>
            <a:chOff x="1286" y="1488"/>
            <a:chExt cx="3082" cy="1872"/>
          </a:xfrm>
        </p:grpSpPr>
        <p:sp>
          <p:nvSpPr>
            <p:cNvPr id="122" name="Line 50"/>
            <p:cNvSpPr>
              <a:spLocks noChangeShapeType="1"/>
            </p:cNvSpPr>
            <p:nvPr/>
          </p:nvSpPr>
          <p:spPr bwMode="auto">
            <a:xfrm flipH="1">
              <a:off x="3185" y="2424"/>
              <a:ext cx="20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51"/>
            <p:cNvSpPr>
              <a:spLocks noChangeShapeType="1"/>
            </p:cNvSpPr>
            <p:nvPr/>
          </p:nvSpPr>
          <p:spPr bwMode="auto">
            <a:xfrm flipH="1">
              <a:off x="3185" y="2602"/>
              <a:ext cx="20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52"/>
            <p:cNvSpPr>
              <a:spLocks noChangeShapeType="1"/>
            </p:cNvSpPr>
            <p:nvPr/>
          </p:nvSpPr>
          <p:spPr bwMode="auto">
            <a:xfrm flipH="1">
              <a:off x="3185" y="2781"/>
              <a:ext cx="20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5" name="Group 53"/>
            <p:cNvGrpSpPr>
              <a:grpSpLocks/>
            </p:cNvGrpSpPr>
            <p:nvPr/>
          </p:nvGrpSpPr>
          <p:grpSpPr bwMode="auto">
            <a:xfrm>
              <a:off x="3388" y="2157"/>
              <a:ext cx="324" cy="267"/>
              <a:chOff x="3456" y="1392"/>
              <a:chExt cx="384" cy="288"/>
            </a:xfrm>
          </p:grpSpPr>
          <p:sp>
            <p:nvSpPr>
              <p:cNvPr id="178" name="Line 54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336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9" name="Freeform 55"/>
              <p:cNvSpPr>
                <a:spLocks/>
              </p:cNvSpPr>
              <p:nvPr/>
            </p:nvSpPr>
            <p:spPr bwMode="auto">
              <a:xfrm>
                <a:off x="3792" y="1392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96">
                    <a:moveTo>
                      <a:pt x="0" y="0"/>
                    </a:moveTo>
                    <a:cubicBezTo>
                      <a:pt x="24" y="16"/>
                      <a:pt x="48" y="32"/>
                      <a:pt x="48" y="48"/>
                    </a:cubicBezTo>
                    <a:cubicBezTo>
                      <a:pt x="48" y="64"/>
                      <a:pt x="24" y="80"/>
                      <a:pt x="0" y="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6" name="Group 56"/>
            <p:cNvGrpSpPr>
              <a:grpSpLocks/>
            </p:cNvGrpSpPr>
            <p:nvPr/>
          </p:nvGrpSpPr>
          <p:grpSpPr bwMode="auto">
            <a:xfrm>
              <a:off x="3388" y="2335"/>
              <a:ext cx="324" cy="267"/>
              <a:chOff x="3456" y="1392"/>
              <a:chExt cx="384" cy="288"/>
            </a:xfrm>
          </p:grpSpPr>
          <p:sp>
            <p:nvSpPr>
              <p:cNvPr id="176" name="Line 57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336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" name="Freeform 58"/>
              <p:cNvSpPr>
                <a:spLocks/>
              </p:cNvSpPr>
              <p:nvPr/>
            </p:nvSpPr>
            <p:spPr bwMode="auto">
              <a:xfrm>
                <a:off x="3792" y="1392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96">
                    <a:moveTo>
                      <a:pt x="0" y="0"/>
                    </a:moveTo>
                    <a:cubicBezTo>
                      <a:pt x="24" y="16"/>
                      <a:pt x="48" y="32"/>
                      <a:pt x="48" y="48"/>
                    </a:cubicBezTo>
                    <a:cubicBezTo>
                      <a:pt x="48" y="64"/>
                      <a:pt x="24" y="80"/>
                      <a:pt x="0" y="96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7" name="Freeform 59"/>
            <p:cNvSpPr>
              <a:spLocks/>
            </p:cNvSpPr>
            <p:nvPr/>
          </p:nvSpPr>
          <p:spPr bwMode="auto">
            <a:xfrm>
              <a:off x="3104" y="2691"/>
              <a:ext cx="81" cy="90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Freeform 60"/>
            <p:cNvSpPr>
              <a:spLocks/>
            </p:cNvSpPr>
            <p:nvPr/>
          </p:nvSpPr>
          <p:spPr bwMode="auto">
            <a:xfrm>
              <a:off x="3104" y="2513"/>
              <a:ext cx="8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Freeform 61"/>
            <p:cNvSpPr>
              <a:spLocks/>
            </p:cNvSpPr>
            <p:nvPr/>
          </p:nvSpPr>
          <p:spPr bwMode="auto">
            <a:xfrm>
              <a:off x="3104" y="2335"/>
              <a:ext cx="8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0" name="Group 62"/>
            <p:cNvGrpSpPr>
              <a:grpSpLocks/>
            </p:cNvGrpSpPr>
            <p:nvPr/>
          </p:nvGrpSpPr>
          <p:grpSpPr bwMode="auto">
            <a:xfrm>
              <a:off x="2133" y="1488"/>
              <a:ext cx="1538" cy="1872"/>
              <a:chOff x="1728" y="912"/>
              <a:chExt cx="2496" cy="2208"/>
            </a:xfrm>
          </p:grpSpPr>
          <p:sp>
            <p:nvSpPr>
              <p:cNvPr id="166" name="Rectangle 63"/>
              <p:cNvSpPr>
                <a:spLocks noChangeArrowheads="1"/>
              </p:cNvSpPr>
              <p:nvPr/>
            </p:nvSpPr>
            <p:spPr bwMode="auto">
              <a:xfrm>
                <a:off x="1728" y="1152"/>
                <a:ext cx="2016" cy="19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" name="Rectangle 64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1344" cy="12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" name="Line 65"/>
              <p:cNvSpPr>
                <a:spLocks noChangeShapeType="1"/>
              </p:cNvSpPr>
              <p:nvPr/>
            </p:nvSpPr>
            <p:spPr bwMode="auto">
              <a:xfrm>
                <a:off x="4224" y="912"/>
                <a:ext cx="0" cy="19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" name="Line 66"/>
              <p:cNvSpPr>
                <a:spLocks noChangeShapeType="1"/>
              </p:cNvSpPr>
              <p:nvPr/>
            </p:nvSpPr>
            <p:spPr bwMode="auto">
              <a:xfrm flipH="1">
                <a:off x="1728" y="912"/>
                <a:ext cx="48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0" name="Line 6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" name="Line 68"/>
              <p:cNvSpPr>
                <a:spLocks noChangeShapeType="1"/>
              </p:cNvSpPr>
              <p:nvPr/>
            </p:nvSpPr>
            <p:spPr bwMode="auto">
              <a:xfrm flipH="1">
                <a:off x="3744" y="912"/>
                <a:ext cx="48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2" name="Line 69"/>
              <p:cNvSpPr>
                <a:spLocks noChangeShapeType="1"/>
              </p:cNvSpPr>
              <p:nvPr/>
            </p:nvSpPr>
            <p:spPr bwMode="auto">
              <a:xfrm flipH="1">
                <a:off x="3696" y="2832"/>
                <a:ext cx="52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" name="Line 70"/>
              <p:cNvSpPr>
                <a:spLocks noChangeShapeType="1"/>
              </p:cNvSpPr>
              <p:nvPr/>
            </p:nvSpPr>
            <p:spPr bwMode="auto">
              <a:xfrm flipH="1">
                <a:off x="2016" y="2592"/>
                <a:ext cx="24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" name="Line 71"/>
              <p:cNvSpPr>
                <a:spLocks noChangeShapeType="1"/>
              </p:cNvSpPr>
              <p:nvPr/>
            </p:nvSpPr>
            <p:spPr bwMode="auto">
              <a:xfrm>
                <a:off x="2256" y="1488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" name="Line 72"/>
              <p:cNvSpPr>
                <a:spLocks noChangeShapeType="1"/>
              </p:cNvSpPr>
              <p:nvPr/>
            </p:nvSpPr>
            <p:spPr bwMode="auto">
              <a:xfrm>
                <a:off x="2256" y="259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1" name="Line 74"/>
            <p:cNvSpPr>
              <a:spLocks noChangeShapeType="1"/>
            </p:cNvSpPr>
            <p:nvPr/>
          </p:nvSpPr>
          <p:spPr bwMode="auto">
            <a:xfrm flipH="1">
              <a:off x="1323" y="2825"/>
              <a:ext cx="81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75"/>
            <p:cNvSpPr>
              <a:spLocks noChangeShapeType="1"/>
            </p:cNvSpPr>
            <p:nvPr/>
          </p:nvSpPr>
          <p:spPr bwMode="auto">
            <a:xfrm>
              <a:off x="3388" y="2781"/>
              <a:ext cx="9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76"/>
            <p:cNvSpPr>
              <a:spLocks noChangeShapeType="1"/>
            </p:cNvSpPr>
            <p:nvPr/>
          </p:nvSpPr>
          <p:spPr bwMode="auto">
            <a:xfrm>
              <a:off x="3671" y="2023"/>
              <a:ext cx="6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Line 77"/>
            <p:cNvSpPr>
              <a:spLocks noChangeShapeType="1"/>
            </p:cNvSpPr>
            <p:nvPr/>
          </p:nvSpPr>
          <p:spPr bwMode="auto">
            <a:xfrm>
              <a:off x="2221" y="1620"/>
              <a:ext cx="1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78"/>
            <p:cNvSpPr>
              <a:spLocks noChangeShapeType="1"/>
            </p:cNvSpPr>
            <p:nvPr/>
          </p:nvSpPr>
          <p:spPr bwMode="auto">
            <a:xfrm>
              <a:off x="2337" y="1554"/>
              <a:ext cx="1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79"/>
            <p:cNvSpPr>
              <a:spLocks noChangeShapeType="1"/>
            </p:cNvSpPr>
            <p:nvPr/>
          </p:nvSpPr>
          <p:spPr bwMode="auto">
            <a:xfrm>
              <a:off x="3457" y="1620"/>
              <a:ext cx="0" cy="16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80"/>
            <p:cNvSpPr>
              <a:spLocks noChangeShapeType="1"/>
            </p:cNvSpPr>
            <p:nvPr/>
          </p:nvSpPr>
          <p:spPr bwMode="auto">
            <a:xfrm>
              <a:off x="3571" y="1554"/>
              <a:ext cx="0" cy="16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81"/>
            <p:cNvSpPr>
              <a:spLocks noChangeShapeType="1"/>
            </p:cNvSpPr>
            <p:nvPr/>
          </p:nvSpPr>
          <p:spPr bwMode="auto">
            <a:xfrm flipH="1">
              <a:off x="2371" y="198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82"/>
            <p:cNvSpPr>
              <a:spLocks noChangeShapeType="1"/>
            </p:cNvSpPr>
            <p:nvPr/>
          </p:nvSpPr>
          <p:spPr bwMode="auto">
            <a:xfrm flipH="1">
              <a:off x="2393" y="1983"/>
              <a:ext cx="0" cy="9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Line 83"/>
            <p:cNvSpPr>
              <a:spLocks noChangeShapeType="1"/>
            </p:cNvSpPr>
            <p:nvPr/>
          </p:nvSpPr>
          <p:spPr bwMode="auto">
            <a:xfrm flipH="1">
              <a:off x="2417" y="1980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84"/>
            <p:cNvSpPr>
              <a:spLocks noChangeShapeType="1"/>
            </p:cNvSpPr>
            <p:nvPr/>
          </p:nvSpPr>
          <p:spPr bwMode="auto">
            <a:xfrm>
              <a:off x="2371" y="3027"/>
              <a:ext cx="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Line 85"/>
            <p:cNvSpPr>
              <a:spLocks noChangeShapeType="1"/>
            </p:cNvSpPr>
            <p:nvPr/>
          </p:nvSpPr>
          <p:spPr bwMode="auto">
            <a:xfrm flipV="1">
              <a:off x="2400" y="2986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Line 86"/>
            <p:cNvSpPr>
              <a:spLocks noChangeShapeType="1"/>
            </p:cNvSpPr>
            <p:nvPr/>
          </p:nvSpPr>
          <p:spPr bwMode="auto">
            <a:xfrm flipV="1">
              <a:off x="2411" y="2939"/>
              <a:ext cx="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Oval 87"/>
            <p:cNvSpPr>
              <a:spLocks noChangeArrowheads="1"/>
            </p:cNvSpPr>
            <p:nvPr/>
          </p:nvSpPr>
          <p:spPr bwMode="auto">
            <a:xfrm>
              <a:off x="1286" y="2117"/>
              <a:ext cx="57" cy="6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Oval 88"/>
            <p:cNvSpPr>
              <a:spLocks noChangeArrowheads="1"/>
            </p:cNvSpPr>
            <p:nvPr/>
          </p:nvSpPr>
          <p:spPr bwMode="auto">
            <a:xfrm>
              <a:off x="1286" y="2774"/>
              <a:ext cx="57" cy="6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Oval 89"/>
            <p:cNvSpPr>
              <a:spLocks noChangeArrowheads="1"/>
            </p:cNvSpPr>
            <p:nvPr/>
          </p:nvSpPr>
          <p:spPr bwMode="auto">
            <a:xfrm>
              <a:off x="4311" y="1990"/>
              <a:ext cx="57" cy="6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Oval 90"/>
            <p:cNvSpPr>
              <a:spLocks noChangeArrowheads="1"/>
            </p:cNvSpPr>
            <p:nvPr/>
          </p:nvSpPr>
          <p:spPr bwMode="auto">
            <a:xfrm>
              <a:off x="4311" y="2736"/>
              <a:ext cx="57" cy="66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Freeform 40"/>
            <p:cNvSpPr>
              <a:spLocks/>
            </p:cNvSpPr>
            <p:nvPr/>
          </p:nvSpPr>
          <p:spPr bwMode="auto">
            <a:xfrm>
              <a:off x="2335" y="2335"/>
              <a:ext cx="182" cy="89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Freeform 41"/>
            <p:cNvSpPr>
              <a:spLocks/>
            </p:cNvSpPr>
            <p:nvPr/>
          </p:nvSpPr>
          <p:spPr bwMode="auto">
            <a:xfrm>
              <a:off x="2335" y="2157"/>
              <a:ext cx="182" cy="89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Freeform 42"/>
            <p:cNvSpPr>
              <a:spLocks/>
            </p:cNvSpPr>
            <p:nvPr/>
          </p:nvSpPr>
          <p:spPr bwMode="auto">
            <a:xfrm>
              <a:off x="2335" y="2513"/>
              <a:ext cx="182" cy="89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Freeform 43"/>
            <p:cNvSpPr>
              <a:spLocks/>
            </p:cNvSpPr>
            <p:nvPr/>
          </p:nvSpPr>
          <p:spPr bwMode="auto">
            <a:xfrm>
              <a:off x="2335" y="2691"/>
              <a:ext cx="182" cy="90"/>
            </a:xfrm>
            <a:custGeom>
              <a:avLst/>
              <a:gdLst>
                <a:gd name="T0" fmla="*/ 0 w 216"/>
                <a:gd name="T1" fmla="*/ 0 h 144"/>
                <a:gd name="T2" fmla="*/ 192 w 216"/>
                <a:gd name="T3" fmla="*/ 48 h 144"/>
                <a:gd name="T4" fmla="*/ 144 w 21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44">
                  <a:moveTo>
                    <a:pt x="0" y="0"/>
                  </a:moveTo>
                  <a:cubicBezTo>
                    <a:pt x="84" y="12"/>
                    <a:pt x="168" y="24"/>
                    <a:pt x="192" y="48"/>
                  </a:cubicBezTo>
                  <a:cubicBezTo>
                    <a:pt x="216" y="72"/>
                    <a:pt x="180" y="108"/>
                    <a:pt x="144" y="144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44"/>
            <p:cNvSpPr>
              <a:spLocks noChangeShapeType="1"/>
            </p:cNvSpPr>
            <p:nvPr/>
          </p:nvSpPr>
          <p:spPr bwMode="auto">
            <a:xfrm flipH="1">
              <a:off x="2133" y="2335"/>
              <a:ext cx="202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45"/>
            <p:cNvSpPr>
              <a:spLocks noChangeShapeType="1"/>
            </p:cNvSpPr>
            <p:nvPr/>
          </p:nvSpPr>
          <p:spPr bwMode="auto">
            <a:xfrm flipH="1">
              <a:off x="2133" y="2513"/>
              <a:ext cx="202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Freeform 47"/>
            <p:cNvSpPr>
              <a:spLocks/>
            </p:cNvSpPr>
            <p:nvPr/>
          </p:nvSpPr>
          <p:spPr bwMode="auto">
            <a:xfrm>
              <a:off x="2092" y="2246"/>
              <a:ext cx="4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Freeform 48"/>
            <p:cNvSpPr>
              <a:spLocks/>
            </p:cNvSpPr>
            <p:nvPr/>
          </p:nvSpPr>
          <p:spPr bwMode="auto">
            <a:xfrm>
              <a:off x="2092" y="2424"/>
              <a:ext cx="4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Freeform 49"/>
            <p:cNvSpPr>
              <a:spLocks/>
            </p:cNvSpPr>
            <p:nvPr/>
          </p:nvSpPr>
          <p:spPr bwMode="auto">
            <a:xfrm>
              <a:off x="2092" y="2602"/>
              <a:ext cx="41" cy="89"/>
            </a:xfrm>
            <a:custGeom>
              <a:avLst/>
              <a:gdLst>
                <a:gd name="T0" fmla="*/ 96 w 96"/>
                <a:gd name="T1" fmla="*/ 0 h 96"/>
                <a:gd name="T2" fmla="*/ 0 w 96"/>
                <a:gd name="T3" fmla="*/ 48 h 96"/>
                <a:gd name="T4" fmla="*/ 96 w 96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48" y="80"/>
                    <a:pt x="96" y="9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73"/>
            <p:cNvSpPr>
              <a:spLocks noChangeShapeType="1"/>
            </p:cNvSpPr>
            <p:nvPr/>
          </p:nvSpPr>
          <p:spPr bwMode="auto">
            <a:xfrm>
              <a:off x="1323" y="2157"/>
              <a:ext cx="101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46"/>
            <p:cNvSpPr>
              <a:spLocks noChangeShapeType="1"/>
            </p:cNvSpPr>
            <p:nvPr/>
          </p:nvSpPr>
          <p:spPr bwMode="auto">
            <a:xfrm flipH="1">
              <a:off x="2133" y="2691"/>
              <a:ext cx="202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0" name="Group 119"/>
          <p:cNvGrpSpPr>
            <a:grpSpLocks/>
          </p:cNvGrpSpPr>
          <p:nvPr/>
        </p:nvGrpSpPr>
        <p:grpSpPr bwMode="auto">
          <a:xfrm>
            <a:off x="2620487" y="1195213"/>
            <a:ext cx="468312" cy="531812"/>
            <a:chOff x="2496" y="461"/>
            <a:chExt cx="295" cy="335"/>
          </a:xfrm>
        </p:grpSpPr>
        <p:sp>
          <p:nvSpPr>
            <p:cNvPr id="181" name="Line 120"/>
            <p:cNvSpPr>
              <a:spLocks noChangeShapeType="1"/>
            </p:cNvSpPr>
            <p:nvPr/>
          </p:nvSpPr>
          <p:spPr bwMode="auto">
            <a:xfrm>
              <a:off x="2496" y="796"/>
              <a:ext cx="29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Text Box 121"/>
            <p:cNvSpPr txBox="1">
              <a:spLocks noChangeArrowheads="1"/>
            </p:cNvSpPr>
            <p:nvPr/>
          </p:nvSpPr>
          <p:spPr bwMode="auto">
            <a:xfrm>
              <a:off x="2542" y="461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3A5E8B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 dirty="0">
                  <a:solidFill>
                    <a:srgbClr val="3A5E8B"/>
                  </a:solidFill>
                  <a:ea typeface="宋体" panose="02010600030101010101" pitchFamily="2" charset="-122"/>
                </a:rPr>
                <a:t>1</a:t>
              </a:r>
              <a:endParaRPr lang="en-US" altLang="zh-CN" sz="2400" dirty="0">
                <a:solidFill>
                  <a:srgbClr val="3A5E8B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83" name="Group 141"/>
          <p:cNvGrpSpPr>
            <a:grpSpLocks/>
          </p:cNvGrpSpPr>
          <p:nvPr/>
        </p:nvGrpSpPr>
        <p:grpSpPr bwMode="auto">
          <a:xfrm>
            <a:off x="5809774" y="1034875"/>
            <a:ext cx="473075" cy="534988"/>
            <a:chOff x="4642" y="336"/>
            <a:chExt cx="298" cy="337"/>
          </a:xfrm>
        </p:grpSpPr>
        <p:sp>
          <p:nvSpPr>
            <p:cNvPr id="184" name="Line 142"/>
            <p:cNvSpPr>
              <a:spLocks noChangeShapeType="1"/>
            </p:cNvSpPr>
            <p:nvPr/>
          </p:nvSpPr>
          <p:spPr bwMode="auto">
            <a:xfrm>
              <a:off x="4656" y="673"/>
              <a:ext cx="2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3A5E8B"/>
                </a:solidFill>
              </a:endParaRPr>
            </a:p>
          </p:txBody>
        </p:sp>
        <p:sp>
          <p:nvSpPr>
            <p:cNvPr id="185" name="Text Box 143"/>
            <p:cNvSpPr txBox="1">
              <a:spLocks noChangeArrowheads="1"/>
            </p:cNvSpPr>
            <p:nvPr/>
          </p:nvSpPr>
          <p:spPr bwMode="auto">
            <a:xfrm>
              <a:off x="4642" y="336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3A5E8B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rgbClr val="3A5E8B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86" name="Group 144"/>
          <p:cNvGrpSpPr>
            <a:grpSpLocks/>
          </p:cNvGrpSpPr>
          <p:nvPr/>
        </p:nvGrpSpPr>
        <p:grpSpPr bwMode="auto">
          <a:xfrm>
            <a:off x="5547059" y="1711171"/>
            <a:ext cx="838200" cy="976312"/>
            <a:chOff x="4512" y="2448"/>
            <a:chExt cx="528" cy="615"/>
          </a:xfrm>
        </p:grpSpPr>
        <p:sp>
          <p:nvSpPr>
            <p:cNvPr id="187" name="Text Box 145"/>
            <p:cNvSpPr txBox="1">
              <a:spLocks noChangeArrowheads="1"/>
            </p:cNvSpPr>
            <p:nvPr/>
          </p:nvSpPr>
          <p:spPr bwMode="auto">
            <a:xfrm>
              <a:off x="4512" y="244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88" name="Text Box 146"/>
            <p:cNvSpPr txBox="1">
              <a:spLocks noChangeArrowheads="1"/>
            </p:cNvSpPr>
            <p:nvPr/>
          </p:nvSpPr>
          <p:spPr bwMode="auto">
            <a:xfrm>
              <a:off x="4512" y="2736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189" name="Text Box 147"/>
            <p:cNvSpPr txBox="1">
              <a:spLocks noChangeArrowheads="1"/>
            </p:cNvSpPr>
            <p:nvPr/>
          </p:nvSpPr>
          <p:spPr bwMode="auto">
            <a:xfrm>
              <a:off x="4512" y="2553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 dirty="0">
                  <a:ea typeface="宋体" panose="02010600030101010101" pitchFamily="2" charset="-122"/>
                </a:rPr>
                <a:t>e</a:t>
              </a:r>
              <a:r>
                <a:rPr lang="en-US" altLang="zh-CN" baseline="-25000" dirty="0"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90" name="Group 152"/>
          <p:cNvGrpSpPr>
            <a:grpSpLocks/>
          </p:cNvGrpSpPr>
          <p:nvPr/>
        </p:nvGrpSpPr>
        <p:grpSpPr bwMode="auto">
          <a:xfrm>
            <a:off x="6212999" y="1644475"/>
            <a:ext cx="884238" cy="1219200"/>
            <a:chOff x="4915" y="2160"/>
            <a:chExt cx="557" cy="768"/>
          </a:xfrm>
        </p:grpSpPr>
        <p:sp>
          <p:nvSpPr>
            <p:cNvPr id="191" name="Text Box 153"/>
            <p:cNvSpPr txBox="1">
              <a:spLocks noChangeArrowheads="1"/>
            </p:cNvSpPr>
            <p:nvPr/>
          </p:nvSpPr>
          <p:spPr bwMode="auto">
            <a:xfrm>
              <a:off x="4944" y="216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+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2" name="Text Box 154"/>
            <p:cNvSpPr txBox="1">
              <a:spLocks noChangeArrowheads="1"/>
            </p:cNvSpPr>
            <p:nvPr/>
          </p:nvSpPr>
          <p:spPr bwMode="auto">
            <a:xfrm>
              <a:off x="4944" y="2601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–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3" name="Text Box 155"/>
            <p:cNvSpPr txBox="1">
              <a:spLocks noChangeArrowheads="1"/>
            </p:cNvSpPr>
            <p:nvPr/>
          </p:nvSpPr>
          <p:spPr bwMode="auto">
            <a:xfrm>
              <a:off x="4915" y="2352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i="1">
                  <a:ea typeface="宋体" panose="02010600030101010101" pitchFamily="2" charset="-122"/>
                </a:rPr>
                <a:t>u</a:t>
              </a:r>
              <a:r>
                <a:rPr lang="en-US" altLang="zh-CN" baseline="-25000"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94" name="Group 162"/>
          <p:cNvGrpSpPr>
            <a:grpSpLocks/>
          </p:cNvGrpSpPr>
          <p:nvPr/>
        </p:nvGrpSpPr>
        <p:grpSpPr bwMode="auto">
          <a:xfrm>
            <a:off x="6441599" y="1680988"/>
            <a:ext cx="1066800" cy="1071562"/>
            <a:chOff x="4992" y="791"/>
            <a:chExt cx="672" cy="675"/>
          </a:xfrm>
        </p:grpSpPr>
        <p:sp>
          <p:nvSpPr>
            <p:cNvPr id="195" name="Rectangle 156"/>
            <p:cNvSpPr>
              <a:spLocks noChangeArrowheads="1"/>
            </p:cNvSpPr>
            <p:nvPr/>
          </p:nvSpPr>
          <p:spPr bwMode="auto">
            <a:xfrm>
              <a:off x="5136" y="960"/>
              <a:ext cx="96" cy="336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Line 157"/>
            <p:cNvSpPr>
              <a:spLocks noChangeShapeType="1"/>
            </p:cNvSpPr>
            <p:nvPr/>
          </p:nvSpPr>
          <p:spPr bwMode="auto">
            <a:xfrm>
              <a:off x="5184" y="791"/>
              <a:ext cx="0" cy="17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158"/>
            <p:cNvSpPr>
              <a:spLocks noChangeShapeType="1"/>
            </p:cNvSpPr>
            <p:nvPr/>
          </p:nvSpPr>
          <p:spPr bwMode="auto">
            <a:xfrm>
              <a:off x="5184" y="1296"/>
              <a:ext cx="0" cy="17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Text Box 159"/>
            <p:cNvSpPr txBox="1">
              <a:spLocks noChangeArrowheads="1"/>
            </p:cNvSpPr>
            <p:nvPr/>
          </p:nvSpPr>
          <p:spPr bwMode="auto">
            <a:xfrm>
              <a:off x="5119" y="960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400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  <a:sym typeface="Symbol" panose="05050102010706020507" pitchFamily="18" charset="2"/>
                </a:rPr>
                <a:t></a:t>
              </a:r>
              <a:r>
                <a:rPr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  <a:sym typeface="Symbol" panose="05050102010706020507" pitchFamily="18" charset="2"/>
                </a:rPr>
                <a:t></a:t>
              </a:r>
              <a:r>
                <a:rPr lang="en-US" altLang="zh-CN" sz="2400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Z </a:t>
              </a:r>
              <a:r>
                <a:rPr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  <a:sym typeface="Symbol" panose="05050102010706020507" pitchFamily="18" charset="2"/>
                </a:rPr>
                <a:t></a:t>
              </a:r>
            </a:p>
          </p:txBody>
        </p:sp>
        <p:sp>
          <p:nvSpPr>
            <p:cNvPr id="199" name="Line 160"/>
            <p:cNvSpPr>
              <a:spLocks noChangeShapeType="1"/>
            </p:cNvSpPr>
            <p:nvPr/>
          </p:nvSpPr>
          <p:spPr bwMode="auto">
            <a:xfrm>
              <a:off x="4992" y="793"/>
              <a:ext cx="195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161"/>
            <p:cNvSpPr>
              <a:spLocks noChangeShapeType="1"/>
            </p:cNvSpPr>
            <p:nvPr/>
          </p:nvSpPr>
          <p:spPr bwMode="auto">
            <a:xfrm>
              <a:off x="4992" y="1464"/>
              <a:ext cx="195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1" name="Rectangle 5"/>
          <p:cNvSpPr>
            <a:spLocks noChangeArrowheads="1"/>
          </p:cNvSpPr>
          <p:nvPr/>
        </p:nvSpPr>
        <p:spPr bwMode="auto">
          <a:xfrm>
            <a:off x="6809899" y="1008105"/>
            <a:ext cx="1290493" cy="461665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ea typeface="宋体" panose="02010600030101010101" pitchFamily="2" charset="-122"/>
              </a:rPr>
              <a:t>接负载</a:t>
            </a:r>
          </a:p>
        </p:txBody>
      </p:sp>
      <p:sp>
        <p:nvSpPr>
          <p:cNvPr id="202" name="未知"/>
          <p:cNvSpPr>
            <a:spLocks/>
          </p:cNvSpPr>
          <p:nvPr/>
        </p:nvSpPr>
        <p:spPr bwMode="auto">
          <a:xfrm>
            <a:off x="1329434" y="2139775"/>
            <a:ext cx="623612" cy="396876"/>
          </a:xfrm>
          <a:custGeom>
            <a:avLst/>
            <a:gdLst>
              <a:gd name="T0" fmla="*/ 0 w 2152"/>
              <a:gd name="T1" fmla="*/ 928753 h 2024"/>
              <a:gd name="T2" fmla="*/ 714767 w 2152"/>
              <a:gd name="T3" fmla="*/ 144494 h 2024"/>
              <a:gd name="T4" fmla="*/ 1824631 w 2152"/>
              <a:gd name="T5" fmla="*/ 1794766 h 2024"/>
              <a:gd name="T6" fmla="*/ 2576513 w 2152"/>
              <a:gd name="T7" fmla="*/ 922099 h 2024"/>
              <a:gd name="T8" fmla="*/ 0 60000 65536"/>
              <a:gd name="T9" fmla="*/ 0 60000 65536"/>
              <a:gd name="T10" fmla="*/ 0 60000 65536"/>
              <a:gd name="T11" fmla="*/ 0 60000 65536"/>
              <a:gd name="T12" fmla="*/ 0 w 2152"/>
              <a:gd name="T13" fmla="*/ 0 h 2024"/>
              <a:gd name="T14" fmla="*/ 2152 w 2152"/>
              <a:gd name="T15" fmla="*/ 2024 h 2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2" h="2024">
                <a:moveTo>
                  <a:pt x="0" y="977"/>
                </a:moveTo>
                <a:cubicBezTo>
                  <a:pt x="99" y="840"/>
                  <a:pt x="343" y="0"/>
                  <a:pt x="597" y="152"/>
                </a:cubicBezTo>
                <a:cubicBezTo>
                  <a:pt x="851" y="304"/>
                  <a:pt x="1265" y="1752"/>
                  <a:pt x="1524" y="1888"/>
                </a:cubicBezTo>
                <a:cubicBezTo>
                  <a:pt x="1783" y="2024"/>
                  <a:pt x="2021" y="1161"/>
                  <a:pt x="2152" y="970"/>
                </a:cubicBezTo>
              </a:path>
            </a:pathLst>
          </a:custGeom>
          <a:noFill/>
          <a:ln w="38100" cap="flat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3044264" y="1223486"/>
            <a:ext cx="56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CN" altLang="en-US" sz="2400" baseline="-25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5471189" y="1104091"/>
            <a:ext cx="56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CN" altLang="en-US" sz="2400" baseline="-25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203625" y="4441977"/>
            <a:ext cx="265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=</a:t>
            </a:r>
            <a:r>
              <a:rPr lang="el-GR" altLang="zh-CN" sz="2400" dirty="0"/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altLang="zh-CN" sz="2400" i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altLang="zh-CN" sz="2400" dirty="0"/>
              <a:t>ω</a:t>
            </a:r>
            <a:r>
              <a:rPr lang="el-GR" altLang="zh-CN" sz="2400" i="1" dirty="0"/>
              <a:t>Φ</a:t>
            </a:r>
            <a:r>
              <a:rPr lang="en-US" altLang="zh-CN" sz="2400" baseline="-25000" dirty="0" err="1"/>
              <a:t>m</a:t>
            </a:r>
            <a:r>
              <a:rPr lang="en-US" altLang="zh-CN" sz="2400" dirty="0" err="1"/>
              <a:t>cosωt</a:t>
            </a:r>
            <a:endParaRPr lang="zh-CN" altLang="en-US" sz="2400" baseline="-25000" dirty="0"/>
          </a:p>
        </p:txBody>
      </p:sp>
      <p:sp>
        <p:nvSpPr>
          <p:cNvPr id="207" name="文本框 206"/>
          <p:cNvSpPr txBox="1"/>
          <p:nvPr/>
        </p:nvSpPr>
        <p:spPr>
          <a:xfrm>
            <a:off x="433330" y="4945038"/>
            <a:ext cx="302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=</a:t>
            </a:r>
            <a:r>
              <a:rPr lang="el-GR" altLang="zh-CN" sz="2400" dirty="0"/>
              <a:t> </a:t>
            </a:r>
            <a:r>
              <a:rPr lang="en-US" altLang="zh-CN" sz="2400" i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altLang="zh-CN" sz="2400" dirty="0"/>
              <a:t>2π</a:t>
            </a:r>
            <a:r>
              <a:rPr lang="en-US" altLang="zh-CN" sz="2400" i="1" dirty="0"/>
              <a:t>f</a:t>
            </a:r>
            <a:r>
              <a:rPr lang="el-GR" altLang="zh-CN" sz="2400" i="1" dirty="0"/>
              <a:t>Φ</a:t>
            </a:r>
            <a:r>
              <a:rPr lang="en-US" altLang="zh-CN" sz="2400" baseline="-25000" dirty="0" err="1"/>
              <a:t>m</a:t>
            </a:r>
            <a:r>
              <a:rPr lang="en-US" altLang="zh-CN" sz="2400" dirty="0" err="1"/>
              <a:t>sin</a:t>
            </a:r>
            <a:r>
              <a:rPr lang="en-US" altLang="zh-CN" sz="2400" dirty="0"/>
              <a:t>(ωt-90</a:t>
            </a:r>
            <a:r>
              <a:rPr lang="en-US" altLang="zh-CN" sz="2400" dirty="0">
                <a:cs typeface="Times New Roman" panose="02020603050405020304" pitchFamily="18" charset="0"/>
              </a:rPr>
              <a:t>°)</a:t>
            </a:r>
            <a:endParaRPr lang="zh-CN" altLang="en-US" sz="2400" baseline="-25000" dirty="0"/>
          </a:p>
        </p:txBody>
      </p:sp>
      <p:sp>
        <p:nvSpPr>
          <p:cNvPr id="208" name="文本框 207"/>
          <p:cNvSpPr txBox="1"/>
          <p:nvPr/>
        </p:nvSpPr>
        <p:spPr>
          <a:xfrm>
            <a:off x="-145809" y="5518604"/>
            <a:ext cx="2703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∴ </a:t>
            </a:r>
            <a:r>
              <a:rPr lang="en-US" altLang="zh-CN" sz="2400" i="1" dirty="0">
                <a:solidFill>
                  <a:srgbClr val="118711"/>
                </a:solidFill>
              </a:rPr>
              <a:t>E</a:t>
            </a:r>
            <a:r>
              <a:rPr lang="en-US" altLang="zh-CN" sz="2400" baseline="-25000" dirty="0">
                <a:solidFill>
                  <a:srgbClr val="118711"/>
                </a:solidFill>
              </a:rPr>
              <a:t>1m</a:t>
            </a:r>
            <a:r>
              <a:rPr lang="en-US" altLang="zh-CN" sz="2400" dirty="0"/>
              <a:t>=</a:t>
            </a:r>
            <a:r>
              <a:rPr lang="el-GR" altLang="zh-CN" sz="2400" dirty="0"/>
              <a:t> </a:t>
            </a:r>
            <a:r>
              <a:rPr lang="en-US" altLang="zh-CN" sz="2400" i="1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altLang="zh-CN" sz="2400" dirty="0"/>
              <a:t>2π</a:t>
            </a:r>
            <a:r>
              <a:rPr lang="en-US" altLang="zh-CN" sz="2400" i="1" dirty="0"/>
              <a:t>f</a:t>
            </a:r>
            <a:r>
              <a:rPr lang="el-GR" altLang="zh-CN" sz="2400" i="1" dirty="0"/>
              <a:t>Φ</a:t>
            </a:r>
            <a:r>
              <a:rPr lang="en-US" altLang="zh-CN" sz="2400" baseline="-25000" dirty="0"/>
              <a:t>m</a:t>
            </a:r>
            <a:endParaRPr lang="zh-CN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/>
              <p:cNvSpPr txBox="1"/>
              <p:nvPr/>
            </p:nvSpPr>
            <p:spPr>
              <a:xfrm>
                <a:off x="-145809" y="5921013"/>
                <a:ext cx="3091737" cy="866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+mj-ea"/>
                    <a:ea typeface="+mj-ea"/>
                  </a:rPr>
                  <a:t>即 </a:t>
                </a:r>
                <a:r>
                  <a:rPr lang="en-US" altLang="zh-CN" sz="2400" i="1" dirty="0">
                    <a:solidFill>
                      <a:srgbClr val="118711"/>
                    </a:solidFill>
                  </a:rPr>
                  <a:t>E</a:t>
                </a:r>
                <a:r>
                  <a:rPr lang="en-US" altLang="zh-CN" sz="2400" baseline="-25000" dirty="0">
                    <a:solidFill>
                      <a:srgbClr val="118711"/>
                    </a:solidFill>
                  </a:rPr>
                  <a:t>1</a:t>
                </a:r>
                <a:r>
                  <a:rPr lang="en-US" altLang="zh-CN" sz="2400" dirty="0"/>
                  <a:t>=</a:t>
                </a:r>
                <a:r>
                  <a:rPr lang="el-GR" altLang="zh-CN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400" dirty="0"/>
                  <a:t>π</a:t>
                </a:r>
                <a:r>
                  <a:rPr lang="en-US" altLang="zh-CN" sz="2400" i="1" dirty="0"/>
                  <a:t>f</a:t>
                </a:r>
                <a:r>
                  <a:rPr lang="en-US" altLang="zh-CN" sz="2400" i="1" dirty="0">
                    <a:solidFill>
                      <a:schemeClr val="bg2">
                        <a:lumMod val="50000"/>
                      </a:schemeClr>
                    </a:solidFill>
                  </a:rPr>
                  <a:t>N</a:t>
                </a:r>
                <a:r>
                  <a:rPr lang="en-US" altLang="zh-CN" sz="2400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1</a:t>
                </a:r>
                <a:r>
                  <a:rPr lang="el-GR" altLang="zh-CN" sz="2400" i="1" dirty="0"/>
                  <a:t>Φ</a:t>
                </a:r>
                <a:r>
                  <a:rPr lang="en-US" altLang="zh-CN" sz="2400" baseline="-25000" dirty="0"/>
                  <a:t>m</a:t>
                </a:r>
              </a:p>
              <a:p>
                <a:pPr algn="ctr"/>
                <a:r>
                  <a:rPr lang="en-US" altLang="zh-CN" sz="2400" baseline="-25000" dirty="0"/>
                  <a:t>                 </a:t>
                </a:r>
                <a:r>
                  <a:rPr lang="zh-CN" altLang="en-US" sz="2400" dirty="0">
                    <a:highlight>
                      <a:srgbClr val="FFFF00"/>
                    </a:highlight>
                  </a:rPr>
                  <a:t>≈</a:t>
                </a:r>
                <a:r>
                  <a:rPr lang="en-US" altLang="zh-CN" sz="2400" dirty="0">
                    <a:highlight>
                      <a:srgbClr val="FFFF00"/>
                    </a:highlight>
                  </a:rPr>
                  <a:t>4.44 </a:t>
                </a:r>
                <a:r>
                  <a:rPr lang="en-US" altLang="zh-CN" sz="2400" i="1" dirty="0">
                    <a:highlight>
                      <a:srgbClr val="FFFF00"/>
                    </a:highlight>
                  </a:rPr>
                  <a:t>f</a:t>
                </a:r>
                <a:r>
                  <a:rPr lang="en-US" altLang="zh-CN" sz="2400" i="1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N</a:t>
                </a:r>
                <a:r>
                  <a:rPr lang="en-US" altLang="zh-CN" sz="2400" baseline="-250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1</a:t>
                </a:r>
                <a:r>
                  <a:rPr lang="el-GR" altLang="zh-CN" sz="2400" i="1" dirty="0">
                    <a:highlight>
                      <a:srgbClr val="FFFF00"/>
                    </a:highlight>
                  </a:rPr>
                  <a:t>Φ</a:t>
                </a:r>
                <a:r>
                  <a:rPr lang="en-US" altLang="zh-CN" sz="2400" baseline="-25000" dirty="0">
                    <a:highlight>
                      <a:srgbClr val="FFFF00"/>
                    </a:highlight>
                  </a:rPr>
                  <a:t>m</a:t>
                </a:r>
                <a:endParaRPr lang="zh-CN" altLang="en-US" sz="2400" baseline="-250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09" name="文本框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809" y="5921013"/>
                <a:ext cx="3091737" cy="866969"/>
              </a:xfrm>
              <a:prstGeom prst="rect">
                <a:avLst/>
              </a:prstGeom>
              <a:blipFill>
                <a:blip r:embed="rId16"/>
                <a:stretch>
                  <a:fillRect t="-1399" b="-14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下 8"/>
          <p:cNvSpPr/>
          <p:nvPr/>
        </p:nvSpPr>
        <p:spPr>
          <a:xfrm>
            <a:off x="7326506" y="4672809"/>
            <a:ext cx="432048" cy="775582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/>
              <p:cNvSpPr txBox="1"/>
              <p:nvPr/>
            </p:nvSpPr>
            <p:spPr>
              <a:xfrm>
                <a:off x="5909276" y="5988322"/>
                <a:ext cx="3091737" cy="866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+mj-ea"/>
                    <a:ea typeface="+mj-ea"/>
                  </a:rPr>
                  <a:t>即 </a:t>
                </a:r>
                <a:r>
                  <a:rPr lang="en-US" altLang="zh-CN" sz="2400" i="1" dirty="0">
                    <a:solidFill>
                      <a:srgbClr val="7030A0"/>
                    </a:solidFill>
                  </a:rPr>
                  <a:t>E</a:t>
                </a:r>
                <a:r>
                  <a:rPr lang="en-US" altLang="zh-CN" sz="24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altLang="zh-CN" sz="2400" dirty="0"/>
                  <a:t>=</a:t>
                </a:r>
                <a:r>
                  <a:rPr lang="el-GR" altLang="zh-CN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400" dirty="0"/>
                  <a:t>π</a:t>
                </a:r>
                <a:r>
                  <a:rPr lang="en-US" altLang="zh-CN" sz="2400" i="1" dirty="0"/>
                  <a:t>f</a:t>
                </a:r>
                <a:r>
                  <a:rPr lang="en-US" altLang="zh-CN" sz="2400" i="1" dirty="0">
                    <a:solidFill>
                      <a:schemeClr val="bg2">
                        <a:lumMod val="50000"/>
                      </a:schemeClr>
                    </a:solidFill>
                  </a:rPr>
                  <a:t>N</a:t>
                </a:r>
                <a:r>
                  <a:rPr lang="en-US" altLang="zh-CN" sz="2400" baseline="-25000" dirty="0">
                    <a:solidFill>
                      <a:schemeClr val="bg2">
                        <a:lumMod val="50000"/>
                      </a:schemeClr>
                    </a:solidFill>
                  </a:rPr>
                  <a:t>2</a:t>
                </a:r>
                <a:r>
                  <a:rPr lang="el-GR" altLang="zh-CN" sz="2400" i="1" dirty="0"/>
                  <a:t>Φ</a:t>
                </a:r>
                <a:r>
                  <a:rPr lang="en-US" altLang="zh-CN" sz="2400" baseline="-25000" dirty="0"/>
                  <a:t>m</a:t>
                </a:r>
              </a:p>
              <a:p>
                <a:pPr algn="ctr"/>
                <a:r>
                  <a:rPr lang="en-US" altLang="zh-CN" sz="2400" baseline="-25000" dirty="0"/>
                  <a:t>                 </a:t>
                </a:r>
                <a:r>
                  <a:rPr lang="zh-CN" altLang="en-US" sz="2400" dirty="0">
                    <a:highlight>
                      <a:srgbClr val="FFFF00"/>
                    </a:highlight>
                  </a:rPr>
                  <a:t>≈</a:t>
                </a:r>
                <a:r>
                  <a:rPr lang="en-US" altLang="zh-CN" sz="2400" dirty="0">
                    <a:highlight>
                      <a:srgbClr val="FFFF00"/>
                    </a:highlight>
                  </a:rPr>
                  <a:t>4.44 </a:t>
                </a:r>
                <a:r>
                  <a:rPr lang="en-US" altLang="zh-CN" sz="2400" i="1" dirty="0">
                    <a:highlight>
                      <a:srgbClr val="FFFF00"/>
                    </a:highlight>
                  </a:rPr>
                  <a:t>f</a:t>
                </a:r>
                <a:r>
                  <a:rPr lang="en-US" altLang="zh-CN" sz="2400" i="1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N</a:t>
                </a:r>
                <a:r>
                  <a:rPr lang="en-US" altLang="zh-CN" sz="2400" baseline="-250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00"/>
                    </a:highlight>
                  </a:rPr>
                  <a:t>2</a:t>
                </a:r>
                <a:r>
                  <a:rPr lang="el-GR" altLang="zh-CN" sz="2400" i="1" dirty="0">
                    <a:highlight>
                      <a:srgbClr val="FFFF00"/>
                    </a:highlight>
                  </a:rPr>
                  <a:t>Φ</a:t>
                </a:r>
                <a:r>
                  <a:rPr lang="en-US" altLang="zh-CN" sz="2400" baseline="-25000" dirty="0">
                    <a:highlight>
                      <a:srgbClr val="FFFF00"/>
                    </a:highlight>
                  </a:rPr>
                  <a:t>m</a:t>
                </a:r>
                <a:endParaRPr lang="zh-CN" altLang="en-US" sz="2400" baseline="-250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10" name="文本框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276" y="5988322"/>
                <a:ext cx="3091737" cy="866969"/>
              </a:xfrm>
              <a:prstGeom prst="rect">
                <a:avLst/>
              </a:prstGeom>
              <a:blipFill>
                <a:blip r:embed="rId17"/>
                <a:stretch>
                  <a:fillRect t="-1399" b="-14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矩形 145"/>
          <p:cNvSpPr/>
          <p:nvPr/>
        </p:nvSpPr>
        <p:spPr>
          <a:xfrm>
            <a:off x="91650" y="3842989"/>
            <a:ext cx="8889898" cy="2970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/>
              <p:cNvSpPr/>
              <p:nvPr/>
            </p:nvSpPr>
            <p:spPr>
              <a:xfrm>
                <a:off x="3474412" y="5474339"/>
                <a:ext cx="2480494" cy="13059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显然：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矩形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412" y="5474339"/>
                <a:ext cx="2480494" cy="130599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文本框 147"/>
          <p:cNvSpPr txBox="1"/>
          <p:nvPr/>
        </p:nvSpPr>
        <p:spPr>
          <a:xfrm>
            <a:off x="2527195" y="4031020"/>
            <a:ext cx="5443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但是：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i="1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U</a:t>
            </a:r>
            <a:r>
              <a:rPr lang="en-US" altLang="zh-CN" baseline="-25000" dirty="0"/>
              <a:t>1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r>
              <a:rPr lang="en-US" altLang="zh-CN" dirty="0"/>
              <a:t> </a:t>
            </a:r>
            <a:r>
              <a:rPr lang="en-US" altLang="zh-CN" i="1" dirty="0"/>
              <a:t>E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en-US" altLang="zh-CN" i="1" dirty="0"/>
              <a:t>U</a:t>
            </a:r>
            <a:r>
              <a:rPr lang="en-US" altLang="zh-CN" baseline="-25000" dirty="0"/>
              <a:t>2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1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201" grpId="0" animBg="1"/>
      <p:bldP spid="202" grpId="0" animBg="1"/>
      <p:bldP spid="206" grpId="0"/>
      <p:bldP spid="207" grpId="0"/>
      <p:bldP spid="208" grpId="0"/>
      <p:bldP spid="209" grpId="0"/>
      <p:bldP spid="9" grpId="0" animBg="1"/>
      <p:bldP spid="210" grpId="0"/>
      <p:bldP spid="146" grpId="0" animBg="1"/>
      <p:bldP spid="147" grpId="0" animBg="1"/>
      <p:bldP spid="148" grpId="0" build="p"/>
    </p:bldLst>
  </p:timing>
</p:sld>
</file>

<file path=ppt/theme/theme1.xml><?xml version="1.0" encoding="utf-8"?>
<a:theme xmlns:a="http://schemas.openxmlformats.org/drawingml/2006/main" name="合肥工大模板">
  <a:themeElements>
    <a:clrScheme name="合肥工大模板 8">
      <a:dk1>
        <a:srgbClr val="000000"/>
      </a:dk1>
      <a:lt1>
        <a:srgbClr val="FFFFEB"/>
      </a:lt1>
      <a:dk2>
        <a:srgbClr val="A50021"/>
      </a:dk2>
      <a:lt2>
        <a:srgbClr val="808080"/>
      </a:lt2>
      <a:accent1>
        <a:srgbClr val="FFCCFF"/>
      </a:accent1>
      <a:accent2>
        <a:srgbClr val="3333CC"/>
      </a:accent2>
      <a:accent3>
        <a:srgbClr val="FFFFF3"/>
      </a:accent3>
      <a:accent4>
        <a:srgbClr val="000000"/>
      </a:accent4>
      <a:accent5>
        <a:srgbClr val="FFE2FF"/>
      </a:accent5>
      <a:accent6>
        <a:srgbClr val="2D2DB9"/>
      </a:accent6>
      <a:hlink>
        <a:srgbClr val="008000"/>
      </a:hlink>
      <a:folHlink>
        <a:srgbClr val="B2B2B2"/>
      </a:folHlink>
    </a:clrScheme>
    <a:fontScheme name="合肥工大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合肥工大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大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大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大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大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大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大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大模板 8">
        <a:dk1>
          <a:srgbClr val="000000"/>
        </a:dk1>
        <a:lt1>
          <a:srgbClr val="FFFFEB"/>
        </a:lt1>
        <a:dk2>
          <a:srgbClr val="A50021"/>
        </a:dk2>
        <a:lt2>
          <a:srgbClr val="808080"/>
        </a:lt2>
        <a:accent1>
          <a:srgbClr val="FFCCFF"/>
        </a:accent1>
        <a:accent2>
          <a:srgbClr val="3333CC"/>
        </a:accent2>
        <a:accent3>
          <a:srgbClr val="FFFFF3"/>
        </a:accent3>
        <a:accent4>
          <a:srgbClr val="000000"/>
        </a:accent4>
        <a:accent5>
          <a:srgbClr val="FFE2FF"/>
        </a:accent5>
        <a:accent6>
          <a:srgbClr val="2D2DB9"/>
        </a:accent6>
        <a:hlink>
          <a:srgbClr val="008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银灰色主题（常用）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雅+宋+TNRoman">
      <a:majorFont>
        <a:latin typeface="Times New Roman"/>
        <a:ea typeface="微软雅黑"/>
        <a:cs typeface=""/>
      </a:majorFont>
      <a:minorFont>
        <a:latin typeface="Times New Roman"/>
        <a:ea typeface="宋体"/>
        <a:cs typeface="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银灰色主题（常用）" id="{EB2B331D-C9FD-46C6-B287-47FCD1354E08}" vid="{3B643D83-1FC8-4FF2-A9E1-F1679BF78A6E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3013</TotalTime>
  <Words>2805</Words>
  <Application>Microsoft Office PowerPoint</Application>
  <PresentationFormat>全屏显示(4:3)</PresentationFormat>
  <Paragraphs>533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楷体_GB2312</vt:lpstr>
      <vt:lpstr>隶书</vt:lpstr>
      <vt:lpstr>宋体</vt:lpstr>
      <vt:lpstr>微软雅黑</vt:lpstr>
      <vt:lpstr>Arial</vt:lpstr>
      <vt:lpstr>Cambria Math</vt:lpstr>
      <vt:lpstr>Symbol</vt:lpstr>
      <vt:lpstr>Times New Roman</vt:lpstr>
      <vt:lpstr>Wingdings</vt:lpstr>
      <vt:lpstr>合肥工大模板</vt:lpstr>
      <vt:lpstr>银灰色主题（常用）</vt:lpstr>
      <vt:lpstr>公式</vt:lpstr>
      <vt:lpstr>Equation</vt:lpstr>
      <vt:lpstr>Visio</vt:lpstr>
      <vt:lpstr>第六章  磁路与铁心线圈电路</vt:lpstr>
      <vt:lpstr>PowerPoint 演示文稿</vt:lpstr>
      <vt:lpstr>PowerPoint 演示文稿</vt:lpstr>
      <vt:lpstr>磁场的基本物理量与基本定律复习</vt:lpstr>
      <vt:lpstr>6.3  变压器</vt:lpstr>
      <vt:lpstr>6.3.1 变压器的工作原理</vt:lpstr>
      <vt:lpstr>1. 电磁关系</vt:lpstr>
      <vt:lpstr>1. 电磁关系</vt:lpstr>
      <vt:lpstr>1. 电磁关系</vt:lpstr>
      <vt:lpstr>1. 电磁关系</vt:lpstr>
      <vt:lpstr>1. 电磁关系</vt:lpstr>
      <vt:lpstr>1. 电磁关系</vt:lpstr>
      <vt:lpstr>1. 电磁关系</vt:lpstr>
      <vt:lpstr>1. 电磁关系</vt:lpstr>
      <vt:lpstr>1. 电磁关系</vt:lpstr>
      <vt:lpstr>1. 电磁关系</vt:lpstr>
      <vt:lpstr>PowerPoint 演示文稿</vt:lpstr>
      <vt:lpstr>PowerPoint 演示文稿</vt:lpstr>
      <vt:lpstr>6.3.2  变压器的外特性</vt:lpstr>
      <vt:lpstr>6.3.3  变压器的损耗与效率()</vt:lpstr>
      <vt:lpstr>PowerPoint 演示文稿</vt:lpstr>
      <vt:lpstr>PowerPoint 演示文稿</vt:lpstr>
      <vt:lpstr>PowerPoint 演示文稿</vt:lpstr>
      <vt:lpstr>6.3.4  特殊变压器</vt:lpstr>
      <vt:lpstr>PowerPoint 演示文稿</vt:lpstr>
      <vt:lpstr>PowerPoint 演示文稿</vt:lpstr>
      <vt:lpstr>6.3.5  变压器绕组的极性</vt:lpstr>
      <vt:lpstr>PowerPoint 演示文稿</vt:lpstr>
      <vt:lpstr>应注意的问题：</vt:lpstr>
      <vt:lpstr>应注意的问题：</vt:lpstr>
      <vt:lpstr>本章结束</vt:lpstr>
    </vt:vector>
  </TitlesOfParts>
  <Company>xd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kd</dc:creator>
  <cp:lastModifiedBy>Administrator</cp:lastModifiedBy>
  <cp:revision>369</cp:revision>
  <dcterms:created xsi:type="dcterms:W3CDTF">2002-12-20T23:53:01Z</dcterms:created>
  <dcterms:modified xsi:type="dcterms:W3CDTF">2018-10-10T12:24:26Z</dcterms:modified>
</cp:coreProperties>
</file>