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85" r:id="rId2"/>
    <p:sldId id="420" r:id="rId3"/>
    <p:sldId id="437" r:id="rId4"/>
    <p:sldId id="421" r:id="rId5"/>
    <p:sldId id="422" r:id="rId6"/>
    <p:sldId id="438" r:id="rId7"/>
    <p:sldId id="424" r:id="rId8"/>
    <p:sldId id="425" r:id="rId9"/>
    <p:sldId id="435" r:id="rId10"/>
    <p:sldId id="436" r:id="rId11"/>
    <p:sldId id="426" r:id="rId12"/>
    <p:sldId id="427" r:id="rId13"/>
    <p:sldId id="428" r:id="rId14"/>
    <p:sldId id="429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DA"/>
    <a:srgbClr val="CCFFCC"/>
    <a:srgbClr val="F5F9E9"/>
    <a:srgbClr val="CC3300"/>
    <a:srgbClr val="FFFFFF"/>
    <a:srgbClr val="FDF2F1"/>
    <a:srgbClr val="E4796B"/>
    <a:srgbClr val="D7181F"/>
    <a:srgbClr val="000000"/>
    <a:srgbClr val="E0E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6" d="100"/>
          <a:sy n="116" d="100"/>
        </p:scale>
        <p:origin x="133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ea typeface="宋体" panose="02010600030101010101" pitchFamily="2" charset="-122"/>
              </a:defRPr>
            </a:lvl1pPr>
          </a:lstStyle>
          <a:p>
            <a:fld id="{D2DA7B5B-05B0-43C0-A4BF-95AB51E579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23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33" y="4509120"/>
            <a:ext cx="2595367" cy="2348880"/>
          </a:xfrm>
          <a:prstGeom prst="rect">
            <a:avLst/>
          </a:prstGeom>
        </p:spPr>
      </p:pic>
      <p:pic>
        <p:nvPicPr>
          <p:cNvPr id="3245" name="Picture 17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6200"/>
            <a:ext cx="6450013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52400" y="3733800"/>
            <a:ext cx="8740080" cy="1295400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5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  <p:pic>
        <p:nvPicPr>
          <p:cNvPr id="3244" name="Picture 172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50292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5321424"/>
            <a:ext cx="8740080" cy="627856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 b="0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en-US" altLang="zh-CN" noProof="0" smtClean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5456"/>
            <a:ext cx="9144000" cy="4894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624121-2BAD-4817-884D-08D92FAAD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12023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7F063-DEEC-43FA-A6CB-4CB9779B00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04028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78FFF16-CD02-4E91-9C6C-6E07FC388E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8665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563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BB5873-E1DE-4138-BE76-13AB985D8B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44687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304800"/>
            <a:ext cx="2095500" cy="6096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1341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B063D2-1D34-4446-8367-BD7F22AA88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426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1">
                <a:gamma/>
                <a:tint val="0"/>
                <a:invGamma/>
              </a:schemeClr>
            </a:gs>
            <a:gs pos="100000">
              <a:srgbClr val="FDF2F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563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5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00"/>
          <a:stretch/>
        </p:blipFill>
        <p:spPr>
          <a:xfrm>
            <a:off x="-1524" y="-1"/>
            <a:ext cx="4069468" cy="6858001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 bwMode="auto">
          <a:xfrm>
            <a:off x="3635896" y="-1"/>
            <a:ext cx="5509948" cy="1656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7945" y="1454945"/>
            <a:ext cx="4831752" cy="56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2564904"/>
            <a:ext cx="4834880" cy="346131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55" y="503477"/>
            <a:ext cx="1867442" cy="6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58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5845" cy="331236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 bwMode="auto">
          <a:xfrm>
            <a:off x="107504" y="-1"/>
            <a:ext cx="9038340" cy="1656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832" y="2348880"/>
            <a:ext cx="8648177" cy="115212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55" y="503477"/>
            <a:ext cx="1867442" cy="6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46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016"/>
            <a:ext cx="9154873" cy="331236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 bwMode="auto">
          <a:xfrm>
            <a:off x="107504" y="-1"/>
            <a:ext cx="9038340" cy="1656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832" y="2348880"/>
            <a:ext cx="8648177" cy="115212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55" y="503477"/>
            <a:ext cx="1867442" cy="6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40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EAE06D-F1DA-4BCA-A3EA-80630756D5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45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563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F11D9E-6A09-45FF-9D6F-69D2E540DA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735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75AF70-D2CE-47EF-948A-7564E21F55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50289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563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4777B-D2AE-427B-ABCD-D9F390066D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0550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0" y="44624"/>
            <a:ext cx="9144000" cy="1290918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95400"/>
            <a:ext cx="8382000" cy="537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159" name="Line 135"/>
          <p:cNvSpPr>
            <a:spLocks noChangeShapeType="1"/>
          </p:cNvSpPr>
          <p:nvPr/>
        </p:nvSpPr>
        <p:spPr bwMode="white">
          <a:xfrm>
            <a:off x="9525" y="5967413"/>
            <a:ext cx="64135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99" name="Picture 175" descr="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0"/>
            <a:ext cx="4302125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365125"/>
            <a:ext cx="805815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 kern="1200">
          <a:solidFill>
            <a:srgbClr val="000000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rgbClr val="000000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 kern="1200">
          <a:solidFill>
            <a:srgbClr val="000000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xcwang1998@126.com" TargetMode="External"/><Relationship Id="rId2" Type="http://schemas.openxmlformats.org/officeDocument/2006/relationships/hyperlink" Target="mailto:liping@math.pk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2001110072@pku.edu.c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75" name="Rectangle 23"/>
          <p:cNvSpPr>
            <a:spLocks noChangeArrowheads="1"/>
          </p:cNvSpPr>
          <p:nvPr/>
        </p:nvSpPr>
        <p:spPr bwMode="gray">
          <a:xfrm>
            <a:off x="467544" y="4229100"/>
            <a:ext cx="144016" cy="3520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7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 smtClean="0">
                <a:ea typeface="宋体" panose="02010600030101010101" pitchFamily="2" charset="-122"/>
              </a:rPr>
              <a:t>主讲人：数学科学学院 刘力平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00378" name="Rectangle 26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0" dirty="0" smtClean="0">
                <a:solidFill>
                  <a:schemeClr val="tx1"/>
                </a:solidFill>
                <a:latin typeface="华文中宋" panose="02010600040101010101" pitchFamily="2" charset="-122"/>
              </a:rPr>
              <a:t>2023-2024</a:t>
            </a:r>
            <a:r>
              <a:rPr lang="zh-CN" altLang="en-US" sz="5400" b="0" dirty="0" smtClean="0">
                <a:latin typeface="华文中宋" panose="02010600040101010101" pitchFamily="2" charset="-122"/>
              </a:rPr>
              <a:t>春</a:t>
            </a:r>
            <a:r>
              <a:rPr lang="zh-CN" altLang="en-US" sz="5400" b="0" dirty="0" smtClean="0">
                <a:solidFill>
                  <a:schemeClr val="tx1"/>
                </a:solidFill>
                <a:latin typeface="华文中宋" panose="02010600040101010101" pitchFamily="2" charset="-122"/>
              </a:rPr>
              <a:t>    数理统计</a:t>
            </a:r>
            <a:endParaRPr lang="en-US" altLang="zh-CN" sz="5400" dirty="0">
              <a:latin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数理统计学的研究对象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/>
                  <a:t>4. </a:t>
                </a:r>
                <a:r>
                  <a:rPr lang="zh-CN" altLang="en-US" sz="2400" dirty="0"/>
                  <a:t>铝厂非法罢工后，资方发现，因停电，某元件的寿命缩短，诉工会赔偿损失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  <a:r>
                  <a:rPr lang="zh-CN" altLang="en-US" sz="2400" dirty="0" smtClean="0"/>
                  <a:t>该赔多少？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      法庭上双方均聘请统计学家辩论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      某统计期刊邀请全球统计学家探讨。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908" r="-2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803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第二节 数理统计学的基本概念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●</a:t>
                </a:r>
                <a:r>
                  <a:rPr lang="zh-CN" altLang="en-US" sz="2400" dirty="0"/>
                  <a:t>总体和个体：用分布函数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，或随机变量（向量）</a:t>
                </a: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dirty="0"/>
                  <a:t>表示总体。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●样本：被抽取到的个体</a:t>
                </a:r>
                <a:r>
                  <a:rPr lang="zh-CN" altLang="en-US" sz="2400" dirty="0" smtClean="0"/>
                  <a:t>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表示，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</a:t>
                </a:r>
                <a:r>
                  <a:rPr lang="zh-CN" altLang="en-US" sz="2400" dirty="0" smtClean="0"/>
                  <a:t>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dirty="0" smtClean="0"/>
                  <a:t>为样本量；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</a:t>
                </a:r>
                <a:r>
                  <a:rPr lang="zh-CN" altLang="en-US" sz="2400" dirty="0" smtClean="0"/>
                  <a:t>习惯上大小写的区别。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</a:t>
                </a:r>
                <a:r>
                  <a:rPr lang="zh-CN" altLang="en-US" sz="2400" dirty="0" smtClean="0"/>
                  <a:t>若</a:t>
                </a:r>
                <a:r>
                  <a:rPr lang="zh-CN" altLang="en-US" sz="2400" dirty="0"/>
                  <a:t>假设独立同分布（</a:t>
                </a:r>
                <a:r>
                  <a:rPr lang="en-US" altLang="zh-CN" sz="2400" dirty="0" err="1"/>
                  <a:t>iid</a:t>
                </a:r>
                <a:r>
                  <a:rPr lang="zh-CN" altLang="en-US" sz="2400" dirty="0"/>
                  <a:t>），称</a:t>
                </a:r>
                <a:r>
                  <a:rPr lang="zh-CN" altLang="en-US" sz="2400" dirty="0" smtClean="0"/>
                  <a:t>简单随机样本。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●统计量：样本的（可测）函数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●其他的，逐步介绍。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249" r="-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00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第三节 数理统计学发展简史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请自己阅读。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详细内容请见陈</a:t>
            </a:r>
            <a:r>
              <a:rPr lang="zh-CN" altLang="en-US" sz="2400" dirty="0"/>
              <a:t>希</a:t>
            </a:r>
            <a:r>
              <a:rPr lang="zh-CN" altLang="en-US" sz="2400" dirty="0" smtClean="0"/>
              <a:t>孺</a:t>
            </a:r>
            <a:r>
              <a:rPr lang="zh-CN" altLang="en-US" sz="2400" dirty="0"/>
              <a:t>的</a:t>
            </a:r>
            <a:r>
              <a:rPr lang="en-US" altLang="zh-CN" sz="2400" dirty="0" smtClean="0"/>
              <a:t>《</a:t>
            </a:r>
            <a:r>
              <a:rPr lang="zh-CN" altLang="en-US" sz="2400" dirty="0"/>
              <a:t>数理统计学简史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2799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 </a:t>
            </a:r>
            <a:r>
              <a:rPr lang="zh-CN" altLang="en-US" dirty="0"/>
              <a:t>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第一节 参数估计的方法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 </a:t>
                </a:r>
                <a:r>
                  <a:rPr lang="zh-CN" altLang="en-US" sz="2000" dirty="0"/>
                  <a:t>背景：我们已知总体的分布类型，但不知其中的参数值，希望由数据对参数给出估计。如长期实践中得知，轴承寿命服从</a:t>
                </a:r>
                <a:r>
                  <a:rPr lang="en-US" altLang="zh-CN" sz="2000" dirty="0"/>
                  <a:t>Weibull</a:t>
                </a:r>
                <a:r>
                  <a:rPr lang="zh-CN" altLang="en-US" sz="2000" dirty="0"/>
                  <a:t>分布，但各种厂家、型号的参数不同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zh-CN" altLang="en-US" sz="2000" dirty="0"/>
                  <a:t>例如，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000" dirty="0"/>
                  <a:t>是收入，随机抽取样本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/>
                  <a:t>，设近似服从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/>
                  <a:t>为上半平面。我们的兴趣为：① 平均收入，则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sz="2000" dirty="0"/>
                  <a:t>；② 贫富分化程度，则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/>
                  <a:t>；③ 贫困人口比例，则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num>
                          <m:den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𝝈</m:t>
                            </m:r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num>
                          <m:den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𝝈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𝝈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2000" dirty="0"/>
                  <a:t>为贫困线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 </a:t>
                </a:r>
                <a:r>
                  <a:rPr lang="zh-CN" altLang="en-US" sz="2000" dirty="0"/>
                  <a:t>数学表述：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000" dirty="0"/>
                  <a:t>的分布函数为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，密度函数（或概率函数）为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)∈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𝚯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dirty="0"/>
                  <a:t>的形式已知，问题为通过样本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,  ⋯,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/>
                  <a:t>估计目标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249" r="-3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94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 smtClean="0"/>
                  <a:t>一、最大似然估计法（</a:t>
                </a:r>
                <a:r>
                  <a:rPr lang="en-US" altLang="zh-CN" sz="2400" dirty="0" smtClean="0"/>
                  <a:t>Maximum Likelihood Estimate</a:t>
                </a:r>
                <a:r>
                  <a:rPr lang="zh-CN" altLang="en-US" sz="2400" dirty="0" smtClean="0"/>
                  <a:t>，简记为</a:t>
                </a:r>
                <a:r>
                  <a:rPr lang="en-US" altLang="zh-CN" sz="2400" dirty="0" smtClean="0"/>
                  <a:t>MLE</a:t>
                </a:r>
                <a:r>
                  <a:rPr lang="zh-CN" altLang="en-US" sz="2400" dirty="0" smtClean="0"/>
                  <a:t>）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000" dirty="0"/>
                  <a:t>● 似然函数：称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 ⋯,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∏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sz="200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为参数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/>
                  <a:t>的，关于样本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/>
                  <a:t>的似然函数。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</a:t>
                </a:r>
                <a:r>
                  <a:rPr lang="zh-CN" altLang="en-US" sz="2000" dirty="0" smtClean="0"/>
                  <a:t>概率论</a:t>
                </a:r>
                <a:r>
                  <a:rPr lang="zh-CN" altLang="en-US" sz="2000" dirty="0"/>
                  <a:t>中，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/>
                  <a:t>不变，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/>
                  <a:t>是变元，称联合分布；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</a:t>
                </a:r>
                <a:r>
                  <a:rPr lang="zh-CN" altLang="en-US" sz="2000" dirty="0" smtClean="0"/>
                  <a:t>数理统计</a:t>
                </a:r>
                <a:r>
                  <a:rPr lang="zh-CN" altLang="en-US" sz="2000" dirty="0"/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/>
                  <a:t>已知（不变），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/>
                  <a:t>未知，是函数变元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● 称似然函数的（一个）最大值点（若存在）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为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 smtClean="0"/>
                  <a:t>的最大似然估计。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651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9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/>
              <a:t>第一</a:t>
            </a:r>
            <a:r>
              <a:rPr lang="zh-CN" altLang="en-US" sz="3600" dirty="0" smtClean="0"/>
              <a:t>章  绪论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382000" cy="5373960"/>
          </a:xfrm>
        </p:spPr>
        <p:txBody>
          <a:bodyPr/>
          <a:lstStyle/>
          <a:p>
            <a:pPr marL="457200" lvl="1" indent="0">
              <a:lnSpc>
                <a:spcPts val="2700"/>
              </a:lnSpc>
              <a:buNone/>
            </a:pPr>
            <a:endParaRPr lang="en-US" altLang="zh-CN" sz="2000" dirty="0" smtClean="0"/>
          </a:p>
          <a:p>
            <a:pPr marL="457200" lvl="1" indent="0">
              <a:lnSpc>
                <a:spcPts val="2700"/>
              </a:lnSpc>
              <a:buNone/>
            </a:pPr>
            <a:endParaRPr lang="en-US" altLang="zh-CN" sz="2000" dirty="0" smtClean="0"/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 smtClean="0"/>
              <a:t>● 地址：</a:t>
            </a:r>
            <a:r>
              <a:rPr lang="zh-CN" altLang="en-US" sz="2000" dirty="0"/>
              <a:t>智华</a:t>
            </a:r>
            <a:r>
              <a:rPr lang="zh-CN" altLang="en-US" sz="2000" dirty="0" smtClean="0"/>
              <a:t>楼</a:t>
            </a:r>
            <a:r>
              <a:rPr lang="en-US" altLang="zh-CN" sz="2000" dirty="0" smtClean="0"/>
              <a:t>335</a:t>
            </a: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 smtClean="0"/>
              <a:t>● 电话：</a:t>
            </a:r>
            <a:r>
              <a:rPr lang="en-US" altLang="zh-CN" sz="2000" dirty="0" smtClean="0"/>
              <a:t>13681499285</a:t>
            </a:r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 smtClean="0"/>
              <a:t>● </a:t>
            </a:r>
            <a:r>
              <a:rPr lang="en-US" altLang="zh-CN" sz="2000" dirty="0" smtClean="0"/>
              <a:t>Email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hlinkClick r:id="rId2"/>
              </a:rPr>
              <a:t>liping@math.pku.edu.cn</a:t>
            </a:r>
            <a:endParaRPr lang="en-US" altLang="zh-CN" sz="2000" dirty="0" smtClean="0"/>
          </a:p>
          <a:p>
            <a:pPr marL="457200" lvl="1" indent="0">
              <a:lnSpc>
                <a:spcPts val="2700"/>
              </a:lnSpc>
              <a:buNone/>
            </a:pPr>
            <a:endParaRPr lang="en-US" altLang="zh-CN" sz="2000" dirty="0" smtClean="0"/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 smtClean="0"/>
              <a:t>● 助教：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王</a:t>
            </a:r>
            <a:r>
              <a:rPr lang="zh-CN" altLang="en-US" sz="2000" dirty="0"/>
              <a:t>啸</a:t>
            </a:r>
            <a:r>
              <a:rPr lang="zh-CN" altLang="en-US" sz="2000" dirty="0" smtClean="0"/>
              <a:t>辰：</a:t>
            </a:r>
            <a:r>
              <a:rPr lang="en-US" altLang="zh-CN" sz="2000" dirty="0" smtClean="0">
                <a:hlinkClick r:id="rId3"/>
              </a:rPr>
              <a:t>xcwang1998@126.com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13717689550</a:t>
            </a:r>
          </a:p>
          <a:p>
            <a:pPr marL="457200" lvl="1" indent="0">
              <a:lnSpc>
                <a:spcPts val="27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杨云帆：</a:t>
            </a:r>
            <a:r>
              <a:rPr lang="en-US" altLang="zh-CN" sz="2000" dirty="0" smtClean="0">
                <a:latin typeface="Arial" panose="020B0604020202020204" pitchFamily="34" charset="0"/>
                <a:hlinkClick r:id="rId4"/>
              </a:rPr>
              <a:t>2001110072@pku.edu.cn</a:t>
            </a:r>
            <a:r>
              <a:rPr lang="zh-CN" altLang="en-US" sz="2000" dirty="0" smtClean="0">
                <a:latin typeface="Arial" panose="020B0604020202020204" pitchFamily="34" charset="0"/>
              </a:rPr>
              <a:t>，</a:t>
            </a:r>
            <a:r>
              <a:rPr lang="en-US" altLang="zh-CN" sz="2000" dirty="0"/>
              <a:t>18811058616</a:t>
            </a:r>
            <a:endParaRPr lang="en-US" altLang="zh-CN" sz="2000" dirty="0" smtClean="0"/>
          </a:p>
          <a:p>
            <a:pPr marL="457200" lvl="1" indent="0">
              <a:lnSpc>
                <a:spcPts val="2700"/>
              </a:lnSpc>
              <a:buNone/>
            </a:pPr>
            <a:endParaRPr lang="en-US" altLang="zh-CN" sz="2000" dirty="0"/>
          </a:p>
          <a:p>
            <a:pPr marL="457200" lvl="1" indent="0">
              <a:lnSpc>
                <a:spcPts val="2700"/>
              </a:lnSpc>
              <a:buNone/>
            </a:pPr>
            <a:r>
              <a:rPr lang="zh-CN" altLang="en-US" sz="2000" dirty="0" smtClean="0"/>
              <a:t>● 教材</a:t>
            </a:r>
            <a:r>
              <a:rPr lang="zh-CN" altLang="en-US" sz="2000" dirty="0"/>
              <a:t>：陈家鼎等，</a:t>
            </a:r>
            <a:r>
              <a:rPr lang="en-US" altLang="zh-CN" sz="2000" dirty="0"/>
              <a:t>《</a:t>
            </a:r>
            <a:r>
              <a:rPr lang="zh-CN" altLang="en-US" sz="2000" dirty="0"/>
              <a:t>数理统计学讲义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版，</a:t>
            </a:r>
            <a:r>
              <a:rPr lang="zh-CN" altLang="en-US" sz="2000" dirty="0"/>
              <a:t>高等教育出版社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lvl="1" indent="0">
              <a:lnSpc>
                <a:spcPts val="2700"/>
              </a:lnSpc>
              <a:buNone/>
            </a:pPr>
            <a:endParaRPr lang="en-US" altLang="zh-CN" sz="2000" dirty="0" smtClean="0"/>
          </a:p>
          <a:p>
            <a:pPr marL="457200" lvl="1" indent="0">
              <a:lnSpc>
                <a:spcPts val="2700"/>
              </a:lnSpc>
              <a:buNone/>
            </a:pPr>
            <a:endParaRPr lang="zh-CN" altLang="en-US" sz="2000" dirty="0"/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gray">
          <a:xfrm>
            <a:off x="251520" y="349282"/>
            <a:ext cx="144016" cy="456584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880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● 参考书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457200" lvl="1" indent="0">
              <a:lnSpc>
                <a:spcPts val="2700"/>
              </a:lnSpc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陈希孺，</a:t>
            </a:r>
            <a:r>
              <a:rPr lang="en-US" altLang="zh-CN" sz="2000" dirty="0"/>
              <a:t>《</a:t>
            </a:r>
            <a:r>
              <a:rPr lang="zh-CN" altLang="en-US" sz="2000" dirty="0"/>
              <a:t>数理统计引论</a:t>
            </a:r>
            <a:r>
              <a:rPr lang="en-US" altLang="zh-CN" sz="2000" dirty="0"/>
              <a:t>》</a:t>
            </a:r>
            <a:r>
              <a:rPr lang="zh-CN" altLang="en-US" sz="2000" dirty="0"/>
              <a:t>，科学出版社；</a:t>
            </a:r>
            <a:endParaRPr lang="en-US" altLang="zh-CN" sz="2000" dirty="0"/>
          </a:p>
          <a:p>
            <a:pPr marL="457200" lvl="1" indent="0">
              <a:lnSpc>
                <a:spcPts val="2700"/>
              </a:lnSpc>
              <a:buNone/>
            </a:pPr>
            <a:r>
              <a:rPr lang="en-US" altLang="zh-CN" sz="2000" dirty="0"/>
              <a:t>2. D. Freedman</a:t>
            </a:r>
            <a:r>
              <a:rPr lang="zh-CN" altLang="en-US" sz="2000" dirty="0"/>
              <a:t>等（魏宗舒等译），</a:t>
            </a:r>
            <a:r>
              <a:rPr lang="en-US" altLang="zh-CN" sz="2000" dirty="0"/>
              <a:t>《</a:t>
            </a:r>
            <a:r>
              <a:rPr lang="zh-CN" altLang="en-US" sz="2000" dirty="0"/>
              <a:t>统计学</a:t>
            </a:r>
            <a:r>
              <a:rPr lang="en-US" altLang="zh-CN" sz="2000" dirty="0"/>
              <a:t>》</a:t>
            </a:r>
            <a:r>
              <a:rPr lang="zh-CN" altLang="en-US" sz="2000" dirty="0"/>
              <a:t>，中国统计</a:t>
            </a:r>
            <a:r>
              <a:rPr lang="zh-CN" altLang="en-US" sz="2000" dirty="0" smtClean="0"/>
              <a:t>出版社；</a:t>
            </a:r>
            <a:endParaRPr lang="en-US" altLang="zh-CN" sz="2000" dirty="0" smtClean="0"/>
          </a:p>
          <a:p>
            <a:pPr marL="457200" lvl="1" indent="0">
              <a:lnSpc>
                <a:spcPts val="2700"/>
              </a:lnSpc>
              <a:buNone/>
            </a:pPr>
            <a:r>
              <a:rPr lang="en-US" altLang="zh-CN" sz="2000" dirty="0"/>
              <a:t>3. Lehmann, 《Theory of Point Estimation》, John Wiley and Sons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457200" lvl="1" indent="0">
              <a:lnSpc>
                <a:spcPts val="2700"/>
              </a:lnSpc>
              <a:buNone/>
            </a:pPr>
            <a:r>
              <a:rPr lang="en-US" altLang="zh-CN" sz="2000" dirty="0"/>
              <a:t>4. Lehmann, 《Testing Statistical Hypothesis》, John Wiley and Sons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457200" lvl="1" indent="0">
              <a:lnSpc>
                <a:spcPts val="2700"/>
              </a:lnSpc>
              <a:buNone/>
            </a:pPr>
            <a:r>
              <a:rPr lang="en-US" altLang="zh-CN" sz="2000" dirty="0"/>
              <a:t>5. </a:t>
            </a:r>
            <a:r>
              <a:rPr lang="zh-CN" altLang="en-US" sz="2000" dirty="0"/>
              <a:t>陈希孺，</a:t>
            </a:r>
            <a:r>
              <a:rPr lang="en-US" altLang="zh-CN" sz="2000" dirty="0"/>
              <a:t>《</a:t>
            </a:r>
            <a:r>
              <a:rPr lang="zh-CN" altLang="en-US" sz="2000" dirty="0"/>
              <a:t>数理统计学简史</a:t>
            </a:r>
            <a:r>
              <a:rPr lang="en-US" altLang="zh-CN" sz="2000" dirty="0"/>
              <a:t>》</a:t>
            </a:r>
            <a:r>
              <a:rPr lang="zh-CN" altLang="en-US" sz="2000" dirty="0"/>
              <a:t>，湖南教育出版社。</a:t>
            </a:r>
            <a:endParaRPr lang="en-US" altLang="zh-CN" sz="2000" dirty="0"/>
          </a:p>
          <a:p>
            <a:pPr marL="457200" lvl="1" indent="0">
              <a:lnSpc>
                <a:spcPts val="27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696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●  课堂纪律：学校要求；不影响他人（但强烈建议上课，</a:t>
            </a:r>
            <a:r>
              <a:rPr lang="en-US" altLang="zh-CN" sz="2000" dirty="0" err="1" smtClean="0"/>
              <a:t>ppt</a:t>
            </a:r>
            <a:r>
              <a:rPr lang="zh-CN" altLang="en-US" sz="2000" dirty="0" smtClean="0"/>
              <a:t>太少）。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● 平时</a:t>
            </a:r>
            <a:r>
              <a:rPr lang="zh-CN" altLang="en-US" sz="2000" dirty="0"/>
              <a:t>答疑时间</a:t>
            </a:r>
            <a:r>
              <a:rPr lang="zh-CN" altLang="en-US" sz="2000" dirty="0" smtClean="0"/>
              <a:t>：周二</a:t>
            </a:r>
            <a:r>
              <a:rPr lang="en-US" altLang="zh-CN" sz="2000" dirty="0" smtClean="0"/>
              <a:t>2-4pm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● 习题</a:t>
            </a:r>
            <a:r>
              <a:rPr lang="zh-CN" altLang="en-US" sz="2000" dirty="0"/>
              <a:t>：交法（周四课间，可延至周日晚）；分数；标准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● 与平行课程关系：教学大纲</a:t>
            </a:r>
            <a:r>
              <a:rPr lang="zh-CN" altLang="en-US" sz="2000" dirty="0"/>
              <a:t>独立</a:t>
            </a:r>
            <a:r>
              <a:rPr lang="zh-CN" altLang="en-US" sz="2000" dirty="0" smtClean="0"/>
              <a:t>，要求</a:t>
            </a:r>
            <a:r>
              <a:rPr lang="zh-CN" altLang="en-US" sz="2000" dirty="0"/>
              <a:t>独立</a:t>
            </a:r>
            <a:r>
              <a:rPr lang="zh-CN" altLang="en-US" sz="2000" dirty="0" smtClean="0"/>
              <a:t>，各自单独考试，</a:t>
            </a:r>
            <a:r>
              <a:rPr lang="zh-CN" altLang="en-US" sz="2000" dirty="0"/>
              <a:t>单独</a:t>
            </a:r>
            <a:r>
              <a:rPr lang="zh-CN" altLang="en-US" sz="2000" dirty="0" smtClean="0"/>
              <a:t>改卷，各自评分。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● </a:t>
            </a:r>
            <a:r>
              <a:rPr lang="zh-CN" altLang="en-US" sz="2000" dirty="0" smtClean="0"/>
              <a:t>考试：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（习题）</a:t>
            </a:r>
            <a:r>
              <a:rPr lang="en-US" altLang="zh-CN" sz="2000" dirty="0" smtClean="0"/>
              <a:t>+20</a:t>
            </a:r>
            <a:r>
              <a:rPr lang="zh-CN" altLang="en-US" sz="2000" dirty="0" smtClean="0"/>
              <a:t>（期中考试，</a:t>
            </a:r>
            <a:r>
              <a:rPr lang="en-US" altLang="zh-CN" sz="2000" dirty="0"/>
              <a:t>4</a:t>
            </a:r>
            <a:r>
              <a:rPr lang="zh-CN" altLang="en-US" sz="2000" dirty="0" smtClean="0"/>
              <a:t>月？）</a:t>
            </a:r>
            <a:r>
              <a:rPr lang="en-US" altLang="zh-CN" sz="2000" dirty="0" smtClean="0"/>
              <a:t>+60</a:t>
            </a:r>
            <a:r>
              <a:rPr lang="zh-CN" altLang="en-US" sz="2000" dirty="0" smtClean="0"/>
              <a:t>（期末考试）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644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节 数理统计学的研究对象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806" y="1052736"/>
            <a:ext cx="8382000" cy="57332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● </a:t>
            </a:r>
            <a:r>
              <a:rPr lang="zh-CN" altLang="en-US" sz="2400" dirty="0" smtClean="0"/>
              <a:t>数学分支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一级学科？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● 与数学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概率论的区别：（统计学家一般不参加国际数学家大会）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514350" indent="-514350">
              <a:buAutoNum type="arabicPeriod"/>
            </a:pPr>
            <a:r>
              <a:rPr lang="zh-CN" altLang="en-US" sz="2400" dirty="0" smtClean="0"/>
              <a:t>更明确的背景；</a:t>
            </a:r>
            <a:endParaRPr lang="en-US" altLang="zh-CN" sz="2400" dirty="0" smtClean="0"/>
          </a:p>
          <a:p>
            <a:pPr marL="514350" indent="-514350">
              <a:buAutoNum type="arabicPeriod"/>
            </a:pPr>
            <a:r>
              <a:rPr lang="zh-CN" altLang="en-US" sz="2400" dirty="0" smtClean="0"/>
              <a:t>“解”的标准不同，对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错  </a:t>
            </a:r>
            <a:r>
              <a:rPr lang="en-US" altLang="zh-CN" sz="2400" dirty="0" smtClean="0"/>
              <a:t>vs  </a:t>
            </a:r>
            <a:r>
              <a:rPr lang="zh-CN" altLang="en-US" sz="2400" dirty="0" smtClean="0"/>
              <a:t>好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坏；</a:t>
            </a:r>
            <a:endParaRPr lang="en-US" altLang="zh-CN" sz="2400" dirty="0" smtClean="0"/>
          </a:p>
          <a:p>
            <a:pPr marL="514350" indent="-514350">
              <a:buAutoNum type="arabicPeriod"/>
            </a:pPr>
            <a:r>
              <a:rPr lang="zh-CN" altLang="en-US" sz="2400" dirty="0" smtClean="0"/>
              <a:t>工作方法不同，更多计算、模拟等；</a:t>
            </a:r>
            <a:endParaRPr lang="en-US" altLang="zh-CN" sz="2400" dirty="0" smtClean="0"/>
          </a:p>
          <a:p>
            <a:pPr marL="514350" indent="-514350">
              <a:buAutoNum type="arabicPeriod"/>
            </a:pPr>
            <a:r>
              <a:rPr lang="zh-CN" altLang="en-US" sz="2400" dirty="0" smtClean="0"/>
              <a:t>思维方式不同。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     ☉</a:t>
            </a:r>
            <a:r>
              <a:rPr lang="zh-CN" altLang="en-US" sz="2400" dirty="0"/>
              <a:t>平均身高</a:t>
            </a:r>
            <a:r>
              <a:rPr lang="zh-CN" altLang="en-US" sz="2400" dirty="0" smtClean="0"/>
              <a:t>比较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☉ </a:t>
            </a:r>
            <a:r>
              <a:rPr lang="zh-CN" altLang="en-US" sz="2400" dirty="0" smtClean="0"/>
              <a:t>充分利用统计正则性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☉ </a:t>
            </a:r>
            <a:r>
              <a:rPr lang="zh-CN" altLang="en-US" sz="2400" dirty="0"/>
              <a:t>读论语得诺贝尔奖？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76920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数理统计学的研究对象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● 国际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国内数理统计发展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● 北京大学状况、许宝騄先生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人大等：经济统计；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北大等：数理统计；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流行病学统计等。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● </a:t>
            </a:r>
            <a:r>
              <a:rPr lang="zh-CN" altLang="en-US" sz="2400" dirty="0"/>
              <a:t>不要为“容易”学统计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62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数理统计学的研究对象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● </a:t>
                </a:r>
                <a:r>
                  <a:rPr lang="zh-CN" altLang="en-US" sz="2400" dirty="0" smtClean="0"/>
                  <a:t>本</a:t>
                </a:r>
                <a:r>
                  <a:rPr lang="zh-CN" altLang="en-US" sz="2400" dirty="0"/>
                  <a:t>课程特点：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基础课，</a:t>
                </a:r>
                <a:r>
                  <a:rPr lang="zh-CN" altLang="en-US" sz="2000" dirty="0" smtClean="0"/>
                  <a:t>强调常见背景、基本思想和经典方法的掌握和应用；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不强调逻辑证明；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无软件操作。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●  内容：第二、三、四章大部分，第五章前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/>
                  <a:t>节，</a:t>
                </a:r>
                <a:r>
                  <a:rPr lang="zh-CN" altLang="en-US" sz="2400" dirty="0" smtClean="0"/>
                  <a:t>第七章</a:t>
                </a:r>
                <a:r>
                  <a:rPr lang="zh-CN" altLang="en-US" sz="2400" dirty="0"/>
                  <a:t>前</a:t>
                </a:r>
                <a:r>
                  <a:rPr lang="en-US" altLang="zh-CN" sz="2400" dirty="0"/>
                  <a:t>2</a:t>
                </a:r>
                <a:r>
                  <a:rPr lang="zh-CN" altLang="en-US" sz="2400" dirty="0" smtClean="0"/>
                  <a:t>节及扩充；第五章第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节至第七章视情况部分简介。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●  统计正则性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:r>
                  <a:rPr lang="zh-CN" altLang="en-US" sz="2400" dirty="0" smtClean="0"/>
                  <a:t>大数律、中心极限定理等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     </a:t>
                </a:r>
                <a:r>
                  <a:rPr lang="en-US" altLang="zh-CN" sz="2000" dirty="0" smtClean="0"/>
                  <a:t>  ☉ </a:t>
                </a:r>
                <a:r>
                  <a:rPr lang="zh-CN" altLang="en-US" sz="2000" dirty="0" smtClean="0"/>
                  <a:t>掷硬币</a:t>
                </a:r>
                <a:r>
                  <a:rPr lang="en-US" altLang="zh-CN" sz="2000" dirty="0" smtClean="0"/>
                  <a:t>100</a:t>
                </a:r>
                <a:r>
                  <a:rPr lang="zh-CN" altLang="en-US" sz="2000" dirty="0" smtClean="0"/>
                  <a:t>次，正面</a:t>
                </a:r>
                <a:r>
                  <a:rPr lang="en-US" altLang="zh-CN" sz="2000" dirty="0" smtClean="0"/>
                  <a:t>45—55</a:t>
                </a:r>
                <a:r>
                  <a:rPr lang="zh-CN" altLang="en-US" sz="2000" dirty="0" smtClean="0"/>
                  <a:t>次个数？极强的规律性；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 </a:t>
                </a:r>
                <a:r>
                  <a:rPr lang="en-US" altLang="zh-CN" sz="2000" dirty="0" smtClean="0"/>
                  <a:t>  ☉ </a:t>
                </a:r>
                <a:r>
                  <a:rPr lang="zh-CN" altLang="en-US" sz="2000" dirty="0" smtClean="0"/>
                  <a:t>重对数率（如掷硬币画图）；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☉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2000" dirty="0" smtClean="0"/>
                  <a:t>。</a:t>
                </a:r>
                <a:endParaRPr lang="zh-CN" altLang="en-US" sz="20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249" r="-1091" b="-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047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数理统计学的研究对象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●</a:t>
            </a:r>
            <a:r>
              <a:rPr lang="zh-CN" altLang="en-US" dirty="0"/>
              <a:t>几</a:t>
            </a:r>
            <a:r>
              <a:rPr lang="zh-CN" altLang="en-US" dirty="0" smtClean="0"/>
              <a:t>个例子：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民意调查：</a:t>
            </a:r>
            <a:r>
              <a:rPr lang="en-US" altLang="zh-CN" sz="2400" dirty="0" smtClean="0"/>
              <a:t>1932</a:t>
            </a:r>
            <a:r>
              <a:rPr lang="zh-CN" altLang="en-US" sz="2400" dirty="0" smtClean="0"/>
              <a:t>年美总统选举，罗斯福</a:t>
            </a:r>
            <a:r>
              <a:rPr lang="en-US" altLang="zh-CN" sz="2400" dirty="0" smtClean="0"/>
              <a:t>vs</a:t>
            </a:r>
            <a:r>
              <a:rPr lang="zh-CN" altLang="en-US" sz="2400" dirty="0" smtClean="0"/>
              <a:t>兰登，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文学摘要</a:t>
            </a:r>
            <a:r>
              <a:rPr lang="en-US" altLang="zh-CN" sz="2400" dirty="0" smtClean="0"/>
              <a:t>vs</a:t>
            </a:r>
            <a:r>
              <a:rPr lang="zh-CN" altLang="en-US" sz="2400" dirty="0" smtClean="0"/>
              <a:t>盖洛普。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样本量？抽样方式？</a:t>
            </a:r>
            <a:r>
              <a:rPr lang="en-US" altLang="zh-CN" sz="2400" dirty="0" smtClean="0"/>
              <a:t>Sampling bias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文学摘要通过超</a:t>
            </a:r>
            <a:r>
              <a:rPr lang="en-US" altLang="zh-CN" sz="2400" dirty="0" smtClean="0"/>
              <a:t>2000</a:t>
            </a:r>
            <a:r>
              <a:rPr lang="zh-CN" altLang="en-US" sz="2400" dirty="0" smtClean="0"/>
              <a:t>万样本预测兰登当选，但预测失败！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因其样本有偏：主要来源于电话号码册与俱乐部名单，多为富人。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887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数理统计学的研究对象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382000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孟德尔遗传实验（非常严谨）数据是否存在造假？</a:t>
            </a:r>
            <a:r>
              <a:rPr lang="en-US" altLang="zh-CN" sz="2400" dirty="0"/>
              <a:t>R. A. Fisher</a:t>
            </a:r>
            <a:r>
              <a:rPr lang="zh-CN" altLang="en-US" sz="2400" dirty="0"/>
              <a:t>的结论。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数据比例太接近</a:t>
            </a:r>
            <a:r>
              <a:rPr lang="en-US" altLang="zh-CN" sz="2400" dirty="0"/>
              <a:t>3/4: </a:t>
            </a:r>
            <a:r>
              <a:rPr lang="en-US" altLang="zh-CN" sz="2400" dirty="0" smtClean="0"/>
              <a:t>1/4 </a:t>
            </a:r>
            <a:r>
              <a:rPr lang="zh-CN" altLang="en-US" sz="2400" dirty="0" smtClean="0"/>
              <a:t>？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数据分布是客观自然的，自有其分布。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助手之过，凑</a:t>
            </a:r>
            <a:r>
              <a:rPr lang="en-US" altLang="zh-CN" sz="2400" dirty="0"/>
              <a:t>3/4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商业交易中正品率的判定？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如何根据部分样品判断本批商品的次品率不超标。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400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ari_test">
  <a:themeElements>
    <a:clrScheme name="nari_test 1">
      <a:dk1>
        <a:srgbClr val="000000"/>
      </a:dk1>
      <a:lt1>
        <a:srgbClr val="EDF9F0"/>
      </a:lt1>
      <a:dk2>
        <a:srgbClr val="106A3F"/>
      </a:dk2>
      <a:lt2>
        <a:srgbClr val="FFFFFF"/>
      </a:lt2>
      <a:accent1>
        <a:srgbClr val="6CD2C1"/>
      </a:accent1>
      <a:accent2>
        <a:srgbClr val="9590D4"/>
      </a:accent2>
      <a:accent3>
        <a:srgbClr val="F4FBF6"/>
      </a:accent3>
      <a:accent4>
        <a:srgbClr val="000000"/>
      </a:accent4>
      <a:accent5>
        <a:srgbClr val="BAE5DD"/>
      </a:accent5>
      <a:accent6>
        <a:srgbClr val="8782C0"/>
      </a:accent6>
      <a:hlink>
        <a:srgbClr val="B0D795"/>
      </a:hlink>
      <a:folHlink>
        <a:srgbClr val="E4D578"/>
      </a:folHlink>
    </a:clrScheme>
    <a:fontScheme name="nari_tes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shade val="72549"/>
                <a:invGamma/>
              </a:schemeClr>
            </a:gs>
            <a:gs pos="100000">
              <a:schemeClr val="accent1"/>
            </a:gs>
          </a:gsLst>
          <a:lin ang="18900000" scaled="1"/>
        </a:gradFill>
        <a:ln>
          <a:noFill/>
        </a:ln>
        <a:effectLst/>
        <a:scene3d>
          <a:camera prst="legacyObliqueTopRight"/>
          <a:lightRig rig="legacyFlat2" dir="t"/>
        </a:scene3d>
        <a:sp3d extrusionH="163500" prstMaterial="legacyMetal">
          <a:bevelT w="13500" h="13500" prst="angle"/>
          <a:bevelB w="13500" h="13500" prst="angle"/>
          <a:extrusionClr>
            <a:srgbClr val="66CCFF"/>
          </a:extrusionClr>
          <a:contourClr>
            <a:schemeClr val="accent1"/>
          </a:contourClr>
        </a:sp3d>
        <a:extLst>
          <a:ext uri="{91240B29-F687-4F45-9708-019B960494DF}">
            <a14:hiddenLine xmlns:a14="http://schemas.microsoft.com/office/drawing/2010/main" w="9525" cap="flat" cmpd="sng" algn="ctr">
              <a:noFill/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shade val="72549"/>
                <a:invGamma/>
              </a:schemeClr>
            </a:gs>
            <a:gs pos="100000">
              <a:schemeClr val="accent1"/>
            </a:gs>
          </a:gsLst>
          <a:lin ang="18900000" scaled="1"/>
        </a:gradFill>
        <a:ln>
          <a:noFill/>
        </a:ln>
        <a:effectLst/>
        <a:scene3d>
          <a:camera prst="legacyObliqueTopRight"/>
          <a:lightRig rig="legacyFlat2" dir="t"/>
        </a:scene3d>
        <a:sp3d extrusionH="163500" prstMaterial="legacyMetal">
          <a:bevelT w="13500" h="13500" prst="angle"/>
          <a:bevelB w="13500" h="13500" prst="angle"/>
          <a:extrusionClr>
            <a:srgbClr val="66CCFF"/>
          </a:extrusionClr>
          <a:contourClr>
            <a:schemeClr val="accent1"/>
          </a:contourClr>
        </a:sp3d>
        <a:extLst>
          <a:ext uri="{91240B29-F687-4F45-9708-019B960494DF}">
            <a14:hiddenLine xmlns:a14="http://schemas.microsoft.com/office/drawing/2010/main" w="9525" cap="flat" cmpd="sng" algn="ctr">
              <a:noFill/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ari_test 1">
        <a:dk1>
          <a:srgbClr val="000000"/>
        </a:dk1>
        <a:lt1>
          <a:srgbClr val="EDF9F0"/>
        </a:lt1>
        <a:dk2>
          <a:srgbClr val="106A3F"/>
        </a:dk2>
        <a:lt2>
          <a:srgbClr val="FFFFFF"/>
        </a:lt2>
        <a:accent1>
          <a:srgbClr val="6CD2C1"/>
        </a:accent1>
        <a:accent2>
          <a:srgbClr val="9590D4"/>
        </a:accent2>
        <a:accent3>
          <a:srgbClr val="F4FBF6"/>
        </a:accent3>
        <a:accent4>
          <a:srgbClr val="000000"/>
        </a:accent4>
        <a:accent5>
          <a:srgbClr val="BAE5DD"/>
        </a:accent5>
        <a:accent6>
          <a:srgbClr val="8782C0"/>
        </a:accent6>
        <a:hlink>
          <a:srgbClr val="B0D795"/>
        </a:hlink>
        <a:folHlink>
          <a:srgbClr val="E4D5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2">
        <a:dk1>
          <a:srgbClr val="000000"/>
        </a:dk1>
        <a:lt1>
          <a:srgbClr val="EDEFF9"/>
        </a:lt1>
        <a:dk2>
          <a:srgbClr val="592141"/>
        </a:dk2>
        <a:lt2>
          <a:srgbClr val="FFFFFF"/>
        </a:lt2>
        <a:accent1>
          <a:srgbClr val="A3D498"/>
        </a:accent1>
        <a:accent2>
          <a:srgbClr val="DAA79E"/>
        </a:accent2>
        <a:accent3>
          <a:srgbClr val="F4F6FB"/>
        </a:accent3>
        <a:accent4>
          <a:srgbClr val="000000"/>
        </a:accent4>
        <a:accent5>
          <a:srgbClr val="CEE6CA"/>
        </a:accent5>
        <a:accent6>
          <a:srgbClr val="C5978F"/>
        </a:accent6>
        <a:hlink>
          <a:srgbClr val="ACA9E1"/>
        </a:hlink>
        <a:folHlink>
          <a:srgbClr val="A6DF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3">
        <a:dk1>
          <a:srgbClr val="000000"/>
        </a:dk1>
        <a:lt1>
          <a:srgbClr val="FAF0F0"/>
        </a:lt1>
        <a:dk2>
          <a:srgbClr val="7A4E00"/>
        </a:dk2>
        <a:lt2>
          <a:srgbClr val="FFFFFF"/>
        </a:lt2>
        <a:accent1>
          <a:srgbClr val="CFA5D0"/>
        </a:accent1>
        <a:accent2>
          <a:srgbClr val="99CBAC"/>
        </a:accent2>
        <a:accent3>
          <a:srgbClr val="FCF6F6"/>
        </a:accent3>
        <a:accent4>
          <a:srgbClr val="000000"/>
        </a:accent4>
        <a:accent5>
          <a:srgbClr val="E4CFE4"/>
        </a:accent5>
        <a:accent6>
          <a:srgbClr val="8AB89B"/>
        </a:accent6>
        <a:hlink>
          <a:srgbClr val="D9CC93"/>
        </a:hlink>
        <a:folHlink>
          <a:srgbClr val="79AB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2121</TotalTime>
  <Words>660</Words>
  <Application>Microsoft Office PowerPoint</Application>
  <PresentationFormat>全屏显示(4:3)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华文中宋</vt:lpstr>
      <vt:lpstr>宋体</vt:lpstr>
      <vt:lpstr>Arial</vt:lpstr>
      <vt:lpstr>Cambria Math</vt:lpstr>
      <vt:lpstr>Verdana</vt:lpstr>
      <vt:lpstr>Wingdings</vt:lpstr>
      <vt:lpstr>nari_test</vt:lpstr>
      <vt:lpstr>2023-2024春    数理统计</vt:lpstr>
      <vt:lpstr>第一章  绪论</vt:lpstr>
      <vt:lpstr>第一章  绪论</vt:lpstr>
      <vt:lpstr>第一章  绪论</vt:lpstr>
      <vt:lpstr>第一节 数理统计学的研究对象</vt:lpstr>
      <vt:lpstr>第一节 数理统计学的研究对象</vt:lpstr>
      <vt:lpstr>第一节 数理统计学的研究对象</vt:lpstr>
      <vt:lpstr>第一节 数理统计学的研究对象</vt:lpstr>
      <vt:lpstr>第一节 数理统计学的研究对象</vt:lpstr>
      <vt:lpstr>第一节 数理统计学的研究对象</vt:lpstr>
      <vt:lpstr>第二节 数理统计学的基本概念</vt:lpstr>
      <vt:lpstr>第三节 数理统计学发展简史</vt:lpstr>
      <vt:lpstr>第二章  估计</vt:lpstr>
      <vt:lpstr>第一节 参数估计的方法 </vt:lpstr>
    </vt:vector>
  </TitlesOfParts>
  <Company>北京大学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张魁元</dc:creator>
  <cp:lastModifiedBy>lpliu</cp:lastModifiedBy>
  <cp:revision>189</cp:revision>
  <dcterms:created xsi:type="dcterms:W3CDTF">2017-01-02T08:13:04Z</dcterms:created>
  <dcterms:modified xsi:type="dcterms:W3CDTF">2024-02-19T02:33:40Z</dcterms:modified>
</cp:coreProperties>
</file>