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468" r:id="rId2"/>
    <p:sldId id="469" r:id="rId3"/>
    <p:sldId id="467" r:id="rId4"/>
    <p:sldId id="465" r:id="rId5"/>
    <p:sldId id="463" r:id="rId6"/>
    <p:sldId id="460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53" r:id="rId15"/>
    <p:sldId id="442" r:id="rId16"/>
    <p:sldId id="443" r:id="rId17"/>
    <p:sldId id="445" r:id="rId18"/>
    <p:sldId id="446" r:id="rId19"/>
    <p:sldId id="447" r:id="rId20"/>
    <p:sldId id="448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DA"/>
    <a:srgbClr val="CCFFCC"/>
    <a:srgbClr val="F5F9E9"/>
    <a:srgbClr val="CC3300"/>
    <a:srgbClr val="FFFFFF"/>
    <a:srgbClr val="FDF2F1"/>
    <a:srgbClr val="E4796B"/>
    <a:srgbClr val="D7181F"/>
    <a:srgbClr val="000000"/>
    <a:srgbClr val="E0E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6" d="100"/>
          <a:sy n="116" d="100"/>
        </p:scale>
        <p:origin x="15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a typeface="宋体" panose="02010600030101010101" pitchFamily="2" charset="-122"/>
              </a:defRPr>
            </a:lvl1pPr>
          </a:lstStyle>
          <a:p>
            <a:fld id="{D2DA7B5B-05B0-43C0-A4BF-95AB51E579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23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33" y="4509120"/>
            <a:ext cx="2595367" cy="2348880"/>
          </a:xfrm>
          <a:prstGeom prst="rect">
            <a:avLst/>
          </a:prstGeom>
        </p:spPr>
      </p:pic>
      <p:pic>
        <p:nvPicPr>
          <p:cNvPr id="3245" name="Picture 17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200"/>
            <a:ext cx="6450013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52400" y="3733800"/>
            <a:ext cx="8740080" cy="1295400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  <p:pic>
        <p:nvPicPr>
          <p:cNvPr id="3244" name="Picture 172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50292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321424"/>
            <a:ext cx="8740080" cy="627856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 b="0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en-US" altLang="zh-CN" noProof="0" smtClean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5456"/>
            <a:ext cx="9144000" cy="4894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624121-2BAD-4817-884D-08D92FAAD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1202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17F063-DEEC-43FA-A6CB-4CB9779B00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04028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8FFF16-CD02-4E91-9C6C-6E07FC388E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8665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BB5873-E1DE-4138-BE76-13AB985D8B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4468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304800"/>
            <a:ext cx="2095500" cy="6096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1341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B063D2-1D34-4446-8367-BD7F22AA88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426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1">
                <a:gamma/>
                <a:tint val="0"/>
                <a:invGamma/>
              </a:schemeClr>
            </a:gs>
            <a:gs pos="100000">
              <a:srgbClr val="FDF2F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5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00"/>
          <a:stretch/>
        </p:blipFill>
        <p:spPr>
          <a:xfrm>
            <a:off x="-1524" y="-1"/>
            <a:ext cx="4069468" cy="685800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 bwMode="auto">
          <a:xfrm>
            <a:off x="3635896" y="-1"/>
            <a:ext cx="5509948" cy="1656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7945" y="1454945"/>
            <a:ext cx="4831752" cy="56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2564904"/>
            <a:ext cx="4834880" cy="346131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55" y="503477"/>
            <a:ext cx="1867442" cy="6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58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5845" cy="331236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 bwMode="auto">
          <a:xfrm>
            <a:off x="107504" y="-1"/>
            <a:ext cx="9038340" cy="1656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832" y="2348880"/>
            <a:ext cx="8648177" cy="115212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55" y="503477"/>
            <a:ext cx="1867442" cy="6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6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016"/>
            <a:ext cx="9154873" cy="331236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 bwMode="auto">
          <a:xfrm>
            <a:off x="107504" y="-1"/>
            <a:ext cx="9038340" cy="1656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832" y="2348880"/>
            <a:ext cx="8648177" cy="115212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55" y="503477"/>
            <a:ext cx="1867442" cy="6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40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EAE06D-F1DA-4BCA-A3EA-80630756D5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45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14800" cy="5105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F11D9E-6A09-45FF-9D6F-69D2E540D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735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75AF70-D2CE-47EF-948A-7564E21F55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50289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563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1752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94777B-D2AE-427B-ABCD-D9F390066D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0550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0" y="44624"/>
            <a:ext cx="9144000" cy="129091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95400"/>
            <a:ext cx="8382000" cy="537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159" name="Line 135"/>
          <p:cNvSpPr>
            <a:spLocks noChangeShapeType="1"/>
          </p:cNvSpPr>
          <p:nvPr/>
        </p:nvSpPr>
        <p:spPr bwMode="white">
          <a:xfrm>
            <a:off x="9525" y="5967413"/>
            <a:ext cx="64135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99" name="Picture 175" descr="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0"/>
            <a:ext cx="4302125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365125"/>
            <a:ext cx="805815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rgbClr val="000000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rgbClr val="000000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 kern="1200">
          <a:solidFill>
            <a:srgbClr val="000000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 smtClean="0"/>
                  <a:t>一、最大似然估计法（</a:t>
                </a:r>
                <a:r>
                  <a:rPr lang="en-US" altLang="zh-CN" sz="2400" dirty="0" smtClean="0"/>
                  <a:t>Maximum Likelihood Estimate</a:t>
                </a:r>
                <a:r>
                  <a:rPr lang="zh-CN" altLang="en-US" sz="2400" dirty="0" smtClean="0"/>
                  <a:t>，简记为</a:t>
                </a:r>
                <a:r>
                  <a:rPr lang="en-US" altLang="zh-CN" sz="2400" dirty="0" smtClean="0"/>
                  <a:t>MLE</a:t>
                </a:r>
                <a:r>
                  <a:rPr lang="zh-CN" altLang="en-US" sz="2400" dirty="0" smtClean="0"/>
                  <a:t>）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 似然函数：称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∏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sz="200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为参数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的，关于样本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的似然函数。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概率论</a:t>
                </a:r>
                <a:r>
                  <a:rPr lang="zh-CN" altLang="en-US" sz="2000" dirty="0"/>
                  <a:t>中，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不变，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是变元，称联合分布；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数理统计</a:t>
                </a:r>
                <a:r>
                  <a:rPr lang="zh-CN" altLang="en-US" sz="2000" dirty="0"/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已知（不变），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未知，是函数变元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● 称似然函数的（一个）最大值点（若存在）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为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 smtClean="0"/>
                  <a:t>的最大似然估计。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601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382000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二、矩估计</a:t>
                </a:r>
                <a:r>
                  <a:rPr lang="zh-CN" altLang="en-US" dirty="0"/>
                  <a:t>法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Moment Estimate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 设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dirty="0"/>
                  <a:t>阶矩存在有限，（理论）值</a:t>
                </a:r>
                <a:r>
                  <a:rPr lang="zh-CN" altLang="en-US" sz="2000" dirty="0" smtClean="0"/>
                  <a:t>为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样本矩为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由大数律（一定条件下），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（当样本量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2000" dirty="0" smtClean="0"/>
                  <a:t>），令其相等，得到估计方程组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382000" cy="5400600"/>
              </a:xfrm>
              <a:blipFill rotWithShape="0">
                <a:blip r:embed="rId2"/>
                <a:stretch>
                  <a:fillRect l="-1455" t="-1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695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, ⋯, 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⋯ 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, ⋯, 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若解为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, ⋯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⋯     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则称其为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的矩</a:t>
                </a:r>
                <a:r>
                  <a:rPr lang="zh-CN" altLang="en-US" sz="2000" dirty="0" smtClean="0"/>
                  <a:t>估计。（存在性、唯一性）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矩估计历史上曾有重要地位（</a:t>
                </a:r>
                <a:r>
                  <a:rPr lang="en-US" altLang="zh-CN" sz="2000" dirty="0" smtClean="0"/>
                  <a:t>Pearson</a:t>
                </a:r>
                <a:r>
                  <a:rPr lang="zh-CN" altLang="en-US" sz="2000" dirty="0" smtClean="0"/>
                  <a:t>），后</a:t>
                </a:r>
                <a:r>
                  <a:rPr lang="en-US" altLang="zh-CN" sz="2000" dirty="0" smtClean="0"/>
                  <a:t>Fisher</a:t>
                </a:r>
                <a:r>
                  <a:rPr lang="zh-CN" altLang="en-US" sz="2000" dirty="0"/>
                  <a:t>力</a:t>
                </a:r>
                <a:r>
                  <a:rPr lang="zh-CN" altLang="en-US" sz="2000" dirty="0" smtClean="0"/>
                  <a:t>推</a:t>
                </a:r>
                <a:r>
                  <a:rPr lang="en-US" altLang="zh-CN" sz="2000" dirty="0" smtClean="0"/>
                  <a:t>MLE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有时</a:t>
                </a:r>
                <a:r>
                  <a:rPr lang="en-US" altLang="zh-CN" sz="2000" dirty="0" smtClean="0"/>
                  <a:t>MLE</a:t>
                </a:r>
                <a:r>
                  <a:rPr lang="zh-CN" altLang="en-US" sz="2000" dirty="0" smtClean="0"/>
                  <a:t>收敛速度更快。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100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几种常见分布：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514350" indent="-514350">
                  <a:buAutoNum type="arabicPeriod"/>
                </a:pPr>
                <a:r>
                  <a:rPr lang="zh-CN" altLang="en-US" sz="2000" dirty="0"/>
                  <a:t>两点（</a:t>
                </a:r>
                <a:r>
                  <a:rPr lang="en-US" altLang="zh-CN" sz="2000" dirty="0"/>
                  <a:t>Bernoulli</a:t>
                </a:r>
                <a:r>
                  <a:rPr lang="zh-CN" altLang="en-US" sz="2000" dirty="0"/>
                  <a:t>）分布，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514350" indent="-514350">
                  <a:buAutoNum type="arabicPeriod"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1" dirty="0" smtClean="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dirty="0" smtClean="0"/>
                  <a:t>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𝑬𝑿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，故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，与</a:t>
                </a:r>
                <a:r>
                  <a:rPr lang="en-US" altLang="zh-CN" sz="2000" dirty="0" smtClean="0"/>
                  <a:t>MLE</a:t>
                </a:r>
                <a:r>
                  <a:rPr lang="zh-CN" altLang="en-US" sz="2000" dirty="0" smtClean="0"/>
                  <a:t>相同。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2. </a:t>
                </a:r>
                <a:r>
                  <a:rPr lang="zh-CN" altLang="en-US" sz="2000" dirty="0"/>
                  <a:t>指数分布，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𝑬𝒙𝒑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𝑬𝑿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2000" dirty="0"/>
                  <a:t>，故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den>
                    </m:f>
                  </m:oMath>
                </a14:m>
                <a:r>
                  <a:rPr lang="zh-CN" altLang="en-US" sz="2000" dirty="0"/>
                  <a:t>，与</a:t>
                </a:r>
                <a:r>
                  <a:rPr lang="en-US" altLang="zh-CN" sz="2000" dirty="0" smtClean="0"/>
                  <a:t>MLE</a:t>
                </a:r>
                <a:r>
                  <a:rPr lang="zh-CN" altLang="en-US" sz="2000" dirty="0" smtClean="0"/>
                  <a:t>一致。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3. </a:t>
                </a:r>
                <a:r>
                  <a:rPr lang="zh-CN" altLang="en-US" sz="2000" dirty="0"/>
                  <a:t>正态分布，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此时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𝑬𝑿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，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𝑬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000" dirty="0" smtClean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681" b="-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411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解方程易知，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acc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与</a:t>
                </a:r>
                <a:r>
                  <a:rPr lang="en-US" altLang="zh-CN" sz="2000" dirty="0"/>
                  <a:t>MLE</a:t>
                </a:r>
                <a:r>
                  <a:rPr lang="zh-CN" altLang="en-US" sz="2000" dirty="0"/>
                  <a:t>相同。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4. </a:t>
                </a:r>
                <a:r>
                  <a:rPr lang="zh-CN" altLang="en-US" sz="2000" dirty="0"/>
                  <a:t>威布尔（</a:t>
                </a:r>
                <a:r>
                  <a:rPr lang="en-US" altLang="zh-CN" sz="2000" dirty="0"/>
                  <a:t>Weibull</a:t>
                </a:r>
                <a:r>
                  <a:rPr lang="zh-CN" altLang="en-US" sz="2000" dirty="0"/>
                  <a:t>）</a:t>
                </a:r>
                <a:r>
                  <a:rPr lang="zh-CN" altLang="en-US" sz="2000" dirty="0" smtClean="0"/>
                  <a:t>分布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𝑬𝑿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𝚪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 dirty="0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000" b="1" i="1" dirty="0" smtClean="0">
                        <a:latin typeface="Cambria Math" panose="02040503050406030204" pitchFamily="18" charset="0"/>
                      </a:rPr>
                      <m:t>𝚪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故估计方程为：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nary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 dirty="0"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num>
                                    <m:den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den>
                                  </m:f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与</a:t>
                </a:r>
                <a:r>
                  <a:rPr lang="en-US" altLang="zh-CN" sz="2000" dirty="0" smtClean="0"/>
                  <a:t>MLE</a:t>
                </a:r>
                <a:r>
                  <a:rPr lang="zh-CN" altLang="en-US" sz="2000" dirty="0" smtClean="0"/>
                  <a:t>不同。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735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5. </a:t>
                </a:r>
                <a:r>
                  <a:rPr lang="zh-CN" altLang="en-US" sz="2000" dirty="0"/>
                  <a:t>均匀分布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 此时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𝑬𝑿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2000" dirty="0"/>
                  <a:t>，得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𝟐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，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与</a:t>
                </a:r>
                <a:r>
                  <a:rPr lang="en-US" altLang="zh-CN" sz="2000" dirty="0"/>
                  <a:t>MLE</a:t>
                </a:r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000" dirty="0"/>
                  <a:t>）不同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哪个</a:t>
                </a:r>
                <a:r>
                  <a:rPr lang="zh-CN" altLang="en-US" sz="2000" dirty="0"/>
                  <a:t>好，或各自优缺点</a:t>
                </a:r>
                <a:r>
                  <a:rPr lang="zh-CN" altLang="en-US" sz="2000" dirty="0" smtClean="0"/>
                  <a:t>？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● </a:t>
                </a:r>
                <a:r>
                  <a:rPr lang="en-US" altLang="zh-CN" sz="2000" dirty="0" smtClean="0"/>
                  <a:t>MLE</a:t>
                </a:r>
                <a:r>
                  <a:rPr lang="zh-CN" altLang="en-US" sz="2000" dirty="0" smtClean="0"/>
                  <a:t>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000" dirty="0" smtClean="0"/>
                  <a:t>）概率为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地偏小。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● 矩估计在明知对某个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较大）时，会仍用偏小的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𝟐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作为估计。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681" r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51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三、一个实例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例</a:t>
                </a:r>
                <a:r>
                  <a:rPr lang="en-US" altLang="zh-CN" sz="2000" dirty="0" smtClean="0"/>
                  <a:t>1. </a:t>
                </a:r>
                <a:r>
                  <a:rPr lang="zh-CN" altLang="en-US" sz="2000" dirty="0" smtClean="0"/>
                  <a:t>“序列号”估计方法（背景：二战）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模型为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000" dirty="0" smtClean="0"/>
                  <a:t>未知，从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 ⋯,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中随机抽取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dirty="0" smtClean="0"/>
                  <a:t>个，记为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⋯&lt;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希望利用此数据估计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首先可以用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000" dirty="0" smtClean="0"/>
                  <a:t>两个数据间的平均间隔进行估计，从而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000" dirty="0" smtClean="0"/>
                  <a:t>的一个自然的估计为：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可以证明，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681" r="-3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257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      郑忠国</a:t>
                </a:r>
                <a:r>
                  <a:rPr lang="zh-CN" altLang="en-US" sz="2000" dirty="0"/>
                  <a:t>提出了改进的估计</a:t>
                </a:r>
                <a:r>
                  <a:rPr lang="zh-CN" altLang="en-US" sz="2000" dirty="0" smtClean="0"/>
                  <a:t>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dirty="0" smtClean="0"/>
                  <a:t>。亦可证明，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000" dirty="0" smtClean="0"/>
                  <a:t>，但其方差更小。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期望、方差表示什么</a:t>
                </a:r>
                <a:r>
                  <a:rPr lang="zh-CN" altLang="en-US" sz="2000" dirty="0"/>
                  <a:t>？</a:t>
                </a:r>
                <a:r>
                  <a:rPr lang="zh-CN" altLang="en-US" sz="2000" dirty="0" smtClean="0"/>
                  <a:t>概率空间如何定义？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离散型均匀分布。</a:t>
                </a:r>
                <a:endParaRPr lang="zh-CN" altLang="en-US" sz="20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837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第二节 估计的优良性标准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382000" cy="55446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      </a:t>
                </a:r>
                <a:r>
                  <a:rPr lang="zh-CN" altLang="en-US" sz="2000" dirty="0" smtClean="0"/>
                  <a:t>当</a:t>
                </a:r>
                <a:r>
                  <a:rPr lang="zh-CN" altLang="en-US" sz="2000" dirty="0"/>
                  <a:t>用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估计目标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时，希望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与目标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距离越近越好。但因为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是随机变量，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 smtClean="0"/>
                  <a:t>的函数，也</a:t>
                </a:r>
                <a:r>
                  <a:rPr lang="zh-CN" altLang="en-US" sz="2000" dirty="0"/>
                  <a:t>可以取不同的值，所以如何定义“距离”很重要。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在数理统计中，对同一随机事件，当参数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取不同的值时，对应的概率测度也不同。为明确起见，记可测空间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上的概率分布族为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</m:oMath>
                </a14:m>
                <a:r>
                  <a:rPr lang="zh-CN" altLang="en-US" sz="2000" dirty="0"/>
                  <a:t>，记相应的期望、方差等为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zh-CN" altLang="en-US" sz="20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𝑽𝒂𝒓</m:t>
                        </m:r>
                      </m:e>
                      <m:sub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zh-CN" altLang="en-US" sz="2000" dirty="0"/>
                  <a:t>等。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 定义</a:t>
                </a:r>
                <a:r>
                  <a:rPr lang="en-US" altLang="zh-CN" sz="2000" dirty="0"/>
                  <a:t>1. </a:t>
                </a:r>
                <a:r>
                  <a:rPr lang="zh-CN" altLang="en-US" sz="2000" dirty="0"/>
                  <a:t>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的无偏估计，若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               ∀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 这是较正常的要求。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 第一节的常用分布中，两点分布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en-US" altLang="zh-CN" sz="2000" dirty="0"/>
                  <a:t>MLE</a:t>
                </a:r>
                <a:r>
                  <a:rPr lang="zh-CN" altLang="en-US" sz="2000" dirty="0"/>
                  <a:t>、正态分布中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en-US" altLang="zh-CN" sz="2000" dirty="0"/>
                  <a:t>MLE</a:t>
                </a:r>
                <a:r>
                  <a:rPr lang="zh-CN" altLang="en-US" sz="2000" dirty="0"/>
                  <a:t>等都是无偏的，均匀分布的矩估计也是，但正态分布</a:t>
                </a:r>
                <a:r>
                  <a:rPr lang="zh-CN" altLang="en-US" sz="2000" dirty="0" smtClean="0"/>
                  <a:t>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的</a:t>
                </a:r>
                <a:r>
                  <a:rPr lang="en-US" altLang="zh-CN" sz="2000" dirty="0" smtClean="0"/>
                  <a:t>MLE</a:t>
                </a:r>
                <a:r>
                  <a:rPr lang="zh-CN" altLang="en-US" sz="2000" dirty="0" smtClean="0"/>
                  <a:t>不是无偏的</a:t>
                </a:r>
                <a:r>
                  <a:rPr lang="zh-CN" altLang="en-US" sz="2000" dirty="0"/>
                  <a:t>！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382000" cy="5544616"/>
              </a:xfrm>
              <a:blipFill rotWithShape="0">
                <a:blip r:embed="rId2"/>
                <a:stretch>
                  <a:fillRect l="-727" t="-660" r="-3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502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第二节 估计的优良性标准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:r>
                  <a:rPr lang="zh-CN" altLang="en-US" sz="2000" dirty="0" smtClean="0"/>
                  <a:t>      定义</a:t>
                </a:r>
                <a:r>
                  <a:rPr lang="en-US" altLang="zh-CN" sz="2000" dirty="0"/>
                  <a:t>2. </a:t>
                </a:r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的一个估计，称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 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均方误差（</a:t>
                </a:r>
                <a:r>
                  <a:rPr lang="en-US" altLang="zh-CN" sz="2000" dirty="0"/>
                  <a:t>Mean square error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MSE</a:t>
                </a:r>
                <a:r>
                  <a:rPr lang="zh-CN" altLang="en-US" sz="2000" dirty="0"/>
                  <a:t>）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若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2000" dirty="0"/>
                  <a:t>是无偏的，则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𝑽𝒂𝒓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 定义</a:t>
                </a:r>
                <a:r>
                  <a:rPr lang="en-US" altLang="zh-CN" sz="2000" dirty="0"/>
                  <a:t>3. </a:t>
                </a:r>
                <a:r>
                  <a:rPr lang="zh-CN" altLang="en-US" sz="20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的两个估计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，若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zh-CN" altLang="en-US" sz="2000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不次于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；若还存在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zh-CN" altLang="en-US" sz="2000" dirty="0"/>
                  <a:t>，使得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比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有效。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例如，若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000" dirty="0"/>
                  <a:t>的方差存在有限，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000" dirty="0"/>
                  <a:t>的均值，令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满足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/>
                  <a:t>均无偏</a:t>
                </a:r>
                <a:r>
                  <a:rPr lang="zh-CN" altLang="en-US" sz="2000" dirty="0" smtClean="0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/>
                  <a:t>不次于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；若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dirty="0"/>
                  <a:t>不全相等，则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/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/>
                  <a:t>有效。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490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第二节 估计的优良性标准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●两个估计并不一定总能比较！一般地，不能找到不次于所有其他估计的估计量。（？）例如用常数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估计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●缩小范围，仅考虑无偏估计。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定义</a:t>
                </a:r>
                <a:r>
                  <a:rPr lang="en-US" altLang="zh-CN" sz="2000" dirty="0"/>
                  <a:t>4. </a:t>
                </a:r>
                <a:r>
                  <a:rPr lang="zh-CN" altLang="en-US" sz="2000" dirty="0"/>
                  <a:t>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的（一致）最小方差</a:t>
                </a:r>
                <a:r>
                  <a:rPr lang="zh-CN" altLang="en-US" sz="2000" dirty="0" smtClean="0"/>
                  <a:t>无偏估计（</a:t>
                </a:r>
                <a:r>
                  <a:rPr lang="en-US" altLang="zh-CN" sz="2000" dirty="0" smtClean="0"/>
                  <a:t>MVUE</a:t>
                </a:r>
                <a:r>
                  <a:rPr lang="zh-CN" altLang="en-US" sz="2000" dirty="0" smtClean="0"/>
                  <a:t>），</a:t>
                </a:r>
                <a:r>
                  <a:rPr lang="zh-CN" altLang="en-US" sz="2000" dirty="0"/>
                  <a:t>如果它无偏，且对任意的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的无偏估计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（对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zh-CN" altLang="en-US" sz="2000" dirty="0" smtClean="0"/>
                  <a:t>。（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\phi</a:t>
                </a:r>
                <a:r>
                  <a:rPr lang="zh-CN" altLang="en-US" sz="2000" dirty="0" smtClean="0"/>
                  <a:t>；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2000" dirty="0" smtClean="0"/>
                  <a:t>：</a:t>
                </a:r>
                <a:r>
                  <a:rPr lang="en-US" altLang="zh-CN" sz="2000" dirty="0" smtClean="0"/>
                  <a:t>\psi</a:t>
                </a:r>
                <a:r>
                  <a:rPr lang="zh-CN" altLang="en-US" sz="2000" dirty="0" smtClean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●最小方差无偏估计在许多常见情形下存在唯一，并可以求出。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●是一定标准下的“最优良”的估计。还有其他标准。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●如何求？可以通过利用充分统计量</a:t>
                </a:r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681" r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412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/>
                  <a:t>● 经典统计中最重要的估计方法，首先想到。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 具有许多好的性质，某些标准下最优。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 思想：用最</a:t>
                </a:r>
                <a:r>
                  <a:rPr lang="zh-CN" altLang="en-US" sz="2000" dirty="0" smtClean="0"/>
                  <a:t>可能（</a:t>
                </a:r>
                <a:r>
                  <a:rPr lang="en-US" altLang="zh-CN" sz="2000" dirty="0" smtClean="0"/>
                  <a:t>most likely</a:t>
                </a:r>
                <a:r>
                  <a:rPr lang="zh-CN" altLang="en-US" sz="2000" dirty="0" smtClean="0"/>
                  <a:t>）产生</a:t>
                </a:r>
                <a:r>
                  <a:rPr lang="zh-CN" altLang="en-US" sz="2000" dirty="0"/>
                  <a:t>数据的参数值作为估计值。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例如</a:t>
                </a:r>
                <a:r>
                  <a:rPr lang="zh-CN" altLang="en-US" sz="2000" dirty="0"/>
                  <a:t>：射击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枪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/>
                  <a:t>7</a:t>
                </a:r>
                <a:r>
                  <a:rPr lang="zh-CN" altLang="en-US" sz="2000" dirty="0" smtClean="0"/>
                  <a:t>中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zh-CN" altLang="en-US" sz="2000" dirty="0"/>
                  <a:t>独立同分布，共同分布为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若只许你猜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000" dirty="0"/>
                  <a:t>为</a:t>
                </a:r>
                <a:r>
                  <a:rPr lang="en-US" altLang="zh-CN" sz="2000" dirty="0"/>
                  <a:t>0.2</a:t>
                </a:r>
                <a:r>
                  <a:rPr lang="zh-CN" altLang="en-US" sz="2000" dirty="0"/>
                  <a:t>或</a:t>
                </a:r>
                <a:r>
                  <a:rPr lang="en-US" altLang="zh-CN" sz="2000" dirty="0"/>
                  <a:t>0.8</a:t>
                </a:r>
                <a:r>
                  <a:rPr lang="zh-CN" altLang="en-US" sz="2000" dirty="0"/>
                  <a:t>，如何猜；若允许你在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中猜，如何猜</a:t>
                </a:r>
                <a:r>
                  <a:rPr lang="zh-CN" altLang="en-US" sz="2000" dirty="0" smtClean="0"/>
                  <a:t>？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● 求解方法：一般为数学上求最大值方法，取对数（乘积式变为和式），求导，令其等于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● 如解不唯一，任何一个均为</a:t>
                </a:r>
                <a:r>
                  <a:rPr lang="en-US" altLang="zh-CN" sz="2000" dirty="0" smtClean="0"/>
                  <a:t>MLE</a:t>
                </a:r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681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696200" cy="563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105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第二节 估计的优良性标准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382000" cy="54726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      定义</a:t>
                </a:r>
                <a:r>
                  <a:rPr lang="en-US" altLang="zh-CN" sz="2000" dirty="0"/>
                  <a:t>5. </a:t>
                </a:r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为简单随机样本，称统计量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的充分（</a:t>
                </a:r>
                <a:r>
                  <a:rPr lang="en-US" altLang="zh-CN" sz="2000" dirty="0"/>
                  <a:t>sufficient</a:t>
                </a:r>
                <a:r>
                  <a:rPr lang="zh-CN" altLang="en-US" sz="2000" dirty="0"/>
                  <a:t>）统计量，若似然函数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可表示为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𝝋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⋯,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是不依赖于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的非负函数。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●直观意义：充分统计量包含了样本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/>
                  <a:t>中关于参数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的全部信息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一定是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zh-CN" altLang="en-US" sz="2000" dirty="0" smtClean="0"/>
                  <a:t>充分统计量。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●引入定义</a:t>
                </a:r>
                <a:r>
                  <a:rPr lang="en-US" altLang="zh-CN" sz="2000" dirty="0" smtClean="0"/>
                  <a:t>5</a:t>
                </a:r>
                <a:r>
                  <a:rPr lang="zh-CN" altLang="en-US" sz="2000" dirty="0" smtClean="0"/>
                  <a:t>的目的</a:t>
                </a:r>
                <a:r>
                  <a:rPr lang="zh-CN" altLang="en-US" sz="2000" dirty="0"/>
                  <a:t>：降低样本的维数及复杂</a:t>
                </a:r>
                <a:r>
                  <a:rPr lang="zh-CN" altLang="en-US" sz="2000" dirty="0" smtClean="0"/>
                  <a:t>度时，不丢失关于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 smtClean="0"/>
                  <a:t>的信息。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●等价表示：给定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dirty="0"/>
                  <a:t>及可测集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dirty="0"/>
                  <a:t>无关。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----------------end 2024.02.22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zh-CN" altLang="en-US" sz="2000" dirty="0"/>
                  <a:t>有了充分统计量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dirty="0"/>
                  <a:t>，构造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的估计时，可以仅考虑利用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dirty="0"/>
                  <a:t>即可。易知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dirty="0"/>
                  <a:t>的维数越低越好</a:t>
                </a:r>
                <a:r>
                  <a:rPr lang="zh-CN" altLang="en-US" sz="2000" dirty="0" smtClean="0"/>
                  <a:t>。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382000" cy="5472608"/>
              </a:xfrm>
              <a:blipFill rotWithShape="0">
                <a:blip r:embed="rId2"/>
                <a:stretch>
                  <a:fillRect l="-727" t="-557" r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475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82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● 强相合性（</a:t>
                </a:r>
                <a:r>
                  <a:rPr lang="en-US" altLang="zh-CN" sz="2000" dirty="0" smtClean="0"/>
                  <a:t>strong consistency</a:t>
                </a:r>
                <a:r>
                  <a:rPr lang="zh-CN" altLang="en-US" sz="2000" dirty="0" smtClean="0"/>
                  <a:t>）：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0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dirty="0" smtClean="0"/>
                  <a:t>         </a:t>
                </a:r>
                <a:r>
                  <a:rPr lang="zh-CN" altLang="en-US" sz="2000" dirty="0" smtClean="0"/>
                  <a:t>（实变中的几乎处处收敛）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 </a:t>
                </a:r>
                <a:r>
                  <a:rPr lang="zh-CN" altLang="en-US" sz="2000" dirty="0" smtClean="0"/>
                  <a:t>（弱）相合性（</a:t>
                </a:r>
                <a:r>
                  <a:rPr lang="en-US" altLang="zh-CN" sz="2000" dirty="0" smtClean="0"/>
                  <a:t>consistency</a:t>
                </a:r>
                <a:r>
                  <a:rPr lang="zh-CN" altLang="en-US" sz="2000" dirty="0" smtClean="0"/>
                  <a:t>）：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∥&lt;</m:t>
                            </m:r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func>
                  </m:oMath>
                </a14:m>
                <a:r>
                  <a:rPr lang="en-US" altLang="zh-CN" sz="2000" dirty="0" smtClean="0"/>
                  <a:t>    </a:t>
                </a:r>
                <a:r>
                  <a:rPr lang="zh-CN" altLang="en-US" sz="2000" dirty="0"/>
                  <a:t>（实变中</a:t>
                </a:r>
                <a:r>
                  <a:rPr lang="zh-CN" altLang="en-US" sz="2000" dirty="0" smtClean="0"/>
                  <a:t>的依测度收敛）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● </a:t>
                </a:r>
                <a:r>
                  <a:rPr lang="zh-CN" altLang="en-US" sz="2000" dirty="0" smtClean="0"/>
                  <a:t>理论上，强相</a:t>
                </a:r>
                <a:r>
                  <a:rPr lang="zh-CN" altLang="en-US" sz="2000" dirty="0"/>
                  <a:t>合</a:t>
                </a:r>
                <a:r>
                  <a:rPr lang="zh-CN" altLang="en-US" sz="2000" dirty="0" smtClean="0"/>
                  <a:t>性可推出弱相合性，反之不成立。应用中，一般无区别（</a:t>
                </a:r>
                <a:r>
                  <a:rPr lang="zh-CN" altLang="en-US" sz="2000" dirty="0"/>
                  <a:t>一般</a:t>
                </a:r>
                <a:r>
                  <a:rPr lang="zh-CN" altLang="en-US" sz="2000" dirty="0" smtClean="0"/>
                  <a:t>说相合性，指的是弱相</a:t>
                </a:r>
                <a:r>
                  <a:rPr lang="zh-CN" altLang="en-US" sz="2000" dirty="0"/>
                  <a:t>合性</a:t>
                </a:r>
                <a:r>
                  <a:rPr lang="zh-CN" altLang="en-US" sz="2000" dirty="0" smtClean="0"/>
                  <a:t>）。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● 直观意义：随样本量增大，估计值可任意接近目标。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● 区别原因：随机变量的收敛比一般收敛复杂。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82000" cy="5616624"/>
              </a:xfrm>
              <a:blipFill rotWithShape="0">
                <a:blip r:embed="rId2"/>
                <a:stretch>
                  <a:fillRect l="-727" t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829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几种常见分布：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514350" indent="-514350">
                  <a:buAutoNum type="arabicPeriod"/>
                </a:pPr>
                <a:r>
                  <a:rPr lang="zh-CN" altLang="en-US" sz="2000" dirty="0" smtClean="0"/>
                  <a:t>两点（</a:t>
                </a:r>
                <a:r>
                  <a:rPr lang="en-US" altLang="zh-CN" sz="2000" dirty="0" smtClean="0"/>
                  <a:t>Bernoulli</a:t>
                </a:r>
                <a:r>
                  <a:rPr lang="zh-CN" altLang="en-US" sz="2000" dirty="0" smtClean="0"/>
                  <a:t>）分布，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为数据，取值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、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，</a:t>
                </a:r>
                <a:endParaRPr lang="en-US" altLang="zh-CN" sz="2000" dirty="0"/>
              </a:p>
              <a:p>
                <a:pPr marL="514350" indent="-514350">
                  <a:buAutoNum type="arabicPeriod"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∏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sSubSup>
                          <m:sSub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唯一解为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=:</m:t>
                    </m:r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𝝊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zh-CN" altLang="en-US" sz="2000" dirty="0" smtClean="0"/>
                  <a:t>，概率论中常说的频率。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相合性：由强大数律，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func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(</a:t>
                </a:r>
                <a:r>
                  <a:rPr lang="en-US" altLang="zh-CN" sz="2000" dirty="0" err="1" smtClean="0"/>
                  <a:t>a.s</a:t>
                </a:r>
                <a:r>
                  <a:rPr lang="en-US" altLang="zh-CN" sz="2000" dirty="0" smtClean="0"/>
                  <a:t>.)</a:t>
                </a:r>
                <a:r>
                  <a:rPr lang="zh-CN" altLang="en-US" sz="2000" dirty="0" smtClean="0"/>
                  <a:t>，即频率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000" dirty="0" smtClean="0"/>
                  <a:t>概率。</a:t>
                </a:r>
                <a:endParaRPr lang="en-US" altLang="zh-CN" sz="2000" dirty="0"/>
              </a:p>
              <a:p>
                <a:pPr marL="514350" indent="-514350">
                  <a:buAutoNum type="arabicPeriod"/>
                </a:pP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681" r="-3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583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82000" cy="5616624"/>
              </a:xfr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2. </a:t>
                </a:r>
                <a:r>
                  <a:rPr lang="zh-CN" altLang="en-US" sz="2000" dirty="0"/>
                  <a:t>指数分布，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𝑬𝒙𝒑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（当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dirty="0"/>
                  <a:t>&gt;0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𝝀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</m:d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𝒏𝒍𝒐𝒈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𝝀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</m:d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𝝏𝝀</m:t>
                          </m:r>
                        </m:den>
                      </m:f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zh-CN" altLang="en-US" sz="2000" dirty="0"/>
                  <a:t> 唯一解为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den>
                    </m:f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 相合性：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sz="200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/>
                  <a:t>/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dirty="0"/>
                  <a:t>，故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zh-CN" altLang="en-US" sz="200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a.s.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/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dirty="0"/>
                  <a:t>的直观意义：</a:t>
                </a:r>
                <a:r>
                  <a:rPr lang="zh-CN" altLang="en-US" sz="2000" dirty="0" smtClean="0"/>
                  <a:t>平均寿命。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82000" cy="5616624"/>
              </a:xfrm>
              <a:blipFill rotWithShape="0">
                <a:blip r:embed="rId2"/>
                <a:stretch>
                  <a:fillRect l="-727" t="-651" b="-47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104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0552" y="1052736"/>
                <a:ext cx="8382000" cy="57332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3. </a:t>
                </a:r>
                <a:r>
                  <a:rPr lang="zh-CN" altLang="en-US" sz="2000" dirty="0" smtClean="0"/>
                  <a:t>正态分布，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，令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，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𝝅𝜹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𝒏𝒍𝒐𝒈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:r>
                  <a:rPr lang="zh-CN" altLang="en-US" sz="200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000" dirty="0" smtClean="0"/>
                  <a:t>为某常数，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:r>
                  <a:rPr lang="zh-CN" altLang="en-US" sz="2000" dirty="0" smtClean="0"/>
                  <a:t>似然方程组为：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𝒍𝒐𝒈𝑳</m:t>
                                  </m:r>
                                </m:num>
                                <m:den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𝝏𝝁</m:t>
                                  </m:r>
                                </m:den>
                              </m:f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𝒍𝒐𝒈𝑳</m:t>
                                  </m:r>
                                </m:num>
                                <m:den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𝝏𝜹</m:t>
                                  </m:r>
                                </m:den>
                              </m:f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den>
                              </m:f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𝜹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      唯一解为：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样本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均值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=: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</m:acc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552" y="1052736"/>
                <a:ext cx="8382000" cy="5733256"/>
              </a:xfrm>
              <a:blipFill rotWithShape="0">
                <a:blip r:embed="rId2"/>
                <a:stretch>
                  <a:fillRect l="-727" t="-532" b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284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382000" cy="53739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相合性：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由大数率，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acc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func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又由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故而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func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𝑬𝑿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即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20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𝒗𝒂𝒓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dirty="0" smtClean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即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</m:func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注意其中有：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00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zh-CN" altLang="en-US" sz="2000">
                        <a:latin typeface="Cambria Math" panose="02040503050406030204" pitchFamily="18" charset="0"/>
                      </a:rPr>
                      <m:t>这个常用等式。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382000" cy="5373960"/>
              </a:xfrm>
              <a:blipFill rotWithShape="0">
                <a:blip r:embed="rId2"/>
                <a:stretch>
                  <a:fillRect l="-727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431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4. </a:t>
                </a:r>
                <a:r>
                  <a:rPr lang="zh-CN" altLang="en-US" sz="2000" dirty="0"/>
                  <a:t>威布尔（</a:t>
                </a:r>
                <a:r>
                  <a:rPr lang="en-US" altLang="zh-CN" sz="2000" dirty="0"/>
                  <a:t>Weibull</a:t>
                </a:r>
                <a:r>
                  <a:rPr lang="zh-CN" altLang="en-US" sz="2000" dirty="0"/>
                  <a:t>）分布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den>
                        </m:f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（当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dirty="0"/>
                  <a:t>，参数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dirty="0"/>
                  <a:t>。</a:t>
                </a:r>
                <a:r>
                  <a:rPr lang="zh-CN" altLang="en-US" sz="2000" dirty="0" smtClean="0"/>
                  <a:t>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     	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𝜼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zh-CN" alt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𝜼</m:t>
                                </m:r>
                              </m:den>
                            </m:f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故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𝒎𝒏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/>
                  <a:t>取</a:t>
                </a:r>
                <a:r>
                  <a:rPr lang="zh-CN" altLang="en-US" sz="2000" dirty="0" smtClean="0"/>
                  <a:t>对数，求偏导，可得似然方程组。计算机求解。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无显式解，如何证明相合性？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01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第一节 参数估计的方法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5. </a:t>
                </a:r>
                <a:r>
                  <a:rPr lang="zh-CN" altLang="en-US" sz="2000" dirty="0" smtClean="0"/>
                  <a:t>均匀分布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2000" dirty="0"/>
                  <a:t>（或</a:t>
                </a:r>
                <a:r>
                  <a:rPr lang="zh-CN" altLang="en-US" sz="2000" dirty="0" smtClean="0"/>
                  <a:t>简化</a:t>
                </a:r>
                <a:r>
                  <a:rPr lang="zh-CN" altLang="en-US" sz="2000" dirty="0"/>
                  <a:t>版本</a:t>
                </a:r>
                <a:r>
                  <a:rPr lang="zh-CN" alt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2000" dirty="0"/>
                  <a:t>）</a:t>
                </a:r>
                <a:endParaRPr lang="en-US" altLang="zh-CN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den>
                              </m:f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nary>
                      <m:naryPr>
                        <m:chr m:val="∏"/>
                        <m:limLoc m:val="subSup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000" dirty="0" smtClean="0"/>
                  <a:t>,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limLow>
                                    <m:limLow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故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000" dirty="0" smtClean="0"/>
                  <a:t>  （不连续，不可导）。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相合性：教材中有证明，用到实变函数方法。</a:t>
                </a:r>
                <a:endParaRPr lang="zh-CN" altLang="en-US" sz="20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7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755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ari_test">
  <a:themeElements>
    <a:clrScheme name="nari_test 1">
      <a:dk1>
        <a:srgbClr val="000000"/>
      </a:dk1>
      <a:lt1>
        <a:srgbClr val="EDF9F0"/>
      </a:lt1>
      <a:dk2>
        <a:srgbClr val="106A3F"/>
      </a:dk2>
      <a:lt2>
        <a:srgbClr val="FFFFFF"/>
      </a:lt2>
      <a:accent1>
        <a:srgbClr val="6CD2C1"/>
      </a:accent1>
      <a:accent2>
        <a:srgbClr val="9590D4"/>
      </a:accent2>
      <a:accent3>
        <a:srgbClr val="F4FBF6"/>
      </a:accent3>
      <a:accent4>
        <a:srgbClr val="000000"/>
      </a:accent4>
      <a:accent5>
        <a:srgbClr val="BAE5DD"/>
      </a:accent5>
      <a:accent6>
        <a:srgbClr val="8782C0"/>
      </a:accent6>
      <a:hlink>
        <a:srgbClr val="B0D795"/>
      </a:hlink>
      <a:folHlink>
        <a:srgbClr val="E4D578"/>
      </a:folHlink>
    </a:clrScheme>
    <a:fontScheme name="nari_tes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72549"/>
                <a:invGamma/>
              </a:schemeClr>
            </a:gs>
            <a:gs pos="100000">
              <a:schemeClr val="accent1"/>
            </a:gs>
          </a:gsLst>
          <a:lin ang="18900000" scaled="1"/>
        </a:gradFill>
        <a:ln>
          <a:noFill/>
        </a:ln>
        <a:effectLst/>
        <a:scene3d>
          <a:camera prst="legacyObliqueTopRight"/>
          <a:lightRig rig="legacyFlat2" dir="t"/>
        </a:scene3d>
        <a:sp3d extrusionH="163500" prstMaterial="legacyMetal">
          <a:bevelT w="13500" h="13500" prst="angle"/>
          <a:bevelB w="13500" h="13500" prst="angle"/>
          <a:extrusionClr>
            <a:srgbClr val="66CCFF"/>
          </a:extrusionClr>
          <a:contourClr>
            <a:schemeClr val="accent1"/>
          </a:contourClr>
        </a:sp3d>
        <a:extLst>
          <a:ext uri="{91240B29-F687-4F45-9708-019B960494DF}">
            <a14:hiddenLine xmlns:a14="http://schemas.microsoft.com/office/drawing/2010/main" w="9525" cap="flat" cmpd="sng" algn="ctr">
              <a:noFill/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shade val="72549"/>
                <a:invGamma/>
              </a:schemeClr>
            </a:gs>
            <a:gs pos="100000">
              <a:schemeClr val="accent1"/>
            </a:gs>
          </a:gsLst>
          <a:lin ang="18900000" scaled="1"/>
        </a:gradFill>
        <a:ln>
          <a:noFill/>
        </a:ln>
        <a:effectLst/>
        <a:scene3d>
          <a:camera prst="legacyObliqueTopRight"/>
          <a:lightRig rig="legacyFlat2" dir="t"/>
        </a:scene3d>
        <a:sp3d extrusionH="163500" prstMaterial="legacyMetal">
          <a:bevelT w="13500" h="13500" prst="angle"/>
          <a:bevelB w="13500" h="13500" prst="angle"/>
          <a:extrusionClr>
            <a:srgbClr val="66CCFF"/>
          </a:extrusionClr>
          <a:contourClr>
            <a:schemeClr val="accent1"/>
          </a:contourClr>
        </a:sp3d>
        <a:extLst>
          <a:ext uri="{91240B29-F687-4F45-9708-019B960494DF}">
            <a14:hiddenLine xmlns:a14="http://schemas.microsoft.com/office/drawing/2010/main" w="9525" cap="flat" cmpd="sng" algn="ctr">
              <a:noFill/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ari_test 1">
        <a:dk1>
          <a:srgbClr val="000000"/>
        </a:dk1>
        <a:lt1>
          <a:srgbClr val="EDF9F0"/>
        </a:lt1>
        <a:dk2>
          <a:srgbClr val="106A3F"/>
        </a:dk2>
        <a:lt2>
          <a:srgbClr val="FFFFFF"/>
        </a:lt2>
        <a:accent1>
          <a:srgbClr val="6CD2C1"/>
        </a:accent1>
        <a:accent2>
          <a:srgbClr val="9590D4"/>
        </a:accent2>
        <a:accent3>
          <a:srgbClr val="F4FBF6"/>
        </a:accent3>
        <a:accent4>
          <a:srgbClr val="000000"/>
        </a:accent4>
        <a:accent5>
          <a:srgbClr val="BAE5DD"/>
        </a:accent5>
        <a:accent6>
          <a:srgbClr val="8782C0"/>
        </a:accent6>
        <a:hlink>
          <a:srgbClr val="B0D795"/>
        </a:hlink>
        <a:folHlink>
          <a:srgbClr val="E4D5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000000"/>
        </a:dk1>
        <a:lt1>
          <a:srgbClr val="EDEFF9"/>
        </a:lt1>
        <a:dk2>
          <a:srgbClr val="592141"/>
        </a:dk2>
        <a:lt2>
          <a:srgbClr val="FFFFFF"/>
        </a:lt2>
        <a:accent1>
          <a:srgbClr val="A3D498"/>
        </a:accent1>
        <a:accent2>
          <a:srgbClr val="DAA79E"/>
        </a:accent2>
        <a:accent3>
          <a:srgbClr val="F4F6FB"/>
        </a:accent3>
        <a:accent4>
          <a:srgbClr val="000000"/>
        </a:accent4>
        <a:accent5>
          <a:srgbClr val="CEE6CA"/>
        </a:accent5>
        <a:accent6>
          <a:srgbClr val="C5978F"/>
        </a:accent6>
        <a:hlink>
          <a:srgbClr val="ACA9E1"/>
        </a:hlink>
        <a:folHlink>
          <a:srgbClr val="A6DF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000000"/>
        </a:dk1>
        <a:lt1>
          <a:srgbClr val="FAF0F0"/>
        </a:lt1>
        <a:dk2>
          <a:srgbClr val="7A4E00"/>
        </a:dk2>
        <a:lt2>
          <a:srgbClr val="FFFFFF"/>
        </a:lt2>
        <a:accent1>
          <a:srgbClr val="CFA5D0"/>
        </a:accent1>
        <a:accent2>
          <a:srgbClr val="99CBAC"/>
        </a:accent2>
        <a:accent3>
          <a:srgbClr val="FCF6F6"/>
        </a:accent3>
        <a:accent4>
          <a:srgbClr val="000000"/>
        </a:accent4>
        <a:accent5>
          <a:srgbClr val="E4CFE4"/>
        </a:accent5>
        <a:accent6>
          <a:srgbClr val="8AB89B"/>
        </a:accent6>
        <a:hlink>
          <a:srgbClr val="D9CC93"/>
        </a:hlink>
        <a:folHlink>
          <a:srgbClr val="79AB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595tgp_golf_light</Template>
  <TotalTime>1977</TotalTime>
  <Words>359</Words>
  <Application>Microsoft Office PowerPoint</Application>
  <PresentationFormat>全屏显示(4:3)</PresentationFormat>
  <Paragraphs>234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华文中宋</vt:lpstr>
      <vt:lpstr>宋体</vt:lpstr>
      <vt:lpstr>Arial</vt:lpstr>
      <vt:lpstr>Cambria Math</vt:lpstr>
      <vt:lpstr>Verdana</vt:lpstr>
      <vt:lpstr>Wingdings</vt:lpstr>
      <vt:lpstr>nari_test</vt:lpstr>
      <vt:lpstr>第一节 参数估计的方法 </vt:lpstr>
      <vt:lpstr>第一节 参数估计的方法 </vt:lpstr>
      <vt:lpstr>第一节 参数估计的方法 </vt:lpstr>
      <vt:lpstr>第一节 参数估计的方法</vt:lpstr>
      <vt:lpstr>第一节 参数估计的方法</vt:lpstr>
      <vt:lpstr>第一节 参数估计的方法</vt:lpstr>
      <vt:lpstr>第一节 参数估计的方法</vt:lpstr>
      <vt:lpstr>第一节 参数估计的方法</vt:lpstr>
      <vt:lpstr>第一节 参数估计的方法</vt:lpstr>
      <vt:lpstr>第一节 参数估计的方法</vt:lpstr>
      <vt:lpstr>第一节 参数估计的方法</vt:lpstr>
      <vt:lpstr>第一节 参数估计的方法</vt:lpstr>
      <vt:lpstr>第一节 参数估计的方法</vt:lpstr>
      <vt:lpstr>第一节 参数估计的方法</vt:lpstr>
      <vt:lpstr>第一节 参数估计的方法</vt:lpstr>
      <vt:lpstr>第一节 参数估计的方法</vt:lpstr>
      <vt:lpstr>第二节 估计的优良性标准</vt:lpstr>
      <vt:lpstr>第二节 估计的优良性标准</vt:lpstr>
      <vt:lpstr>第二节 估计的优良性标准</vt:lpstr>
      <vt:lpstr>第二节 估计的优良性标准</vt:lpstr>
    </vt:vector>
  </TitlesOfParts>
  <Company>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张魁元</dc:creator>
  <cp:lastModifiedBy>lpliu</cp:lastModifiedBy>
  <cp:revision>209</cp:revision>
  <dcterms:created xsi:type="dcterms:W3CDTF">2017-01-02T08:13:04Z</dcterms:created>
  <dcterms:modified xsi:type="dcterms:W3CDTF">2024-02-22T07:07:19Z</dcterms:modified>
</cp:coreProperties>
</file>