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9"/>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58"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p:cViewPr varScale="1">
        <p:scale>
          <a:sx n="117" d="100"/>
          <a:sy n="117" d="100"/>
        </p:scale>
        <p:origin x="54" y="11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676B3-E623-4B33-BB89-9F898BCA1C8B}" type="datetimeFigureOut">
              <a:rPr lang="zh-CN" altLang="en-US" smtClean="0"/>
              <a:t>2017/6/26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1AB74-C1C7-4D02-8C0F-4D6BF7C7D4B0}" type="slidenum">
              <a:rPr lang="zh-CN" altLang="en-US" smtClean="0"/>
              <a:t>‹#›</a:t>
            </a:fld>
            <a:endParaRPr lang="zh-CN" altLang="en-US"/>
          </a:p>
        </p:txBody>
      </p:sp>
    </p:spTree>
    <p:extLst>
      <p:ext uri="{BB962C8B-B14F-4D97-AF65-F5344CB8AC3E}">
        <p14:creationId xmlns:p14="http://schemas.microsoft.com/office/powerpoint/2010/main" val="211200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67E3DB-82E7-42D8-9639-1AF19E4810FC}" type="slidenum">
              <a:rPr lang="zh-CN" altLang="en-US" smtClean="0"/>
              <a:pPr/>
              <a:t>13</a:t>
            </a:fld>
            <a:endParaRPr lang="en-US" altLang="zh-CN"/>
          </a:p>
        </p:txBody>
      </p:sp>
    </p:spTree>
    <p:extLst>
      <p:ext uri="{BB962C8B-B14F-4D97-AF65-F5344CB8AC3E}">
        <p14:creationId xmlns:p14="http://schemas.microsoft.com/office/powerpoint/2010/main" val="139587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230301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280256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600806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主标题">
    <p:spTree>
      <p:nvGrpSpPr>
        <p:cNvPr id="1" name=""/>
        <p:cNvGrpSpPr/>
        <p:nvPr/>
      </p:nvGrpSpPr>
      <p:grpSpPr>
        <a:xfrm>
          <a:off x="0" y="0"/>
          <a:ext cx="0" cy="0"/>
          <a:chOff x="0" y="0"/>
          <a:chExt cx="0" cy="0"/>
        </a:xfrm>
      </p:grpSpPr>
      <p:sp>
        <p:nvSpPr>
          <p:cNvPr id="13" name="矩形 12"/>
          <p:cNvSpPr/>
          <p:nvPr userDrawn="1"/>
        </p:nvSpPr>
        <p:spPr>
          <a:xfrm>
            <a:off x="1" y="4753596"/>
            <a:ext cx="9141785" cy="32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7916" tIns="38958" rIns="77916" bIns="38958" rtlCol="0" anchor="ctr"/>
          <a:lstStyle/>
          <a:p>
            <a:pPr algn="ctr"/>
            <a:endParaRPr lang="zh-CN" altLang="en-US"/>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1" y="483519"/>
            <a:ext cx="9141785" cy="4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灯片编号占位符 2"/>
          <p:cNvSpPr>
            <a:spLocks noGrp="1"/>
          </p:cNvSpPr>
          <p:nvPr>
            <p:ph type="sldNum" sz="quarter" idx="4"/>
          </p:nvPr>
        </p:nvSpPr>
        <p:spPr>
          <a:xfrm>
            <a:off x="8028000" y="4785996"/>
            <a:ext cx="864000" cy="360000"/>
          </a:xfrm>
          <a:prstGeom prst="rect">
            <a:avLst/>
          </a:prstGeom>
        </p:spPr>
        <p:txBody>
          <a:bodyPr vert="horz" lIns="91430" tIns="45715" rIns="91430" bIns="45715" rtlCol="0" anchor="ctr"/>
          <a:lstStyle>
            <a:lvl1pPr algn="ctr">
              <a:defRPr sz="1300" b="0">
                <a:solidFill>
                  <a:schemeClr val="tx2"/>
                </a:solidFill>
                <a:latin typeface="Arial" pitchFamily="34" charset="0"/>
                <a:cs typeface="Arial" pitchFamily="34" charset="0"/>
              </a:defRPr>
            </a:lvl1pPr>
          </a:lstStyle>
          <a:p>
            <a:r>
              <a:rPr lang="en-US" altLang="zh-CN"/>
              <a:t>-  </a:t>
            </a:r>
            <a:fld id="{628DC853-7FDA-48EA-946D-D47122EA75BC}" type="slidenum">
              <a:rPr lang="zh-CN" altLang="en-US" smtClean="0"/>
              <a:pPr/>
              <a:t>‹#›</a:t>
            </a:fld>
            <a:r>
              <a:rPr lang="zh-CN" altLang="en-US"/>
              <a:t>  </a:t>
            </a:r>
            <a:r>
              <a:rPr lang="en-US" altLang="zh-CN"/>
              <a:t>-</a:t>
            </a:r>
            <a:endParaRPr lang="zh-CN" altLang="en-US" dirty="0"/>
          </a:p>
        </p:txBody>
      </p:sp>
      <p:sp>
        <p:nvSpPr>
          <p:cNvPr id="11" name="标题 14"/>
          <p:cNvSpPr>
            <a:spLocks noGrp="1"/>
          </p:cNvSpPr>
          <p:nvPr>
            <p:ph type="title"/>
          </p:nvPr>
        </p:nvSpPr>
        <p:spPr>
          <a:xfrm>
            <a:off x="251520" y="39115"/>
            <a:ext cx="7740000" cy="432000"/>
          </a:xfrm>
          <a:prstGeom prst="rect">
            <a:avLst/>
          </a:prstGeom>
        </p:spPr>
        <p:txBody>
          <a:bodyPr lIns="77916" tIns="38958" rIns="77916" bIns="38958" anchor="ctr" anchorCtr="0"/>
          <a:lstStyle>
            <a:lvl1pPr algn="just">
              <a:defRPr sz="1900" b="0">
                <a:solidFill>
                  <a:schemeClr val="tx2"/>
                </a:solidFill>
                <a:latin typeface="Arial" pitchFamily="34" charset="0"/>
                <a:ea typeface="微软雅黑" pitchFamily="34" charset="-122"/>
                <a:cs typeface="Arial" pitchFamily="34" charset="0"/>
              </a:defRPr>
            </a:lvl1pPr>
          </a:lstStyle>
          <a:p>
            <a:endParaRPr lang="zh-CN" altLang="en-US" dirty="0"/>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28000" y="88777"/>
            <a:ext cx="792088" cy="332677"/>
          </a:xfrm>
          <a:prstGeom prst="rect">
            <a:avLst/>
          </a:prstGeom>
        </p:spPr>
      </p:pic>
    </p:spTree>
    <p:extLst>
      <p:ext uri="{BB962C8B-B14F-4D97-AF65-F5344CB8AC3E}">
        <p14:creationId xmlns:p14="http://schemas.microsoft.com/office/powerpoint/2010/main" val="368680999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99221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49765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76140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060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71919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866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137063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3091F99-555A-4E70-BF70-8E07EE828744}" type="datetimeFigureOut">
              <a:rPr lang="zh-CN" altLang="en-US" smtClean="0"/>
              <a:t>2017/6/26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191749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3091F99-555A-4E70-BF70-8E07EE828744}" type="datetimeFigureOut">
              <a:rPr lang="zh-CN" altLang="en-US" smtClean="0"/>
              <a:t>2017/6/26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5912134-DAEC-4023-8BE7-308F38FDEC46}" type="slidenum">
              <a:rPr lang="zh-CN" altLang="en-US" smtClean="0"/>
              <a:t>‹#›</a:t>
            </a:fld>
            <a:endParaRPr lang="zh-CN" altLang="en-US"/>
          </a:p>
        </p:txBody>
      </p:sp>
    </p:spTree>
    <p:extLst>
      <p:ext uri="{BB962C8B-B14F-4D97-AF65-F5344CB8AC3E}">
        <p14:creationId xmlns:p14="http://schemas.microsoft.com/office/powerpoint/2010/main" val="350141400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www.xmailserver.org/linux-patches/epoll.txt" TargetMode="External"/><Relationship Id="rId3" Type="http://schemas.openxmlformats.org/officeDocument/2006/relationships/hyperlink" Target="http://www.freebsd.org/cgi/man.cgi?query=kqueue&amp;apropos=0&amp;sektion=0&amp;format=html" TargetMode="External"/><Relationship Id="rId7" Type="http://schemas.openxmlformats.org/officeDocument/2006/relationships/hyperlink" Target="http://manpages.debian.net/cgi-bin/man.cgi?query=poll" TargetMode="External"/><Relationship Id="rId2" Type="http://schemas.openxmlformats.org/officeDocument/2006/relationships/hyperlink" Target="http://download.oracle.com/docs/cd/E19253-01/816-5177/6mbbc4g9n/index.html" TargetMode="External"/><Relationship Id="rId1" Type="http://schemas.openxmlformats.org/officeDocument/2006/relationships/slideLayout" Target="../slideLayouts/slideLayout1.xml"/><Relationship Id="rId6" Type="http://schemas.openxmlformats.org/officeDocument/2006/relationships/hyperlink" Target="http://msdn.microsoft.com/en-us/library/ms740141(v=vs.85).aspx" TargetMode="External"/><Relationship Id="rId5" Type="http://schemas.openxmlformats.org/officeDocument/2006/relationships/hyperlink" Target="http://manpages.debian.net/cgi-bin/man.cgi?query=select" TargetMode="External"/><Relationship Id="rId4" Type="http://schemas.openxmlformats.org/officeDocument/2006/relationships/hyperlink" Target="http://developers.sun.com/solaris/articles/event_completion.html"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1075135" y="1740694"/>
            <a:ext cx="6858000" cy="857250"/>
          </a:xfrm>
        </p:spPr>
        <p:txBody>
          <a:bodyPr/>
          <a:lstStyle/>
          <a:p>
            <a:pPr eaLnBrk="1" hangingPunct="1"/>
            <a:r>
              <a:rPr lang="en-US" altLang="zh-CN" sz="4050" dirty="0">
                <a:latin typeface="微软雅黑" pitchFamily="34" charset="-122"/>
                <a:ea typeface="微软雅黑" pitchFamily="34" charset="-122"/>
              </a:rPr>
              <a:t>Hades</a:t>
            </a:r>
            <a:r>
              <a:rPr lang="zh-CN" altLang="en-US" sz="4050" dirty="0">
                <a:latin typeface="微软雅黑" pitchFamily="34" charset="-122"/>
                <a:ea typeface="微软雅黑" pitchFamily="34" charset="-122"/>
              </a:rPr>
              <a:t>通用计算服务器组件</a:t>
            </a:r>
          </a:p>
        </p:txBody>
      </p:sp>
      <p:sp>
        <p:nvSpPr>
          <p:cNvPr id="4" name="Rectangle 3"/>
          <p:cNvSpPr>
            <a:spLocks noGrp="1" noChangeArrowheads="1"/>
          </p:cNvSpPr>
          <p:nvPr>
            <p:ph type="subTitle" idx="1"/>
          </p:nvPr>
        </p:nvSpPr>
        <p:spPr>
          <a:xfrm>
            <a:off x="5250656" y="3214687"/>
            <a:ext cx="2682479" cy="482204"/>
          </a:xfrm>
        </p:spPr>
        <p:txBody>
          <a:bodyPr>
            <a:normAutofit fontScale="92500" lnSpcReduction="20000"/>
          </a:bodyPr>
          <a:lstStyle/>
          <a:p>
            <a:pPr eaLnBrk="1" hangingPunct="1"/>
            <a:r>
              <a:rPr lang="zh-CN" altLang="en-US" smtClean="0">
                <a:latin typeface="微软雅黑" pitchFamily="34" charset="-122"/>
                <a:ea typeface="微软雅黑" pitchFamily="34" charset="-122"/>
              </a:rPr>
              <a:t>引擎部</a:t>
            </a:r>
          </a:p>
        </p:txBody>
      </p:sp>
    </p:spTree>
    <p:extLst>
      <p:ext uri="{BB962C8B-B14F-4D97-AF65-F5344CB8AC3E}">
        <p14:creationId xmlns:p14="http://schemas.microsoft.com/office/powerpoint/2010/main" val="353443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底层框架</a:t>
            </a:r>
            <a:endParaRPr lang="en-US" altLang="zh-CN" sz="2400" b="1" dirty="0">
              <a:solidFill>
                <a:srgbClr val="0099CC"/>
              </a:solidFill>
            </a:endParaRPr>
          </a:p>
        </p:txBody>
      </p:sp>
      <p:sp>
        <p:nvSpPr>
          <p:cNvPr id="2" name="矩形 1"/>
          <p:cNvSpPr/>
          <p:nvPr/>
        </p:nvSpPr>
        <p:spPr>
          <a:xfrm>
            <a:off x="899808" y="704206"/>
            <a:ext cx="1614545" cy="571567"/>
          </a:xfrm>
          <a:prstGeom prst="rect">
            <a:avLst/>
          </a:prstGeom>
        </p:spPr>
        <p:txBody>
          <a:bodyPr wrap="none">
            <a:spAutoFit/>
          </a:bodyPr>
          <a:lstStyle/>
          <a:p>
            <a:pPr marL="201930" indent="953" algn="just">
              <a:lnSpc>
                <a:spcPct val="173000"/>
              </a:lnSpc>
              <a:spcBef>
                <a:spcPts val="975"/>
              </a:spcBef>
              <a:spcAft>
                <a:spcPts val="975"/>
              </a:spcAft>
            </a:pPr>
            <a:r>
              <a:rPr lang="en-US" altLang="zh-CN" b="1" dirty="0"/>
              <a:t>2.3</a:t>
            </a:r>
            <a:r>
              <a:rPr lang="zh-CN" altLang="zh-CN" b="1" dirty="0"/>
              <a:t>线程</a:t>
            </a:r>
            <a:r>
              <a:rPr lang="zh-CN" altLang="zh-CN" b="1" dirty="0"/>
              <a:t>模型</a:t>
            </a:r>
            <a:endParaRPr lang="zh-CN" altLang="zh-CN" b="1" dirty="0"/>
          </a:p>
        </p:txBody>
      </p:sp>
      <p:sp>
        <p:nvSpPr>
          <p:cNvPr id="3" name="矩形 2"/>
          <p:cNvSpPr/>
          <p:nvPr/>
        </p:nvSpPr>
        <p:spPr>
          <a:xfrm>
            <a:off x="1249442" y="1142027"/>
            <a:ext cx="5983605" cy="300082"/>
          </a:xfrm>
          <a:prstGeom prst="rect">
            <a:avLst/>
          </a:prstGeom>
        </p:spPr>
        <p:txBody>
          <a:bodyPr wrap="square">
            <a:spAutoFit/>
          </a:bodyPr>
          <a:lstStyle/>
          <a:p>
            <a:r>
              <a:rPr lang="zh-CN" altLang="en-US" sz="1350" dirty="0"/>
              <a:t>多线程网络通讯线程模型：</a:t>
            </a:r>
            <a:endParaRPr lang="en-US" altLang="zh-CN" sz="1350" dirty="0"/>
          </a:p>
        </p:txBody>
      </p:sp>
      <p:pic>
        <p:nvPicPr>
          <p:cNvPr id="81" name="图片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2168" y="1373133"/>
            <a:ext cx="5716110" cy="3168910"/>
          </a:xfrm>
          <a:prstGeom prst="rect">
            <a:avLst/>
          </a:prstGeom>
        </p:spPr>
      </p:pic>
    </p:spTree>
    <p:extLst>
      <p:ext uri="{BB962C8B-B14F-4D97-AF65-F5344CB8AC3E}">
        <p14:creationId xmlns:p14="http://schemas.microsoft.com/office/powerpoint/2010/main" val="3204211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1347614"/>
            <a:ext cx="5630529" cy="3224134"/>
          </a:xfrm>
          <a:prstGeom prst="rect">
            <a:avLst/>
          </a:prstGeom>
        </p:spPr>
      </p:pic>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底层框架</a:t>
            </a:r>
            <a:endParaRPr lang="en-US" altLang="zh-CN" sz="2400" b="1" dirty="0">
              <a:solidFill>
                <a:srgbClr val="0099CC"/>
              </a:solidFill>
            </a:endParaRPr>
          </a:p>
        </p:txBody>
      </p:sp>
      <p:sp>
        <p:nvSpPr>
          <p:cNvPr id="2" name="矩形 1"/>
          <p:cNvSpPr/>
          <p:nvPr/>
        </p:nvSpPr>
        <p:spPr>
          <a:xfrm>
            <a:off x="899808" y="704206"/>
            <a:ext cx="1614545" cy="571567"/>
          </a:xfrm>
          <a:prstGeom prst="rect">
            <a:avLst/>
          </a:prstGeom>
        </p:spPr>
        <p:txBody>
          <a:bodyPr wrap="none">
            <a:spAutoFit/>
          </a:bodyPr>
          <a:lstStyle/>
          <a:p>
            <a:pPr marL="201930" indent="953" algn="just">
              <a:lnSpc>
                <a:spcPct val="173000"/>
              </a:lnSpc>
              <a:spcBef>
                <a:spcPts val="975"/>
              </a:spcBef>
              <a:spcAft>
                <a:spcPts val="975"/>
              </a:spcAft>
            </a:pPr>
            <a:r>
              <a:rPr lang="en-US" altLang="zh-CN" b="1" dirty="0"/>
              <a:t>2.3</a:t>
            </a:r>
            <a:r>
              <a:rPr lang="zh-CN" altLang="zh-CN" b="1" dirty="0"/>
              <a:t>线程</a:t>
            </a:r>
            <a:r>
              <a:rPr lang="zh-CN" altLang="zh-CN" b="1" dirty="0"/>
              <a:t>模型</a:t>
            </a:r>
            <a:endParaRPr lang="zh-CN" altLang="zh-CN" b="1" dirty="0"/>
          </a:p>
        </p:txBody>
      </p:sp>
      <p:sp>
        <p:nvSpPr>
          <p:cNvPr id="3" name="矩形 2"/>
          <p:cNvSpPr/>
          <p:nvPr/>
        </p:nvSpPr>
        <p:spPr>
          <a:xfrm>
            <a:off x="1249442" y="1142027"/>
            <a:ext cx="5983605" cy="300082"/>
          </a:xfrm>
          <a:prstGeom prst="rect">
            <a:avLst/>
          </a:prstGeom>
        </p:spPr>
        <p:txBody>
          <a:bodyPr wrap="square">
            <a:spAutoFit/>
          </a:bodyPr>
          <a:lstStyle/>
          <a:p>
            <a:r>
              <a:rPr lang="zh-CN" altLang="en-US" sz="1350" dirty="0"/>
              <a:t>服务体系线程模型：</a:t>
            </a:r>
            <a:endParaRPr lang="en-US" altLang="zh-CN" sz="1350" dirty="0"/>
          </a:p>
        </p:txBody>
      </p:sp>
    </p:spTree>
    <p:extLst>
      <p:ext uri="{BB962C8B-B14F-4D97-AF65-F5344CB8AC3E}">
        <p14:creationId xmlns:p14="http://schemas.microsoft.com/office/powerpoint/2010/main" val="2960375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底层框架</a:t>
            </a:r>
            <a:endParaRPr lang="en-US" altLang="zh-CN" sz="2400" b="1" dirty="0">
              <a:solidFill>
                <a:srgbClr val="0099CC"/>
              </a:solidFill>
            </a:endParaRPr>
          </a:p>
        </p:txBody>
      </p:sp>
      <p:sp>
        <p:nvSpPr>
          <p:cNvPr id="2" name="矩形 1"/>
          <p:cNvSpPr/>
          <p:nvPr/>
        </p:nvSpPr>
        <p:spPr>
          <a:xfrm>
            <a:off x="852442" y="668488"/>
            <a:ext cx="2353529" cy="571567"/>
          </a:xfrm>
          <a:prstGeom prst="rect">
            <a:avLst/>
          </a:prstGeom>
        </p:spPr>
        <p:txBody>
          <a:bodyPr wrap="none">
            <a:spAutoFit/>
          </a:bodyPr>
          <a:lstStyle/>
          <a:p>
            <a:pPr marL="201930" indent="953" algn="just">
              <a:lnSpc>
                <a:spcPct val="173000"/>
              </a:lnSpc>
              <a:spcBef>
                <a:spcPts val="975"/>
              </a:spcBef>
              <a:spcAft>
                <a:spcPts val="975"/>
              </a:spcAft>
            </a:pPr>
            <a:r>
              <a:rPr lang="en-US" altLang="zh-CN" b="1" dirty="0"/>
              <a:t>2.</a:t>
            </a:r>
            <a:r>
              <a:rPr lang="en-US" altLang="zh-CN" dirty="0"/>
              <a:t> 4</a:t>
            </a:r>
            <a:r>
              <a:rPr lang="zh-CN" altLang="zh-CN" dirty="0"/>
              <a:t>池化与内存管理</a:t>
            </a:r>
            <a:endParaRPr lang="zh-CN" altLang="zh-CN" b="1" dirty="0"/>
          </a:p>
        </p:txBody>
      </p:sp>
      <p:sp>
        <p:nvSpPr>
          <p:cNvPr id="3" name="矩形 2"/>
          <p:cNvSpPr/>
          <p:nvPr/>
        </p:nvSpPr>
        <p:spPr>
          <a:xfrm>
            <a:off x="1213723" y="1137478"/>
            <a:ext cx="4758452" cy="3208571"/>
          </a:xfrm>
          <a:prstGeom prst="rect">
            <a:avLst/>
          </a:prstGeom>
        </p:spPr>
        <p:txBody>
          <a:bodyPr wrap="square">
            <a:spAutoFit/>
          </a:bodyPr>
          <a:lstStyle/>
          <a:p>
            <a:pPr>
              <a:lnSpc>
                <a:spcPct val="150000"/>
              </a:lnSpc>
            </a:pPr>
            <a:r>
              <a:rPr lang="en-US" altLang="zh-CN" sz="1350" dirty="0"/>
              <a:t>       Hades</a:t>
            </a:r>
            <a:r>
              <a:rPr lang="zh-CN" altLang="zh-CN" sz="1350" dirty="0"/>
              <a:t>在设计过程中通过两种手段保证内存的使用效率，降低内存碎片产生的数目。第一种方法是用一个全局的内存池来管理全部的内存分配。第二种方法使用一个线程安全的对象池来缓存和维护系统在运行过程中可能产生的动态对象。不夸张的说对象池甚至将只能之中的引用计数也通过池的形式来缓存起来。而上层的</a:t>
            </a:r>
            <a:r>
              <a:rPr lang="en-US" altLang="zh-CN" sz="1350" dirty="0" err="1"/>
              <a:t>Lua</a:t>
            </a:r>
            <a:r>
              <a:rPr lang="zh-CN" altLang="zh-CN" sz="1350" dirty="0"/>
              <a:t>脚本层中的全部对象是</a:t>
            </a:r>
            <a:r>
              <a:rPr lang="en-US" altLang="zh-CN" sz="1350" dirty="0" err="1"/>
              <a:t>lua</a:t>
            </a:r>
            <a:r>
              <a:rPr lang="zh-CN" altLang="zh-CN" sz="1350" dirty="0"/>
              <a:t>通过内存吃的方式申请与管理的，这样一来系统在达到饱和状态后基本不会再有新的内存的申请与释放，这样最大限度的减轻了内存碎片产生的可能性。</a:t>
            </a:r>
          </a:p>
          <a:p>
            <a:pPr>
              <a:lnSpc>
                <a:spcPct val="150000"/>
              </a:lnSpc>
            </a:pPr>
            <a:endParaRPr lang="en-US" altLang="zh-CN" sz="135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175" y="1216955"/>
            <a:ext cx="1967817" cy="1967817"/>
          </a:xfrm>
          <a:prstGeom prst="rect">
            <a:avLst/>
          </a:prstGeom>
        </p:spPr>
      </p:pic>
    </p:spTree>
    <p:extLst>
      <p:ext uri="{BB962C8B-B14F-4D97-AF65-F5344CB8AC3E}">
        <p14:creationId xmlns:p14="http://schemas.microsoft.com/office/powerpoint/2010/main" val="3786119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现有功能模块</a:t>
            </a:r>
            <a:endParaRPr lang="en-US" altLang="zh-CN" sz="2400" b="1" dirty="0">
              <a:solidFill>
                <a:srgbClr val="0099CC"/>
              </a:solidFill>
            </a:endParaRPr>
          </a:p>
        </p:txBody>
      </p:sp>
      <p:sp>
        <p:nvSpPr>
          <p:cNvPr id="4" name="矩形 3"/>
          <p:cNvSpPr/>
          <p:nvPr/>
        </p:nvSpPr>
        <p:spPr>
          <a:xfrm>
            <a:off x="1010842" y="912922"/>
            <a:ext cx="7122318" cy="2759730"/>
          </a:xfrm>
          <a:prstGeom prst="rect">
            <a:avLst/>
          </a:prstGeom>
        </p:spPr>
        <p:txBody>
          <a:bodyPr wrap="square">
            <a:spAutoFit/>
          </a:bodyPr>
          <a:lstStyle/>
          <a:p>
            <a:pPr marL="201930" indent="953" algn="just">
              <a:spcBef>
                <a:spcPts val="975"/>
              </a:spcBef>
              <a:spcAft>
                <a:spcPts val="975"/>
              </a:spcAft>
            </a:pPr>
            <a:r>
              <a:rPr lang="en-US" altLang="zh-CN" sz="1500" b="1" kern="100" dirty="0">
                <a:latin typeface="Cambria" panose="02040503050406030204" pitchFamily="18" charset="0"/>
                <a:cs typeface="Times New Roman" panose="02020603050405020304" pitchFamily="18" charset="0"/>
              </a:rPr>
              <a:t>3.1 </a:t>
            </a:r>
            <a:r>
              <a:rPr lang="en-US" altLang="zh-CN" sz="1500" b="1" kern="100" dirty="0">
                <a:latin typeface="Cambria" panose="02040503050406030204" pitchFamily="18" charset="0"/>
                <a:cs typeface="Times New Roman" panose="02020603050405020304" pitchFamily="18" charset="0"/>
              </a:rPr>
              <a:t>HTTP/HTTPS</a:t>
            </a:r>
            <a:r>
              <a:rPr lang="zh-CN" altLang="zh-CN" sz="1500" b="1" kern="100" dirty="0">
                <a:latin typeface="Cambria" panose="02040503050406030204" pitchFamily="18" charset="0"/>
                <a:cs typeface="Times New Roman" panose="02020603050405020304" pitchFamily="18" charset="0"/>
              </a:rPr>
              <a:t>服务器 </a:t>
            </a:r>
            <a:endParaRPr lang="en-US" altLang="zh-CN" sz="1500" b="1" kern="100" dirty="0">
              <a:latin typeface="Cambria" panose="02040503050406030204" pitchFamily="18" charset="0"/>
              <a:cs typeface="Times New Roman" panose="02020603050405020304" pitchFamily="18" charset="0"/>
            </a:endParaRPr>
          </a:p>
          <a:p>
            <a:pPr marL="201930" indent="953" algn="just">
              <a:spcBef>
                <a:spcPts val="975"/>
              </a:spcBef>
              <a:spcAft>
                <a:spcPts val="975"/>
              </a:spcAft>
            </a:pPr>
            <a:r>
              <a:rPr lang="en-US" altLang="zh-CN" sz="1500" b="1" kern="100" dirty="0">
                <a:latin typeface="Cambria" panose="02040503050406030204" pitchFamily="18" charset="0"/>
                <a:cs typeface="Times New Roman" panose="02020603050405020304" pitchFamily="18" charset="0"/>
              </a:rPr>
              <a:t>3.2 </a:t>
            </a:r>
            <a:r>
              <a:rPr lang="zh-CN" altLang="zh-CN" sz="1500" b="1" kern="100" dirty="0">
                <a:latin typeface="Cambria" panose="02040503050406030204" pitchFamily="18" charset="0"/>
                <a:cs typeface="Times New Roman" panose="02020603050405020304" pitchFamily="18" charset="0"/>
              </a:rPr>
              <a:t>高效数学库 </a:t>
            </a:r>
          </a:p>
          <a:p>
            <a:pPr marL="201930" indent="953" algn="just">
              <a:spcBef>
                <a:spcPts val="975"/>
              </a:spcBef>
              <a:spcAft>
                <a:spcPts val="975"/>
              </a:spcAft>
            </a:pPr>
            <a:r>
              <a:rPr lang="en-US" altLang="zh-CN" sz="1500" b="1" kern="100" dirty="0">
                <a:latin typeface="Cambria" panose="02040503050406030204" pitchFamily="18" charset="0"/>
                <a:cs typeface="Times New Roman" panose="02020603050405020304" pitchFamily="18" charset="0"/>
              </a:rPr>
              <a:t>3.3 Recast</a:t>
            </a:r>
            <a:r>
              <a:rPr lang="zh-CN" altLang="zh-CN" sz="1500" b="1" kern="100" dirty="0">
                <a:latin typeface="Cambria" panose="02040503050406030204" pitchFamily="18" charset="0"/>
                <a:cs typeface="Times New Roman" panose="02020603050405020304" pitchFamily="18" charset="0"/>
              </a:rPr>
              <a:t>导航</a:t>
            </a:r>
            <a:r>
              <a:rPr lang="zh-CN" altLang="zh-CN" sz="1500" b="1" kern="100" dirty="0">
                <a:latin typeface="Cambria" panose="02040503050406030204" pitchFamily="18" charset="0"/>
                <a:cs typeface="Times New Roman" panose="02020603050405020304" pitchFamily="18" charset="0"/>
              </a:rPr>
              <a:t>网格 </a:t>
            </a:r>
            <a:endParaRPr lang="zh-CN" altLang="zh-CN" sz="900" kern="100" dirty="0">
              <a:latin typeface="Calibri" panose="020F0502020204030204" pitchFamily="34" charset="0"/>
              <a:cs typeface="Times New Roman" panose="02020603050405020304" pitchFamily="18" charset="0"/>
            </a:endParaRPr>
          </a:p>
          <a:p>
            <a:pPr marL="201930" indent="953" algn="just">
              <a:spcBef>
                <a:spcPts val="975"/>
              </a:spcBef>
              <a:spcAft>
                <a:spcPts val="975"/>
              </a:spcAft>
            </a:pPr>
            <a:r>
              <a:rPr lang="en-US" altLang="zh-CN" sz="1500" b="1" kern="100" dirty="0">
                <a:latin typeface="Cambria" panose="02040503050406030204" pitchFamily="18" charset="0"/>
                <a:cs typeface="Times New Roman" panose="02020603050405020304" pitchFamily="18" charset="0"/>
              </a:rPr>
              <a:t>3.4 </a:t>
            </a:r>
            <a:r>
              <a:rPr lang="zh-CN" altLang="zh-CN" sz="1500" b="1" kern="100" dirty="0">
                <a:latin typeface="Cambria" panose="02040503050406030204" pitchFamily="18" charset="0"/>
                <a:cs typeface="Times New Roman" panose="02020603050405020304" pitchFamily="18" charset="0"/>
              </a:rPr>
              <a:t>机器状态 </a:t>
            </a:r>
          </a:p>
          <a:p>
            <a:pPr marL="201930" indent="953" algn="just">
              <a:spcBef>
                <a:spcPts val="975"/>
              </a:spcBef>
              <a:spcAft>
                <a:spcPts val="975"/>
              </a:spcAft>
            </a:pPr>
            <a:r>
              <a:rPr lang="en-US" altLang="zh-CN" sz="1500" b="1" kern="100" dirty="0">
                <a:latin typeface="Cambria" panose="02040503050406030204" pitchFamily="18" charset="0"/>
                <a:cs typeface="Times New Roman" panose="02020603050405020304" pitchFamily="18" charset="0"/>
              </a:rPr>
              <a:t>3.5 </a:t>
            </a:r>
            <a:r>
              <a:rPr lang="en-US" altLang="zh-CN" sz="1500" b="1" kern="100" dirty="0">
                <a:latin typeface="Cambria" panose="02040503050406030204" pitchFamily="18" charset="0"/>
                <a:cs typeface="Times New Roman" panose="02020603050405020304" pitchFamily="18" charset="0"/>
              </a:rPr>
              <a:t>Torch </a:t>
            </a:r>
            <a:r>
              <a:rPr lang="zh-CN" altLang="zh-CN" sz="1500" b="1" kern="100" dirty="0">
                <a:latin typeface="Cambria" panose="02040503050406030204" pitchFamily="18" charset="0"/>
                <a:cs typeface="Times New Roman" panose="02020603050405020304" pitchFamily="18" charset="0"/>
              </a:rPr>
              <a:t>人工智能</a:t>
            </a:r>
          </a:p>
          <a:p>
            <a:pPr marL="201930" indent="953" algn="just">
              <a:spcBef>
                <a:spcPts val="975"/>
              </a:spcBef>
              <a:spcAft>
                <a:spcPts val="975"/>
              </a:spcAft>
            </a:pPr>
            <a:r>
              <a:rPr lang="en-US" altLang="zh-CN" sz="1500" b="1" kern="100" dirty="0">
                <a:latin typeface="Cambria" panose="02040503050406030204" pitchFamily="18" charset="0"/>
                <a:cs typeface="Times New Roman" panose="02020603050405020304" pitchFamily="18" charset="0"/>
              </a:rPr>
              <a:t>3.6 </a:t>
            </a:r>
            <a:r>
              <a:rPr lang="zh-CN" altLang="zh-CN" sz="1500" b="1" kern="100" dirty="0">
                <a:latin typeface="Cambria" panose="02040503050406030204" pitchFamily="18" charset="0"/>
                <a:cs typeface="Times New Roman" panose="02020603050405020304" pitchFamily="18" charset="0"/>
              </a:rPr>
              <a:t>更多的网络</a:t>
            </a:r>
            <a:r>
              <a:rPr lang="zh-CN" altLang="zh-CN" sz="1500" b="1" kern="100" dirty="0">
                <a:latin typeface="Cambria" panose="02040503050406030204" pitchFamily="18" charset="0"/>
                <a:cs typeface="Times New Roman" panose="02020603050405020304" pitchFamily="18" charset="0"/>
              </a:rPr>
              <a:t>资源</a:t>
            </a:r>
            <a:endParaRPr lang="zh-CN" altLang="zh-CN" sz="1500" b="1" kern="100" dirty="0">
              <a:latin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2779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843558"/>
            <a:ext cx="6599581" cy="3670091"/>
          </a:xfrm>
          <a:prstGeom prst="rect">
            <a:avLst/>
          </a:prstGeom>
        </p:spPr>
      </p:pic>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典型分布式架构</a:t>
            </a:r>
            <a:endParaRPr lang="en-US" altLang="zh-CN" sz="2400" b="1" dirty="0">
              <a:solidFill>
                <a:srgbClr val="0099CC"/>
              </a:solidFill>
            </a:endParaRPr>
          </a:p>
        </p:txBody>
      </p:sp>
      <p:sp>
        <p:nvSpPr>
          <p:cNvPr id="2" name="矩形 1"/>
          <p:cNvSpPr/>
          <p:nvPr/>
        </p:nvSpPr>
        <p:spPr>
          <a:xfrm>
            <a:off x="1006932" y="668488"/>
            <a:ext cx="2069797" cy="571567"/>
          </a:xfrm>
          <a:prstGeom prst="rect">
            <a:avLst/>
          </a:prstGeom>
        </p:spPr>
        <p:txBody>
          <a:bodyPr wrap="none">
            <a:spAutoFit/>
          </a:bodyPr>
          <a:lstStyle/>
          <a:p>
            <a:pPr marL="201930" indent="953">
              <a:lnSpc>
                <a:spcPct val="173000"/>
              </a:lnSpc>
              <a:spcBef>
                <a:spcPts val="975"/>
              </a:spcBef>
              <a:spcAft>
                <a:spcPts val="975"/>
              </a:spcAft>
            </a:pPr>
            <a:r>
              <a:rPr lang="en-US" altLang="zh-CN" b="1" dirty="0"/>
              <a:t>4.1</a:t>
            </a:r>
            <a:r>
              <a:rPr lang="zh-CN" altLang="en-US" dirty="0"/>
              <a:t>科学</a:t>
            </a:r>
            <a:r>
              <a:rPr lang="zh-CN" altLang="en-US" dirty="0"/>
              <a:t>计算集群</a:t>
            </a:r>
            <a:endParaRPr lang="zh-CN" altLang="zh-CN" b="1" dirty="0"/>
          </a:p>
        </p:txBody>
      </p:sp>
    </p:spTree>
    <p:extLst>
      <p:ext uri="{BB962C8B-B14F-4D97-AF65-F5344CB8AC3E}">
        <p14:creationId xmlns:p14="http://schemas.microsoft.com/office/powerpoint/2010/main" val="3824814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典型分布式架构</a:t>
            </a:r>
            <a:endParaRPr lang="en-US" altLang="zh-CN" sz="2400" b="1" dirty="0">
              <a:solidFill>
                <a:srgbClr val="0099CC"/>
              </a:solidFill>
            </a:endParaRPr>
          </a:p>
        </p:txBody>
      </p:sp>
      <p:sp>
        <p:nvSpPr>
          <p:cNvPr id="2" name="矩形 1"/>
          <p:cNvSpPr/>
          <p:nvPr/>
        </p:nvSpPr>
        <p:spPr>
          <a:xfrm>
            <a:off x="1006932" y="668488"/>
            <a:ext cx="1923925" cy="571567"/>
          </a:xfrm>
          <a:prstGeom prst="rect">
            <a:avLst/>
          </a:prstGeom>
        </p:spPr>
        <p:txBody>
          <a:bodyPr wrap="none">
            <a:spAutoFit/>
          </a:bodyPr>
          <a:lstStyle/>
          <a:p>
            <a:pPr marL="201930" indent="953">
              <a:lnSpc>
                <a:spcPct val="173000"/>
              </a:lnSpc>
              <a:spcBef>
                <a:spcPts val="975"/>
              </a:spcBef>
              <a:spcAft>
                <a:spcPts val="975"/>
              </a:spcAft>
            </a:pPr>
            <a:r>
              <a:rPr lang="en-US" altLang="zh-CN" b="1" dirty="0"/>
              <a:t>4.2 GS</a:t>
            </a:r>
            <a:r>
              <a:rPr lang="zh-CN" altLang="en-US" b="1" dirty="0"/>
              <a:t>系统集群</a:t>
            </a:r>
            <a:endParaRPr lang="zh-CN" altLang="zh-CN" b="1"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1131590"/>
            <a:ext cx="4747329" cy="3448415"/>
          </a:xfrm>
          <a:prstGeom prst="rect">
            <a:avLst/>
          </a:prstGeom>
        </p:spPr>
      </p:pic>
    </p:spTree>
    <p:extLst>
      <p:ext uri="{BB962C8B-B14F-4D97-AF65-F5344CB8AC3E}">
        <p14:creationId xmlns:p14="http://schemas.microsoft.com/office/powerpoint/2010/main" val="1244691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3915" y="1059582"/>
            <a:ext cx="3790596" cy="3498413"/>
          </a:xfrm>
          <a:prstGeom prst="rect">
            <a:avLst/>
          </a:prstGeom>
        </p:spPr>
      </p:pic>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典型分布式架构</a:t>
            </a:r>
            <a:endParaRPr lang="en-US" altLang="zh-CN" sz="2400" b="1" dirty="0">
              <a:solidFill>
                <a:srgbClr val="0099CC"/>
              </a:solidFill>
            </a:endParaRPr>
          </a:p>
        </p:txBody>
      </p:sp>
      <p:sp>
        <p:nvSpPr>
          <p:cNvPr id="2" name="矩形 1"/>
          <p:cNvSpPr/>
          <p:nvPr/>
        </p:nvSpPr>
        <p:spPr>
          <a:xfrm>
            <a:off x="1006932" y="668488"/>
            <a:ext cx="3182281" cy="571567"/>
          </a:xfrm>
          <a:prstGeom prst="rect">
            <a:avLst/>
          </a:prstGeom>
        </p:spPr>
        <p:txBody>
          <a:bodyPr wrap="none">
            <a:spAutoFit/>
          </a:bodyPr>
          <a:lstStyle/>
          <a:p>
            <a:pPr marL="201930" indent="953">
              <a:lnSpc>
                <a:spcPct val="173000"/>
              </a:lnSpc>
              <a:spcBef>
                <a:spcPts val="975"/>
              </a:spcBef>
              <a:spcAft>
                <a:spcPts val="975"/>
              </a:spcAft>
            </a:pPr>
            <a:r>
              <a:rPr lang="en-US" altLang="zh-CN" b="1" dirty="0">
                <a:latin typeface="宋体" panose="02010600030101010101" pitchFamily="2" charset="-122"/>
              </a:rPr>
              <a:t>4.2 </a:t>
            </a:r>
            <a:r>
              <a:rPr lang="zh-CN" altLang="en-US" b="1" dirty="0">
                <a:latin typeface="宋体" panose="02010600030101010101" pitchFamily="2" charset="-122"/>
              </a:rPr>
              <a:t>开</a:t>
            </a:r>
            <a:r>
              <a:rPr lang="zh-CN" altLang="zh-CN" b="1" dirty="0">
                <a:latin typeface="宋体" panose="02010600030101010101" pitchFamily="2" charset="-122"/>
              </a:rPr>
              <a:t>房间游戏服务器集群</a:t>
            </a:r>
          </a:p>
        </p:txBody>
      </p:sp>
    </p:spTree>
    <p:extLst>
      <p:ext uri="{BB962C8B-B14F-4D97-AF65-F5344CB8AC3E}">
        <p14:creationId xmlns:p14="http://schemas.microsoft.com/office/powerpoint/2010/main" val="4064685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979712" y="1916708"/>
            <a:ext cx="5256584" cy="923330"/>
          </a:xfrm>
          <a:prstGeom prst="rect">
            <a:avLst/>
          </a:prstGeom>
          <a:noFill/>
        </p:spPr>
        <p:txBody>
          <a:bodyPr wrap="square" rtlCol="0">
            <a:spAutoFit/>
          </a:bodyPr>
          <a:lstStyle/>
          <a:p>
            <a:pPr algn="ctr"/>
            <a:r>
              <a:rPr lang="en-US" altLang="zh-CN" sz="5400" dirty="0">
                <a:solidFill>
                  <a:srgbClr val="FF0000"/>
                </a:solidFill>
                <a:latin typeface="微软雅黑" pitchFamily="34" charset="-122"/>
                <a:ea typeface="微软雅黑" pitchFamily="34" charset="-122"/>
              </a:rPr>
              <a:t>THANKS!</a:t>
            </a:r>
          </a:p>
        </p:txBody>
      </p:sp>
    </p:spTree>
    <p:extLst>
      <p:ext uri="{BB962C8B-B14F-4D97-AF65-F5344CB8AC3E}">
        <p14:creationId xmlns:p14="http://schemas.microsoft.com/office/powerpoint/2010/main" val="361475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2102644" y="123478"/>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endParaRPr lang="zh-CN" altLang="zh-CN" sz="1350"/>
          </a:p>
        </p:txBody>
      </p:sp>
      <p:sp>
        <p:nvSpPr>
          <p:cNvPr id="6" name="AutoShape 46"/>
          <p:cNvSpPr>
            <a:spLocks noChangeArrowheads="1"/>
          </p:cNvSpPr>
          <p:nvPr/>
        </p:nvSpPr>
        <p:spPr bwMode="ltGray">
          <a:xfrm rot="5400000">
            <a:off x="-959644" y="687834"/>
            <a:ext cx="3618310" cy="3577829"/>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sz="1350">
              <a:latin typeface="Arial" panose="020B0604020202020204" pitchFamily="34" charset="0"/>
            </a:endParaRPr>
          </a:p>
        </p:txBody>
      </p:sp>
      <p:sp>
        <p:nvSpPr>
          <p:cNvPr id="7" name="AutoShape 47"/>
          <p:cNvSpPr>
            <a:spLocks noChangeArrowheads="1"/>
          </p:cNvSpPr>
          <p:nvPr/>
        </p:nvSpPr>
        <p:spPr bwMode="ltGray">
          <a:xfrm rot="5400000" flipH="1">
            <a:off x="-655439" y="1014661"/>
            <a:ext cx="3024188" cy="2946797"/>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zh-CN" altLang="en-US" sz="1350">
              <a:latin typeface="Arial" panose="020B0604020202020204" pitchFamily="34" charset="0"/>
            </a:endParaRPr>
          </a:p>
        </p:txBody>
      </p:sp>
      <p:grpSp>
        <p:nvGrpSpPr>
          <p:cNvPr id="7173" name="组合 2"/>
          <p:cNvGrpSpPr>
            <a:grpSpLocks/>
          </p:cNvGrpSpPr>
          <p:nvPr/>
        </p:nvGrpSpPr>
        <p:grpSpPr bwMode="auto">
          <a:xfrm>
            <a:off x="1875236" y="799569"/>
            <a:ext cx="4882752" cy="422167"/>
            <a:chOff x="1357291" y="1623662"/>
            <a:chExt cx="6509822" cy="562889"/>
          </a:xfrm>
        </p:grpSpPr>
        <p:sp>
          <p:nvSpPr>
            <p:cNvPr id="7211" name="AutoShape 52"/>
            <p:cNvSpPr>
              <a:spLocks noChangeArrowheads="1"/>
            </p:cNvSpPr>
            <p:nvPr/>
          </p:nvSpPr>
          <p:spPr bwMode="gray">
            <a:xfrm>
              <a:off x="1683755" y="1669945"/>
              <a:ext cx="6183358"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1350" b="1">
                  <a:solidFill>
                    <a:schemeClr val="tx2"/>
                  </a:solidFill>
                </a:rPr>
                <a:t>设计目的</a:t>
              </a:r>
              <a:endParaRPr lang="en-US" altLang="zh-CN" sz="1350" b="1">
                <a:solidFill>
                  <a:schemeClr val="tx2"/>
                </a:solidFill>
              </a:endParaRPr>
            </a:p>
          </p:txBody>
        </p:sp>
        <p:grpSp>
          <p:nvGrpSpPr>
            <p:cNvPr id="7212" name="Group 53"/>
            <p:cNvGrpSpPr>
              <a:grpSpLocks/>
            </p:cNvGrpSpPr>
            <p:nvPr/>
          </p:nvGrpSpPr>
          <p:grpSpPr bwMode="auto">
            <a:xfrm>
              <a:off x="1357291" y="1623662"/>
              <a:ext cx="387842" cy="562889"/>
              <a:chOff x="2078" y="1295"/>
              <a:chExt cx="1644" cy="2386"/>
            </a:xfrm>
          </p:grpSpPr>
          <p:sp>
            <p:nvSpPr>
              <p:cNvPr id="7213" name="Oval 5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sz="1350"/>
              </a:p>
            </p:txBody>
          </p:sp>
          <p:sp>
            <p:nvSpPr>
              <p:cNvPr id="7214" name="Oval 5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sz="1350"/>
              </a:p>
            </p:txBody>
          </p:sp>
          <p:sp>
            <p:nvSpPr>
              <p:cNvPr id="16" name="Oval 56"/>
              <p:cNvSpPr>
                <a:spLocks noChangeArrowheads="1"/>
              </p:cNvSpPr>
              <p:nvPr/>
            </p:nvSpPr>
            <p:spPr bwMode="gray">
              <a:xfrm>
                <a:off x="2253" y="1295"/>
                <a:ext cx="1468"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sz="1350">
                  <a:latin typeface="Arial" panose="020B0604020202020204" pitchFamily="34" charset="0"/>
                </a:endParaRPr>
              </a:p>
            </p:txBody>
          </p:sp>
          <p:sp>
            <p:nvSpPr>
              <p:cNvPr id="7216" name="Oval 57"/>
              <p:cNvSpPr>
                <a:spLocks noChangeArrowheads="1"/>
              </p:cNvSpPr>
              <p:nvPr/>
            </p:nvSpPr>
            <p:spPr bwMode="gray">
              <a:xfrm>
                <a:off x="2254" y="1296"/>
                <a:ext cx="1468" cy="2385"/>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sz="1350"/>
              </a:p>
            </p:txBody>
          </p:sp>
          <p:sp>
            <p:nvSpPr>
              <p:cNvPr id="18" name="Oval 58"/>
              <p:cNvSpPr>
                <a:spLocks noChangeArrowheads="1"/>
              </p:cNvSpPr>
              <p:nvPr/>
            </p:nvSpPr>
            <p:spPr bwMode="gray">
              <a:xfrm>
                <a:off x="2334" y="1295"/>
                <a:ext cx="1097"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sz="1350">
                  <a:latin typeface="Arial" panose="020B0604020202020204" pitchFamily="34" charset="0"/>
                </a:endParaRPr>
              </a:p>
            </p:txBody>
          </p:sp>
          <p:sp>
            <p:nvSpPr>
              <p:cNvPr id="7218" name="Oval 59"/>
              <p:cNvSpPr>
                <a:spLocks noChangeArrowheads="1"/>
              </p:cNvSpPr>
              <p:nvPr/>
            </p:nvSpPr>
            <p:spPr bwMode="gray">
              <a:xfrm>
                <a:off x="2337" y="1296"/>
                <a:ext cx="1096" cy="2385"/>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sz="1350"/>
              </a:p>
            </p:txBody>
          </p:sp>
        </p:grpSp>
      </p:grpSp>
      <p:grpSp>
        <p:nvGrpSpPr>
          <p:cNvPr id="7174" name="组合 3"/>
          <p:cNvGrpSpPr>
            <a:grpSpLocks/>
          </p:cNvGrpSpPr>
          <p:nvPr/>
        </p:nvGrpSpPr>
        <p:grpSpPr bwMode="auto">
          <a:xfrm>
            <a:off x="2311004" y="1436415"/>
            <a:ext cx="3801665" cy="422167"/>
            <a:chOff x="1937759" y="2606988"/>
            <a:chExt cx="4929222" cy="562889"/>
          </a:xfrm>
        </p:grpSpPr>
        <p:sp>
          <p:nvSpPr>
            <p:cNvPr id="7203" name="AutoShape 51"/>
            <p:cNvSpPr>
              <a:spLocks noChangeArrowheads="1"/>
            </p:cNvSpPr>
            <p:nvPr/>
          </p:nvSpPr>
          <p:spPr bwMode="gray">
            <a:xfrm>
              <a:off x="2242559" y="2642344"/>
              <a:ext cx="4624422"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zh-CN" sz="1350" b="1">
                <a:solidFill>
                  <a:schemeClr val="tx2"/>
                </a:solidFill>
              </a:endParaRPr>
            </a:p>
          </p:txBody>
        </p:sp>
        <p:grpSp>
          <p:nvGrpSpPr>
            <p:cNvPr id="7204" name="Group 60"/>
            <p:cNvGrpSpPr>
              <a:grpSpLocks/>
            </p:cNvGrpSpPr>
            <p:nvPr/>
          </p:nvGrpSpPr>
          <p:grpSpPr bwMode="auto">
            <a:xfrm>
              <a:off x="1937759" y="2606988"/>
              <a:ext cx="381000" cy="562889"/>
              <a:chOff x="2078" y="1295"/>
              <a:chExt cx="1615" cy="2386"/>
            </a:xfrm>
          </p:grpSpPr>
          <p:sp>
            <p:nvSpPr>
              <p:cNvPr id="7205" name="Oval 6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sz="1350"/>
              </a:p>
            </p:txBody>
          </p:sp>
          <p:sp>
            <p:nvSpPr>
              <p:cNvPr id="7206" name="Oval 6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sz="1350"/>
              </a:p>
            </p:txBody>
          </p:sp>
          <p:sp>
            <p:nvSpPr>
              <p:cNvPr id="23" name="Oval 63"/>
              <p:cNvSpPr>
                <a:spLocks noChangeArrowheads="1"/>
              </p:cNvSpPr>
              <p:nvPr/>
            </p:nvSpPr>
            <p:spPr bwMode="gray">
              <a:xfrm>
                <a:off x="2255" y="1295"/>
                <a:ext cx="1428"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sz="1350">
                  <a:latin typeface="Arial" panose="020B0604020202020204" pitchFamily="34" charset="0"/>
                </a:endParaRPr>
              </a:p>
            </p:txBody>
          </p:sp>
          <p:sp>
            <p:nvSpPr>
              <p:cNvPr id="7208" name="Oval 64"/>
              <p:cNvSpPr>
                <a:spLocks noChangeArrowheads="1"/>
              </p:cNvSpPr>
              <p:nvPr/>
            </p:nvSpPr>
            <p:spPr bwMode="gray">
              <a:xfrm>
                <a:off x="2254" y="1296"/>
                <a:ext cx="1428" cy="2385"/>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sz="1350"/>
              </a:p>
            </p:txBody>
          </p:sp>
          <p:sp>
            <p:nvSpPr>
              <p:cNvPr id="25" name="Oval 65"/>
              <p:cNvSpPr>
                <a:spLocks noChangeArrowheads="1"/>
              </p:cNvSpPr>
              <p:nvPr/>
            </p:nvSpPr>
            <p:spPr bwMode="gray">
              <a:xfrm>
                <a:off x="2333" y="1296"/>
                <a:ext cx="1099"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sz="1350">
                  <a:latin typeface="Arial" panose="020B0604020202020204" pitchFamily="34" charset="0"/>
                </a:endParaRPr>
              </a:p>
            </p:txBody>
          </p:sp>
          <p:sp>
            <p:nvSpPr>
              <p:cNvPr id="7210" name="Oval 66"/>
              <p:cNvSpPr>
                <a:spLocks noChangeArrowheads="1"/>
              </p:cNvSpPr>
              <p:nvPr/>
            </p:nvSpPr>
            <p:spPr bwMode="gray">
              <a:xfrm>
                <a:off x="2337" y="1296"/>
                <a:ext cx="1096" cy="2385"/>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sz="1350"/>
              </a:p>
            </p:txBody>
          </p:sp>
        </p:grpSp>
      </p:grpSp>
      <p:grpSp>
        <p:nvGrpSpPr>
          <p:cNvPr id="7175" name="组合 69"/>
          <p:cNvGrpSpPr>
            <a:grpSpLocks/>
          </p:cNvGrpSpPr>
          <p:nvPr/>
        </p:nvGrpSpPr>
        <p:grpSpPr bwMode="auto">
          <a:xfrm>
            <a:off x="2464594" y="2204440"/>
            <a:ext cx="3648075" cy="422167"/>
            <a:chOff x="2142565" y="3533060"/>
            <a:chExt cx="4724400" cy="562889"/>
          </a:xfrm>
        </p:grpSpPr>
        <p:sp>
          <p:nvSpPr>
            <p:cNvPr id="7195" name="AutoShape 50"/>
            <p:cNvSpPr>
              <a:spLocks noChangeArrowheads="1"/>
            </p:cNvSpPr>
            <p:nvPr/>
          </p:nvSpPr>
          <p:spPr bwMode="gray">
            <a:xfrm>
              <a:off x="2447365" y="3569908"/>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1350" b="1">
                  <a:solidFill>
                    <a:schemeClr val="tx2"/>
                  </a:solidFill>
                </a:rPr>
                <a:t>底层框架</a:t>
              </a:r>
              <a:endParaRPr lang="en-US" altLang="zh-CN" sz="1350" b="1">
                <a:solidFill>
                  <a:schemeClr val="tx2"/>
                </a:solidFill>
              </a:endParaRPr>
            </a:p>
          </p:txBody>
        </p:sp>
        <p:grpSp>
          <p:nvGrpSpPr>
            <p:cNvPr id="7196" name="Group 67"/>
            <p:cNvGrpSpPr>
              <a:grpSpLocks/>
            </p:cNvGrpSpPr>
            <p:nvPr/>
          </p:nvGrpSpPr>
          <p:grpSpPr bwMode="auto">
            <a:xfrm>
              <a:off x="2142565" y="3533060"/>
              <a:ext cx="381000" cy="562889"/>
              <a:chOff x="2078" y="1295"/>
              <a:chExt cx="1615" cy="2386"/>
            </a:xfrm>
          </p:grpSpPr>
          <p:sp>
            <p:nvSpPr>
              <p:cNvPr id="7197" name="Oval 6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sz="1350"/>
              </a:p>
            </p:txBody>
          </p:sp>
          <p:sp>
            <p:nvSpPr>
              <p:cNvPr id="7198" name="Oval 6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sz="1350"/>
              </a:p>
            </p:txBody>
          </p:sp>
          <p:sp>
            <p:nvSpPr>
              <p:cNvPr id="30" name="Oval 70"/>
              <p:cNvSpPr>
                <a:spLocks noChangeArrowheads="1"/>
              </p:cNvSpPr>
              <p:nvPr/>
            </p:nvSpPr>
            <p:spPr bwMode="gray">
              <a:xfrm>
                <a:off x="2254" y="1295"/>
                <a:ext cx="1426"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sz="1350">
                  <a:latin typeface="Arial" panose="020B0604020202020204" pitchFamily="34" charset="0"/>
                </a:endParaRPr>
              </a:p>
            </p:txBody>
          </p:sp>
          <p:sp>
            <p:nvSpPr>
              <p:cNvPr id="7200" name="Oval 71"/>
              <p:cNvSpPr>
                <a:spLocks noChangeArrowheads="1"/>
              </p:cNvSpPr>
              <p:nvPr/>
            </p:nvSpPr>
            <p:spPr bwMode="gray">
              <a:xfrm>
                <a:off x="2254" y="1296"/>
                <a:ext cx="1426" cy="2385"/>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sz="1350"/>
              </a:p>
            </p:txBody>
          </p:sp>
          <p:sp>
            <p:nvSpPr>
              <p:cNvPr id="32" name="Oval 72"/>
              <p:cNvSpPr>
                <a:spLocks noChangeArrowheads="1"/>
              </p:cNvSpPr>
              <p:nvPr/>
            </p:nvSpPr>
            <p:spPr bwMode="gray">
              <a:xfrm>
                <a:off x="2333" y="1296"/>
                <a:ext cx="1098"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sz="1350">
                  <a:latin typeface="Arial" panose="020B0604020202020204" pitchFamily="34" charset="0"/>
                </a:endParaRPr>
              </a:p>
            </p:txBody>
          </p:sp>
          <p:sp>
            <p:nvSpPr>
              <p:cNvPr id="7202" name="Oval 73"/>
              <p:cNvSpPr>
                <a:spLocks noChangeArrowheads="1"/>
              </p:cNvSpPr>
              <p:nvPr/>
            </p:nvSpPr>
            <p:spPr bwMode="gray">
              <a:xfrm>
                <a:off x="2337" y="1296"/>
                <a:ext cx="1096" cy="2385"/>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sz="1350"/>
              </a:p>
            </p:txBody>
          </p:sp>
        </p:grpSp>
      </p:grpSp>
      <p:grpSp>
        <p:nvGrpSpPr>
          <p:cNvPr id="7176" name="组合 70"/>
          <p:cNvGrpSpPr>
            <a:grpSpLocks/>
          </p:cNvGrpSpPr>
          <p:nvPr/>
        </p:nvGrpSpPr>
        <p:grpSpPr bwMode="auto">
          <a:xfrm>
            <a:off x="2356247" y="2961676"/>
            <a:ext cx="3756422" cy="422167"/>
            <a:chOff x="1946724" y="4552339"/>
            <a:chExt cx="4929222" cy="562889"/>
          </a:xfrm>
        </p:grpSpPr>
        <p:sp>
          <p:nvSpPr>
            <p:cNvPr id="7187" name="AutoShape 48"/>
            <p:cNvSpPr>
              <a:spLocks noChangeArrowheads="1"/>
            </p:cNvSpPr>
            <p:nvPr/>
          </p:nvSpPr>
          <p:spPr bwMode="gray">
            <a:xfrm>
              <a:off x="2245174" y="4600303"/>
              <a:ext cx="4630772"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1350" b="1">
                  <a:solidFill>
                    <a:schemeClr val="tx2"/>
                  </a:solidFill>
                </a:rPr>
                <a:t>现有功能</a:t>
              </a:r>
              <a:endParaRPr lang="en-US" altLang="zh-CN" sz="1350" b="1">
                <a:solidFill>
                  <a:schemeClr val="tx2"/>
                </a:solidFill>
              </a:endParaRPr>
            </a:p>
          </p:txBody>
        </p:sp>
        <p:grpSp>
          <p:nvGrpSpPr>
            <p:cNvPr id="7188" name="Group 81"/>
            <p:cNvGrpSpPr>
              <a:grpSpLocks/>
            </p:cNvGrpSpPr>
            <p:nvPr/>
          </p:nvGrpSpPr>
          <p:grpSpPr bwMode="auto">
            <a:xfrm>
              <a:off x="1946724" y="4552339"/>
              <a:ext cx="379600" cy="562889"/>
              <a:chOff x="2078" y="1295"/>
              <a:chExt cx="1724" cy="2386"/>
            </a:xfrm>
          </p:grpSpPr>
          <p:sp>
            <p:nvSpPr>
              <p:cNvPr id="7189" name="Oval 8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sz="1350"/>
              </a:p>
            </p:txBody>
          </p:sp>
          <p:sp>
            <p:nvSpPr>
              <p:cNvPr id="7190" name="Oval 8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sz="1350"/>
              </a:p>
            </p:txBody>
          </p:sp>
          <p:sp>
            <p:nvSpPr>
              <p:cNvPr id="44" name="Oval 84"/>
              <p:cNvSpPr>
                <a:spLocks noChangeArrowheads="1"/>
              </p:cNvSpPr>
              <p:nvPr/>
            </p:nvSpPr>
            <p:spPr bwMode="gray">
              <a:xfrm>
                <a:off x="2248" y="1295"/>
                <a:ext cx="1548"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sz="1350">
                  <a:latin typeface="Arial" panose="020B0604020202020204" pitchFamily="34" charset="0"/>
                </a:endParaRPr>
              </a:p>
            </p:txBody>
          </p:sp>
          <p:sp>
            <p:nvSpPr>
              <p:cNvPr id="7192" name="Oval 85"/>
              <p:cNvSpPr>
                <a:spLocks noChangeArrowheads="1"/>
              </p:cNvSpPr>
              <p:nvPr/>
            </p:nvSpPr>
            <p:spPr bwMode="gray">
              <a:xfrm>
                <a:off x="2254" y="1296"/>
                <a:ext cx="1548" cy="2385"/>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sz="1350"/>
              </a:p>
            </p:txBody>
          </p:sp>
          <p:sp>
            <p:nvSpPr>
              <p:cNvPr id="46" name="Oval 86"/>
              <p:cNvSpPr>
                <a:spLocks noChangeArrowheads="1"/>
              </p:cNvSpPr>
              <p:nvPr/>
            </p:nvSpPr>
            <p:spPr bwMode="gray">
              <a:xfrm>
                <a:off x="2341" y="1296"/>
                <a:ext cx="1093"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sz="1350">
                  <a:latin typeface="Arial" panose="020B0604020202020204" pitchFamily="34" charset="0"/>
                </a:endParaRPr>
              </a:p>
            </p:txBody>
          </p:sp>
          <p:sp>
            <p:nvSpPr>
              <p:cNvPr id="7194" name="Oval 87"/>
              <p:cNvSpPr>
                <a:spLocks noChangeArrowheads="1"/>
              </p:cNvSpPr>
              <p:nvPr/>
            </p:nvSpPr>
            <p:spPr bwMode="gray">
              <a:xfrm>
                <a:off x="2337" y="1296"/>
                <a:ext cx="1096" cy="2385"/>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sz="1350"/>
              </a:p>
            </p:txBody>
          </p:sp>
        </p:grpSp>
      </p:grpSp>
      <p:grpSp>
        <p:nvGrpSpPr>
          <p:cNvPr id="7177" name="组合 71"/>
          <p:cNvGrpSpPr>
            <a:grpSpLocks/>
          </p:cNvGrpSpPr>
          <p:nvPr/>
        </p:nvGrpSpPr>
        <p:grpSpPr bwMode="auto">
          <a:xfrm>
            <a:off x="1846660" y="3687786"/>
            <a:ext cx="4911328" cy="422345"/>
            <a:chOff x="1326904" y="5394239"/>
            <a:chExt cx="6526109" cy="563126"/>
          </a:xfrm>
        </p:grpSpPr>
        <p:sp>
          <p:nvSpPr>
            <p:cNvPr id="7179" name="AutoShape 52"/>
            <p:cNvSpPr>
              <a:spLocks noChangeArrowheads="1"/>
            </p:cNvSpPr>
            <p:nvPr/>
          </p:nvSpPr>
          <p:spPr bwMode="gray">
            <a:xfrm>
              <a:off x="1669655" y="5439260"/>
              <a:ext cx="6183358"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sz="1350" b="1">
                  <a:solidFill>
                    <a:schemeClr val="tx2"/>
                  </a:solidFill>
                </a:rPr>
                <a:t>典型分布式系统</a:t>
              </a:r>
              <a:endParaRPr lang="en-US" altLang="zh-CN" sz="1350" b="1">
                <a:solidFill>
                  <a:schemeClr val="tx2"/>
                </a:solidFill>
              </a:endParaRPr>
            </a:p>
          </p:txBody>
        </p:sp>
        <p:grpSp>
          <p:nvGrpSpPr>
            <p:cNvPr id="7180" name="Group 74"/>
            <p:cNvGrpSpPr>
              <a:grpSpLocks/>
            </p:cNvGrpSpPr>
            <p:nvPr/>
          </p:nvGrpSpPr>
          <p:grpSpPr bwMode="auto">
            <a:xfrm>
              <a:off x="1326904" y="5394239"/>
              <a:ext cx="386662" cy="563126"/>
              <a:chOff x="2078" y="1296"/>
              <a:chExt cx="1639" cy="2387"/>
            </a:xfrm>
          </p:grpSpPr>
          <p:sp>
            <p:nvSpPr>
              <p:cNvPr id="7181" name="Oval 7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p>
                <a:endParaRPr lang="zh-CN" altLang="en-US" sz="1350"/>
              </a:p>
            </p:txBody>
          </p:sp>
          <p:sp>
            <p:nvSpPr>
              <p:cNvPr id="7182" name="Oval 7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zh-CN" altLang="en-US" sz="1350"/>
              </a:p>
            </p:txBody>
          </p:sp>
          <p:sp>
            <p:nvSpPr>
              <p:cNvPr id="66" name="Oval 77"/>
              <p:cNvSpPr>
                <a:spLocks noChangeArrowheads="1"/>
              </p:cNvSpPr>
              <p:nvPr/>
            </p:nvSpPr>
            <p:spPr bwMode="gray">
              <a:xfrm>
                <a:off x="2252" y="1297"/>
                <a:ext cx="1463"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sz="1350">
                  <a:latin typeface="Arial" panose="020B0604020202020204" pitchFamily="34" charset="0"/>
                </a:endParaRPr>
              </a:p>
            </p:txBody>
          </p:sp>
          <p:sp>
            <p:nvSpPr>
              <p:cNvPr id="7184" name="Oval 78"/>
              <p:cNvSpPr>
                <a:spLocks noChangeArrowheads="1"/>
              </p:cNvSpPr>
              <p:nvPr/>
            </p:nvSpPr>
            <p:spPr bwMode="gray">
              <a:xfrm>
                <a:off x="2254" y="1296"/>
                <a:ext cx="1463" cy="2385"/>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endParaRPr lang="zh-CN" altLang="en-US" sz="1350"/>
              </a:p>
            </p:txBody>
          </p:sp>
          <p:sp>
            <p:nvSpPr>
              <p:cNvPr id="68" name="Oval 79"/>
              <p:cNvSpPr>
                <a:spLocks noChangeArrowheads="1"/>
              </p:cNvSpPr>
              <p:nvPr/>
            </p:nvSpPr>
            <p:spPr bwMode="gray">
              <a:xfrm>
                <a:off x="2333" y="1298"/>
                <a:ext cx="1100"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sz="1350">
                  <a:latin typeface="Arial" panose="020B0604020202020204" pitchFamily="34" charset="0"/>
                </a:endParaRPr>
              </a:p>
            </p:txBody>
          </p:sp>
          <p:sp>
            <p:nvSpPr>
              <p:cNvPr id="7186" name="Oval 80"/>
              <p:cNvSpPr>
                <a:spLocks noChangeArrowheads="1"/>
              </p:cNvSpPr>
              <p:nvPr/>
            </p:nvSpPr>
            <p:spPr bwMode="gray">
              <a:xfrm>
                <a:off x="2337" y="1296"/>
                <a:ext cx="1096" cy="2385"/>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sz="1350"/>
              </a:p>
            </p:txBody>
          </p:sp>
        </p:grpSp>
      </p:grpSp>
      <p:sp>
        <p:nvSpPr>
          <p:cNvPr id="7178" name="矩形 1"/>
          <p:cNvSpPr>
            <a:spLocks noChangeArrowheads="1"/>
          </p:cNvSpPr>
          <p:nvPr/>
        </p:nvSpPr>
        <p:spPr bwMode="auto">
          <a:xfrm>
            <a:off x="2651523" y="1506984"/>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350" b="1">
                <a:solidFill>
                  <a:schemeClr val="tx2"/>
                </a:solidFill>
              </a:rPr>
              <a:t>核心功能</a:t>
            </a:r>
            <a:endParaRPr lang="en-US" altLang="zh-CN" sz="1350" b="1">
              <a:solidFill>
                <a:schemeClr val="tx2"/>
              </a:solidFill>
            </a:endParaRPr>
          </a:p>
        </p:txBody>
      </p:sp>
    </p:spTree>
    <p:extLst>
      <p:ext uri="{BB962C8B-B14F-4D97-AF65-F5344CB8AC3E}">
        <p14:creationId xmlns:p14="http://schemas.microsoft.com/office/powerpoint/2010/main" val="294396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3"/>
          <p:cNvSpPr txBox="1">
            <a:spLocks noChangeArrowheads="1"/>
          </p:cNvSpPr>
          <p:nvPr/>
        </p:nvSpPr>
        <p:spPr bwMode="auto">
          <a:xfrm>
            <a:off x="539553" y="136923"/>
            <a:ext cx="6693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400" b="1">
                <a:solidFill>
                  <a:srgbClr val="0099CC"/>
                </a:solidFill>
                <a:latin typeface="+mn-ea"/>
                <a:ea typeface="+mn-ea"/>
              </a:rPr>
              <a:t>设计目的</a:t>
            </a:r>
            <a:endParaRPr lang="en-US" altLang="zh-CN" sz="2400" b="1">
              <a:solidFill>
                <a:srgbClr val="0099CC"/>
              </a:solidFill>
              <a:latin typeface="+mn-ea"/>
              <a:ea typeface="+mn-ea"/>
            </a:endParaRPr>
          </a:p>
        </p:txBody>
      </p:sp>
      <p:sp>
        <p:nvSpPr>
          <p:cNvPr id="6147" name="TextBox 1"/>
          <p:cNvSpPr txBox="1">
            <a:spLocks noChangeArrowheads="1"/>
          </p:cNvSpPr>
          <p:nvPr/>
        </p:nvSpPr>
        <p:spPr bwMode="auto">
          <a:xfrm>
            <a:off x="539552" y="929830"/>
            <a:ext cx="4356203" cy="343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en-US" altLang="zh-CN" sz="1500" dirty="0">
              <a:latin typeface="+mn-ea"/>
              <a:ea typeface="+mn-ea"/>
            </a:endParaRPr>
          </a:p>
          <a:p>
            <a:pPr>
              <a:lnSpc>
                <a:spcPct val="150000"/>
              </a:lnSpc>
              <a:defRPr/>
            </a:pPr>
            <a:r>
              <a:rPr lang="zh-CN" altLang="en-US" sz="1500" dirty="0">
                <a:latin typeface="+mn-ea"/>
                <a:ea typeface="+mn-ea"/>
              </a:rPr>
              <a:t>    随着分布式服务的兴起与分布式服务器的日渐成熟，互联网行业服务早已转向集群化部署，且已出现了一些完成的支持分布式协同工作的服务提供软件，但基于互联网的特点大部分此类软件是无状态的。</a:t>
            </a:r>
            <a:endParaRPr lang="en-US" altLang="zh-CN" sz="1500" dirty="0">
              <a:latin typeface="+mn-ea"/>
              <a:ea typeface="+mn-ea"/>
            </a:endParaRPr>
          </a:p>
          <a:p>
            <a:pPr>
              <a:defRPr/>
            </a:pPr>
            <a:r>
              <a:rPr lang="en-US" altLang="zh-CN" sz="1500" dirty="0">
                <a:latin typeface="+mn-ea"/>
                <a:ea typeface="+mn-ea"/>
              </a:rPr>
              <a:t>    </a:t>
            </a:r>
            <a:r>
              <a:rPr lang="zh-CN" altLang="en-US" sz="1500" dirty="0">
                <a:latin typeface="+mn-ea"/>
                <a:ea typeface="+mn-ea"/>
              </a:rPr>
              <a:t>而在游戏领域，近年来全球同服以及大区同服的网络游戏逐渐兴起，且由于该模式下更好的游戏体验、更多的玩家互动、范围更广的社交圈也为这类游戏提供了大量的利润来源，</a:t>
            </a:r>
            <a:endParaRPr lang="en-US" altLang="zh-CN" sz="1500" dirty="0">
              <a:latin typeface="+mn-ea"/>
              <a:ea typeface="+mn-ea"/>
            </a:endParaRPr>
          </a:p>
          <a:p>
            <a:pPr>
              <a:defRPr/>
            </a:pPr>
            <a:r>
              <a:rPr lang="en-US" altLang="zh-CN" sz="1500" dirty="0">
                <a:latin typeface="+mn-ea"/>
                <a:ea typeface="+mn-ea"/>
              </a:rPr>
              <a:t>    </a:t>
            </a:r>
            <a:r>
              <a:rPr lang="zh-CN" altLang="en-US" sz="1500" dirty="0">
                <a:latin typeface="+mn-ea"/>
                <a:ea typeface="+mn-ea"/>
              </a:rPr>
              <a:t>基于上述原因，为了提供一套标准的通用计算服务器组件</a:t>
            </a:r>
            <a:r>
              <a:rPr lang="en-US" altLang="zh-CN" sz="1500" dirty="0">
                <a:latin typeface="+mn-ea"/>
                <a:ea typeface="+mn-ea"/>
              </a:rPr>
              <a:t>-hades</a:t>
            </a:r>
            <a:r>
              <a:rPr lang="zh-CN" altLang="en-US" sz="1500" dirty="0">
                <a:latin typeface="+mn-ea"/>
                <a:ea typeface="+mn-ea"/>
              </a:rPr>
              <a:t>分布式框架应运而生。</a:t>
            </a:r>
          </a:p>
        </p:txBody>
      </p:sp>
      <p:pic>
        <p:nvPicPr>
          <p:cNvPr id="819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2304" y="1345406"/>
            <a:ext cx="2692003" cy="269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28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539553" y="127398"/>
            <a:ext cx="6693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核心功能</a:t>
            </a:r>
            <a:endParaRPr lang="en-US" altLang="zh-CN" sz="2400" b="1" dirty="0">
              <a:solidFill>
                <a:srgbClr val="0099CC"/>
              </a:solidFill>
            </a:endParaRPr>
          </a:p>
        </p:txBody>
      </p:sp>
      <p:pic>
        <p:nvPicPr>
          <p:cNvPr id="921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103" y="1379839"/>
            <a:ext cx="403264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文本框 4"/>
          <p:cNvSpPr txBox="1">
            <a:spLocks noChangeArrowheads="1"/>
          </p:cNvSpPr>
          <p:nvPr/>
        </p:nvSpPr>
        <p:spPr bwMode="auto">
          <a:xfrm>
            <a:off x="791555" y="1040280"/>
            <a:ext cx="328255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100" dirty="0"/>
              <a:t>1.1 </a:t>
            </a:r>
            <a:r>
              <a:rPr lang="zh-CN" altLang="zh-CN" sz="2100" dirty="0"/>
              <a:t>脚本系统</a:t>
            </a:r>
            <a:endParaRPr lang="zh-CN" altLang="en-US" sz="2100" dirty="0"/>
          </a:p>
        </p:txBody>
      </p:sp>
      <p:sp>
        <p:nvSpPr>
          <p:cNvPr id="6" name="矩形 5"/>
          <p:cNvSpPr/>
          <p:nvPr/>
        </p:nvSpPr>
        <p:spPr>
          <a:xfrm>
            <a:off x="611560" y="1455778"/>
            <a:ext cx="4164632" cy="2862322"/>
          </a:xfrm>
          <a:prstGeom prst="rect">
            <a:avLst/>
          </a:prstGeom>
        </p:spPr>
        <p:txBody>
          <a:bodyPr wrap="square">
            <a:spAutoFit/>
          </a:bodyPr>
          <a:lstStyle/>
          <a:p>
            <a:pPr marL="201930" indent="203359" algn="just">
              <a:lnSpc>
                <a:spcPct val="150000"/>
              </a:lnSpc>
              <a:defRPr/>
            </a:pPr>
            <a:r>
              <a:rPr lang="en-US" altLang="zh-CN" sz="1500" kern="100" dirty="0">
                <a:latin typeface="Calibri" panose="020F0502020204030204" pitchFamily="34" charset="0"/>
                <a:cs typeface="Times New Roman" panose="02020603050405020304" pitchFamily="18" charset="0"/>
              </a:rPr>
              <a:t>Hades</a:t>
            </a:r>
            <a:r>
              <a:rPr lang="zh-CN" altLang="en-US" sz="1500" kern="100" dirty="0">
                <a:latin typeface="Calibri" panose="020F0502020204030204" pitchFamily="34" charset="0"/>
                <a:cs typeface="Times New Roman" panose="02020603050405020304" pitchFamily="18" charset="0"/>
              </a:rPr>
              <a:t>通用计算服务器组件</a:t>
            </a:r>
            <a:r>
              <a:rPr lang="zh-CN" altLang="zh-CN" sz="1500" kern="100" dirty="0">
                <a:latin typeface="Calibri" panose="020F0502020204030204" pitchFamily="34" charset="0"/>
                <a:cs typeface="Times New Roman" panose="02020603050405020304" pitchFamily="18" charset="0"/>
              </a:rPr>
              <a:t>将</a:t>
            </a:r>
            <a:r>
              <a:rPr lang="zh-CN" altLang="zh-CN" sz="1500" kern="100" dirty="0">
                <a:latin typeface="Calibri" panose="020F0502020204030204" pitchFamily="34" charset="0"/>
                <a:cs typeface="Times New Roman" panose="02020603050405020304" pitchFamily="18" charset="0"/>
              </a:rPr>
              <a:t>底层多线程环境与上层业务逻辑隔离，使用</a:t>
            </a:r>
            <a:r>
              <a:rPr lang="en-US" altLang="zh-CN" sz="1500" kern="100" dirty="0" err="1">
                <a:latin typeface="Calibri" panose="020F0502020204030204" pitchFamily="34" charset="0"/>
                <a:cs typeface="Times New Roman" panose="02020603050405020304" pitchFamily="18" charset="0"/>
              </a:rPr>
              <a:t>Lua</a:t>
            </a:r>
            <a:r>
              <a:rPr lang="en-US" altLang="zh-CN" sz="1500" kern="100" dirty="0">
                <a:latin typeface="Calibri" panose="020F0502020204030204" pitchFamily="34" charset="0"/>
                <a:cs typeface="Times New Roman" panose="02020603050405020304" pitchFamily="18" charset="0"/>
              </a:rPr>
              <a:t>/</a:t>
            </a:r>
            <a:r>
              <a:rPr lang="en-US" altLang="zh-CN" sz="1500" kern="100" dirty="0" err="1">
                <a:latin typeface="Calibri" panose="020F0502020204030204" pitchFamily="34" charset="0"/>
                <a:cs typeface="Times New Roman" panose="02020603050405020304" pitchFamily="18" charset="0"/>
              </a:rPr>
              <a:t>LuaJIT</a:t>
            </a:r>
            <a:r>
              <a:rPr lang="zh-CN" altLang="zh-CN" sz="1500" kern="100" dirty="0">
                <a:latin typeface="Calibri" panose="020F0502020204030204" pitchFamily="34" charset="0"/>
                <a:cs typeface="Times New Roman" panose="02020603050405020304" pitchFamily="18" charset="0"/>
              </a:rPr>
              <a:t>为依托的脚本系统为核心构架了一系列化繁为简的服务体系、</a:t>
            </a:r>
            <a:r>
              <a:rPr lang="en-US" altLang="zh-CN" sz="1500" kern="100" dirty="0">
                <a:latin typeface="Calibri" panose="020F0502020204030204" pitchFamily="34" charset="0"/>
                <a:cs typeface="Times New Roman" panose="02020603050405020304" pitchFamily="18" charset="0"/>
              </a:rPr>
              <a:t>RPC</a:t>
            </a:r>
            <a:r>
              <a:rPr lang="zh-CN" altLang="zh-CN" sz="1500" kern="100" dirty="0">
                <a:latin typeface="Calibri" panose="020F0502020204030204" pitchFamily="34" charset="0"/>
                <a:cs typeface="Times New Roman" panose="02020603050405020304" pitchFamily="18" charset="0"/>
              </a:rPr>
              <a:t>分布式、面向过程开发、热更新等核心功能。而且依托</a:t>
            </a:r>
            <a:r>
              <a:rPr lang="en-US" altLang="zh-CN" sz="1500" kern="100" dirty="0" err="1">
                <a:latin typeface="Calibri" panose="020F0502020204030204" pitchFamily="34" charset="0"/>
                <a:cs typeface="Times New Roman" panose="02020603050405020304" pitchFamily="18" charset="0"/>
              </a:rPr>
              <a:t>Lua</a:t>
            </a:r>
            <a:r>
              <a:rPr lang="zh-CN" altLang="zh-CN" sz="1500" kern="100" dirty="0">
                <a:latin typeface="Calibri" panose="020F0502020204030204" pitchFamily="34" charset="0"/>
                <a:cs typeface="Times New Roman" panose="02020603050405020304" pitchFamily="18" charset="0"/>
              </a:rPr>
              <a:t>为核心的支持</a:t>
            </a:r>
            <a:r>
              <a:rPr lang="en-US" altLang="zh-CN" sz="1500" kern="100" dirty="0">
                <a:latin typeface="Calibri" panose="020F0502020204030204" pitchFamily="34" charset="0"/>
                <a:cs typeface="Times New Roman" panose="02020603050405020304" pitchFamily="18" charset="0"/>
              </a:rPr>
              <a:t>RPC</a:t>
            </a:r>
            <a:r>
              <a:rPr lang="zh-CN" altLang="zh-CN" sz="1500" kern="100" dirty="0">
                <a:latin typeface="Calibri" panose="020F0502020204030204" pitchFamily="34" charset="0"/>
                <a:cs typeface="Times New Roman" panose="02020603050405020304" pitchFamily="18" charset="0"/>
              </a:rPr>
              <a:t>的服务体系确保了线程的安全性，极大降低了开发难度。而热更新功能带给开发人员更便捷的手段在线修复服务器</a:t>
            </a:r>
            <a:r>
              <a:rPr lang="en-US" altLang="zh-CN" sz="1500" kern="100" dirty="0">
                <a:latin typeface="Calibri" panose="020F0502020204030204" pitchFamily="34" charset="0"/>
                <a:cs typeface="Times New Roman" panose="02020603050405020304" pitchFamily="18" charset="0"/>
              </a:rPr>
              <a:t>Bug</a:t>
            </a:r>
            <a:r>
              <a:rPr lang="zh-CN" altLang="zh-CN" sz="1500" kern="100" dirty="0">
                <a:latin typeface="Calibri" panose="020F0502020204030204" pitchFamily="34" charset="0"/>
                <a:cs typeface="Times New Roman" panose="02020603050405020304" pitchFamily="18" charset="0"/>
              </a:rPr>
              <a:t>、调整数值。</a:t>
            </a:r>
            <a:endParaRPr lang="zh-CN" altLang="zh-CN" sz="105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2274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611561" y="127398"/>
            <a:ext cx="6621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核心功能</a:t>
            </a:r>
            <a:endParaRPr lang="en-US" altLang="zh-CN" sz="2400" b="1" dirty="0">
              <a:solidFill>
                <a:srgbClr val="0099CC"/>
              </a:solidFill>
            </a:endParaRPr>
          </a:p>
        </p:txBody>
      </p:sp>
      <p:sp>
        <p:nvSpPr>
          <p:cNvPr id="9220" name="文本框 4"/>
          <p:cNvSpPr txBox="1">
            <a:spLocks noChangeArrowheads="1"/>
          </p:cNvSpPr>
          <p:nvPr/>
        </p:nvSpPr>
        <p:spPr bwMode="auto">
          <a:xfrm>
            <a:off x="1203769" y="1053663"/>
            <a:ext cx="376828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100" b="1" dirty="0"/>
              <a:t>1.2Remote Procedure Call</a:t>
            </a:r>
            <a:endParaRPr lang="zh-CN" altLang="zh-CN" sz="2100" b="1" dirty="0"/>
          </a:p>
        </p:txBody>
      </p:sp>
      <p:sp>
        <p:nvSpPr>
          <p:cNvPr id="6" name="矩形 5"/>
          <p:cNvSpPr/>
          <p:nvPr/>
        </p:nvSpPr>
        <p:spPr>
          <a:xfrm>
            <a:off x="1203770" y="1697435"/>
            <a:ext cx="3937622" cy="2793072"/>
          </a:xfrm>
          <a:prstGeom prst="rect">
            <a:avLst/>
          </a:prstGeom>
        </p:spPr>
        <p:txBody>
          <a:bodyPr wrap="square" anchor="ctr">
            <a:spAutoFit/>
          </a:bodyPr>
          <a:lstStyle/>
          <a:p>
            <a:r>
              <a:rPr lang="en-US" altLang="zh-CN" sz="1350" dirty="0"/>
              <a:t> </a:t>
            </a:r>
            <a:r>
              <a:rPr lang="en-US" altLang="zh-CN" sz="1350" dirty="0"/>
              <a:t>      Hades</a:t>
            </a:r>
            <a:r>
              <a:rPr lang="zh-CN" altLang="en-US" sz="1350" kern="100" dirty="0">
                <a:latin typeface="Calibri" panose="020F0502020204030204" pitchFamily="34" charset="0"/>
                <a:cs typeface="Times New Roman" panose="02020603050405020304" pitchFamily="18" charset="0"/>
              </a:rPr>
              <a:t>通用计算服务器组件</a:t>
            </a:r>
            <a:r>
              <a:rPr lang="zh-CN" altLang="zh-CN" sz="1350" dirty="0"/>
              <a:t>支持跨</a:t>
            </a:r>
            <a:r>
              <a:rPr lang="zh-CN" altLang="zh-CN" sz="1350" dirty="0"/>
              <a:t>不同节点的远程调用，且由于</a:t>
            </a:r>
            <a:r>
              <a:rPr lang="en-US" altLang="zh-CN" sz="1350" dirty="0" err="1"/>
              <a:t>Lua</a:t>
            </a:r>
            <a:r>
              <a:rPr lang="zh-CN" altLang="zh-CN" sz="1350" dirty="0"/>
              <a:t>脚本系统极高的灵活性，使得不同节点之间的远程调用代码及其简单，如下列代码为例：</a:t>
            </a:r>
          </a:p>
          <a:p>
            <a:r>
              <a:rPr lang="en-US" altLang="zh-CN" sz="1350" dirty="0"/>
              <a:t>    for _, node in pairs(</a:t>
            </a:r>
            <a:r>
              <a:rPr lang="en-US" altLang="zh-CN" sz="1350" dirty="0" err="1"/>
              <a:t>self.clusternodes</a:t>
            </a:r>
            <a:r>
              <a:rPr lang="en-US" altLang="zh-CN" sz="1350" dirty="0"/>
              <a:t>) do</a:t>
            </a:r>
            <a:endParaRPr lang="zh-CN" altLang="zh-CN" sz="1350" dirty="0"/>
          </a:p>
          <a:p>
            <a:r>
              <a:rPr lang="en-US" altLang="zh-CN" sz="1350" dirty="0"/>
              <a:t>      </a:t>
            </a:r>
            <a:r>
              <a:rPr lang="en-US" altLang="zh-CN" sz="1350" dirty="0" err="1"/>
              <a:t>node:SetLearningRate</a:t>
            </a:r>
            <a:r>
              <a:rPr lang="en-US" altLang="zh-CN" sz="1350" dirty="0"/>
              <a:t>(</a:t>
            </a:r>
            <a:r>
              <a:rPr lang="en-US" altLang="zh-CN" sz="1350" dirty="0" err="1"/>
              <a:t>currentlearningRate</a:t>
            </a:r>
            <a:r>
              <a:rPr lang="en-US" altLang="zh-CN" sz="1350" dirty="0"/>
              <a:t>);</a:t>
            </a:r>
            <a:endParaRPr lang="zh-CN" altLang="zh-CN" sz="1350" dirty="0"/>
          </a:p>
          <a:p>
            <a:r>
              <a:rPr lang="en-US" altLang="zh-CN" sz="1350" dirty="0"/>
              <a:t>    </a:t>
            </a:r>
            <a:r>
              <a:rPr lang="en-US" altLang="zh-CN" sz="1350" dirty="0"/>
              <a:t>end</a:t>
            </a:r>
          </a:p>
          <a:p>
            <a:endParaRPr lang="en-US" altLang="zh-CN" sz="1350" dirty="0"/>
          </a:p>
          <a:p>
            <a:r>
              <a:rPr lang="en-US" altLang="zh-CN" sz="1350" dirty="0"/>
              <a:t> </a:t>
            </a:r>
            <a:r>
              <a:rPr lang="en-US" altLang="zh-CN" sz="1350" dirty="0"/>
              <a:t>       RPC</a:t>
            </a:r>
            <a:r>
              <a:rPr lang="zh-CN" altLang="zh-CN" sz="1350" dirty="0"/>
              <a:t>体系的简便使得</a:t>
            </a:r>
            <a:r>
              <a:rPr lang="en-US" altLang="zh-CN" sz="1350" dirty="0"/>
              <a:t>Hades</a:t>
            </a:r>
            <a:r>
              <a:rPr lang="zh-CN" altLang="zh-CN" sz="1350" dirty="0"/>
              <a:t>框架犹如一块乐高积木，让每一位使用者用任意数量的积木来搭建属于自己的业务系统。而多节点分布式服务器开发如同在同一进程中开发程序一样简单。</a:t>
            </a:r>
          </a:p>
          <a:p>
            <a:pPr marL="201930" indent="203359" algn="just">
              <a:defRPr/>
            </a:pPr>
            <a:endParaRPr lang="zh-CN" altLang="zh-CN" sz="1350" kern="100" dirty="0">
              <a:latin typeface="Calibri" panose="020F0502020204030204" pitchFamily="34" charset="0"/>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240" y="1467613"/>
            <a:ext cx="3024485" cy="2252138"/>
          </a:xfrm>
          <a:prstGeom prst="rect">
            <a:avLst/>
          </a:prstGeom>
        </p:spPr>
      </p:pic>
    </p:spTree>
    <p:extLst>
      <p:ext uri="{BB962C8B-B14F-4D97-AF65-F5344CB8AC3E}">
        <p14:creationId xmlns:p14="http://schemas.microsoft.com/office/powerpoint/2010/main" val="4245518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910829" y="127398"/>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a:solidFill>
                  <a:srgbClr val="0099CC"/>
                </a:solidFill>
              </a:rPr>
              <a:t>核心功能</a:t>
            </a:r>
            <a:endParaRPr lang="en-US" altLang="zh-CN" sz="2400" b="1">
              <a:solidFill>
                <a:srgbClr val="0099CC"/>
              </a:solidFill>
            </a:endParaRPr>
          </a:p>
        </p:txBody>
      </p:sp>
      <p:sp>
        <p:nvSpPr>
          <p:cNvPr id="9220" name="文本框 4"/>
          <p:cNvSpPr txBox="1">
            <a:spLocks noChangeArrowheads="1"/>
          </p:cNvSpPr>
          <p:nvPr/>
        </p:nvSpPr>
        <p:spPr bwMode="auto">
          <a:xfrm>
            <a:off x="1277541" y="1148008"/>
            <a:ext cx="328255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100" b="1" dirty="0"/>
              <a:t>1.3</a:t>
            </a:r>
            <a:r>
              <a:rPr lang="zh-CN" altLang="zh-CN" sz="2100" b="1" dirty="0"/>
              <a:t>功能扩展</a:t>
            </a:r>
            <a:endParaRPr lang="zh-CN" altLang="zh-CN" sz="2100" b="1" dirty="0"/>
          </a:p>
        </p:txBody>
      </p:sp>
      <p:sp>
        <p:nvSpPr>
          <p:cNvPr id="6" name="矩形 5"/>
          <p:cNvSpPr/>
          <p:nvPr/>
        </p:nvSpPr>
        <p:spPr>
          <a:xfrm>
            <a:off x="1277541" y="1710304"/>
            <a:ext cx="4115133" cy="2862322"/>
          </a:xfrm>
          <a:prstGeom prst="rect">
            <a:avLst/>
          </a:prstGeom>
        </p:spPr>
        <p:txBody>
          <a:bodyPr wrap="square" anchor="ctr">
            <a:spAutoFit/>
          </a:bodyPr>
          <a:lstStyle/>
          <a:p>
            <a:pPr>
              <a:lnSpc>
                <a:spcPct val="150000"/>
              </a:lnSpc>
            </a:pPr>
            <a:r>
              <a:rPr lang="en-US" altLang="zh-CN" sz="1500" dirty="0"/>
              <a:t>       Hades</a:t>
            </a:r>
            <a:r>
              <a:rPr lang="zh-CN" altLang="en-US" sz="1500" kern="100" dirty="0">
                <a:latin typeface="Calibri" panose="020F0502020204030204" pitchFamily="34" charset="0"/>
                <a:cs typeface="Times New Roman" panose="02020603050405020304" pitchFamily="18" charset="0"/>
              </a:rPr>
              <a:t>通用计算服务器组件</a:t>
            </a:r>
            <a:r>
              <a:rPr lang="zh-CN" altLang="zh-CN" sz="1500" dirty="0"/>
              <a:t>已</a:t>
            </a:r>
            <a:r>
              <a:rPr lang="zh-CN" altLang="zh-CN" sz="1500" dirty="0"/>
              <a:t>内核插件为主体，功能插件位辅助的的系统框架简便的提供了</a:t>
            </a:r>
            <a:r>
              <a:rPr lang="en-US" altLang="zh-CN" sz="1500" dirty="0"/>
              <a:t>C/C++</a:t>
            </a:r>
            <a:r>
              <a:rPr lang="zh-CN" altLang="zh-CN" sz="1500" dirty="0"/>
              <a:t>层面的功能扩展，进阶开发者可以通过以插件形式使用</a:t>
            </a:r>
            <a:r>
              <a:rPr lang="en-US" altLang="zh-CN" sz="1500" dirty="0"/>
              <a:t>C/C++</a:t>
            </a:r>
            <a:r>
              <a:rPr lang="zh-CN" altLang="zh-CN" sz="1500" dirty="0"/>
              <a:t>层面内核功能为脚本层提供大量的功能扩展。</a:t>
            </a:r>
            <a:r>
              <a:rPr lang="zh-CN" altLang="zh-CN" sz="1500" dirty="0"/>
              <a:t>例如</a:t>
            </a:r>
            <a:r>
              <a:rPr lang="en-US" altLang="zh-CN" sz="1500" dirty="0"/>
              <a:t>Hades</a:t>
            </a:r>
            <a:r>
              <a:rPr lang="zh-CN" altLang="en-US" sz="1500" dirty="0"/>
              <a:t>目前拥有的远程服务体系、本地服务体系就是服务体系的两套内核插件。</a:t>
            </a:r>
            <a:r>
              <a:rPr lang="en-US" altLang="zh-CN" sz="1500" dirty="0"/>
              <a:t>Hades</a:t>
            </a:r>
            <a:r>
              <a:rPr lang="zh-CN" altLang="zh-CN" sz="1500" dirty="0"/>
              <a:t>提供的</a:t>
            </a:r>
            <a:r>
              <a:rPr lang="en-US" altLang="zh-CN" sz="1500" dirty="0"/>
              <a:t>Recast </a:t>
            </a:r>
            <a:r>
              <a:rPr lang="en-US" altLang="zh-CN" sz="1500" dirty="0" err="1"/>
              <a:t>Navmesh</a:t>
            </a:r>
            <a:r>
              <a:rPr lang="zh-CN" altLang="zh-CN" sz="1500" dirty="0"/>
              <a:t>就是一这种形式提供了寻路功能</a:t>
            </a:r>
            <a:endParaRPr lang="zh-CN" altLang="zh-CN" sz="1500" kern="100" dirty="0">
              <a:latin typeface="Calibri" panose="020F0502020204030204" pitchFamily="34" charset="0"/>
              <a:cs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189" y="1721845"/>
            <a:ext cx="2327100" cy="2327100"/>
          </a:xfrm>
          <a:prstGeom prst="rect">
            <a:avLst/>
          </a:prstGeom>
        </p:spPr>
      </p:pic>
    </p:spTree>
    <p:extLst>
      <p:ext uri="{BB962C8B-B14F-4D97-AF65-F5344CB8AC3E}">
        <p14:creationId xmlns:p14="http://schemas.microsoft.com/office/powerpoint/2010/main" val="1169968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910829" y="127398"/>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核心功能</a:t>
            </a:r>
            <a:endParaRPr lang="en-US" altLang="zh-CN" sz="2400" b="1" dirty="0">
              <a:solidFill>
                <a:srgbClr val="0099CC"/>
              </a:solidFill>
            </a:endParaRPr>
          </a:p>
        </p:txBody>
      </p:sp>
      <p:sp>
        <p:nvSpPr>
          <p:cNvPr id="9220" name="文本框 4"/>
          <p:cNvSpPr txBox="1">
            <a:spLocks noChangeArrowheads="1"/>
          </p:cNvSpPr>
          <p:nvPr/>
        </p:nvSpPr>
        <p:spPr bwMode="auto">
          <a:xfrm>
            <a:off x="1277541" y="843558"/>
            <a:ext cx="328255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100" b="1" dirty="0"/>
              <a:t>1.4 </a:t>
            </a:r>
            <a:r>
              <a:rPr lang="en-US" altLang="zh-CN" sz="2100" b="1" dirty="0" err="1"/>
              <a:t>Docker</a:t>
            </a:r>
            <a:r>
              <a:rPr lang="zh-CN" altLang="en-US" sz="2100" b="1" dirty="0"/>
              <a:t>部署</a:t>
            </a:r>
            <a:endParaRPr lang="zh-CN" altLang="zh-CN" sz="2100" b="1" dirty="0"/>
          </a:p>
        </p:txBody>
      </p:sp>
      <p:sp>
        <p:nvSpPr>
          <p:cNvPr id="6" name="矩形 5"/>
          <p:cNvSpPr/>
          <p:nvPr/>
        </p:nvSpPr>
        <p:spPr>
          <a:xfrm>
            <a:off x="1257765" y="1259056"/>
            <a:ext cx="6684597" cy="1477328"/>
          </a:xfrm>
          <a:prstGeom prst="rect">
            <a:avLst/>
          </a:prstGeom>
        </p:spPr>
        <p:txBody>
          <a:bodyPr wrap="square" anchor="ctr">
            <a:spAutoFit/>
          </a:bodyPr>
          <a:lstStyle/>
          <a:p>
            <a:pPr>
              <a:lnSpc>
                <a:spcPct val="150000"/>
              </a:lnSpc>
            </a:pPr>
            <a:r>
              <a:rPr lang="en-US" altLang="zh-CN" sz="1500" dirty="0"/>
              <a:t>       Hades</a:t>
            </a:r>
            <a:r>
              <a:rPr lang="zh-CN" altLang="en-US" sz="1500" dirty="0"/>
              <a:t>内核使用</a:t>
            </a:r>
            <a:r>
              <a:rPr lang="en-US" altLang="zh-CN" sz="1500" dirty="0"/>
              <a:t>C/C++</a:t>
            </a:r>
            <a:r>
              <a:rPr lang="zh-CN" altLang="en-US" sz="1500" dirty="0"/>
              <a:t>开发，部署在</a:t>
            </a:r>
            <a:r>
              <a:rPr lang="en-US" altLang="zh-CN" sz="1500" dirty="0" err="1"/>
              <a:t>linux</a:t>
            </a:r>
            <a:r>
              <a:rPr lang="zh-CN" altLang="en-US" sz="1500" dirty="0"/>
              <a:t>环境之时，不同的系统，不同的内核版本导致部署的工作大量提高，而且大多属于没有太多意义的重复劳动，浪费了大量开发人员的时间，为了解决这个问题</a:t>
            </a:r>
            <a:r>
              <a:rPr lang="en-US" altLang="zh-CN" sz="1500" dirty="0"/>
              <a:t>Hades</a:t>
            </a:r>
            <a:r>
              <a:rPr lang="zh-CN" altLang="en-US" sz="1500" dirty="0"/>
              <a:t>支持基于</a:t>
            </a:r>
            <a:r>
              <a:rPr lang="en-US" altLang="zh-CN" sz="1500" dirty="0" err="1"/>
              <a:t>Docker</a:t>
            </a:r>
            <a:r>
              <a:rPr lang="zh-CN" altLang="en-US" sz="1500" dirty="0"/>
              <a:t>的部署，</a:t>
            </a:r>
            <a:r>
              <a:rPr lang="en-US" altLang="zh-CN" sz="1500" dirty="0" err="1"/>
              <a:t>Docker</a:t>
            </a:r>
            <a:r>
              <a:rPr lang="zh-CN" altLang="en-US" sz="1500" dirty="0"/>
              <a:t>大大提高了部署的效率，节约了开发人员的宝贵时间。</a:t>
            </a:r>
            <a:endParaRPr lang="zh-CN" altLang="zh-CN" sz="1500" kern="100" dirty="0">
              <a:latin typeface="Calibri" panose="020F0502020204030204" pitchFamily="34" charset="0"/>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859782"/>
            <a:ext cx="6382845" cy="1525519"/>
          </a:xfrm>
          <a:prstGeom prst="rect">
            <a:avLst/>
          </a:prstGeom>
        </p:spPr>
      </p:pic>
    </p:spTree>
    <p:extLst>
      <p:ext uri="{BB962C8B-B14F-4D97-AF65-F5344CB8AC3E}">
        <p14:creationId xmlns:p14="http://schemas.microsoft.com/office/powerpoint/2010/main" val="2472075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rPr>
              <a:t>底层框架</a:t>
            </a:r>
            <a:endParaRPr lang="en-US" altLang="zh-CN" sz="2400" b="1" dirty="0">
              <a:solidFill>
                <a:srgbClr val="0099CC"/>
              </a:solidFill>
            </a:endParaRPr>
          </a:p>
        </p:txBody>
      </p:sp>
      <p:sp>
        <p:nvSpPr>
          <p:cNvPr id="2" name="矩形 1"/>
          <p:cNvSpPr/>
          <p:nvPr/>
        </p:nvSpPr>
        <p:spPr>
          <a:xfrm>
            <a:off x="1033731" y="972097"/>
            <a:ext cx="1645002" cy="571567"/>
          </a:xfrm>
          <a:prstGeom prst="rect">
            <a:avLst/>
          </a:prstGeom>
        </p:spPr>
        <p:txBody>
          <a:bodyPr wrap="none">
            <a:spAutoFit/>
          </a:bodyPr>
          <a:lstStyle/>
          <a:p>
            <a:pPr marL="201930" indent="953" algn="just">
              <a:lnSpc>
                <a:spcPct val="173000"/>
              </a:lnSpc>
              <a:spcBef>
                <a:spcPts val="975"/>
              </a:spcBef>
              <a:spcAft>
                <a:spcPts val="975"/>
              </a:spcAft>
            </a:pPr>
            <a:r>
              <a:rPr lang="en-US" altLang="zh-CN" b="1" kern="100" dirty="0">
                <a:latin typeface="Cambria" panose="02040503050406030204" pitchFamily="18" charset="0"/>
                <a:cs typeface="Times New Roman" panose="02020603050405020304" pitchFamily="18" charset="0"/>
              </a:rPr>
              <a:t>2.1</a:t>
            </a:r>
            <a:r>
              <a:rPr lang="zh-CN" altLang="zh-CN" b="1" kern="100" dirty="0">
                <a:latin typeface="Cambria" panose="02040503050406030204" pitchFamily="18" charset="0"/>
                <a:cs typeface="Times New Roman" panose="02020603050405020304" pitchFamily="18" charset="0"/>
              </a:rPr>
              <a:t>服务体系</a:t>
            </a:r>
          </a:p>
        </p:txBody>
      </p:sp>
      <p:sp>
        <p:nvSpPr>
          <p:cNvPr id="3" name="矩形 2"/>
          <p:cNvSpPr/>
          <p:nvPr/>
        </p:nvSpPr>
        <p:spPr>
          <a:xfrm>
            <a:off x="1356741" y="1609943"/>
            <a:ext cx="5983605" cy="2896947"/>
          </a:xfrm>
          <a:prstGeom prst="rect">
            <a:avLst/>
          </a:prstGeom>
        </p:spPr>
        <p:txBody>
          <a:bodyPr wrap="square">
            <a:spAutoFit/>
          </a:bodyPr>
          <a:lstStyle/>
          <a:p>
            <a:pPr marL="201930" indent="203359" algn="just">
              <a:lnSpc>
                <a:spcPct val="150000"/>
              </a:lnSpc>
            </a:pPr>
            <a:r>
              <a:rPr lang="en-US" altLang="zh-CN" sz="1350" kern="100" dirty="0">
                <a:latin typeface="Calibri" panose="020F0502020204030204" pitchFamily="34" charset="0"/>
                <a:cs typeface="Times New Roman" panose="02020603050405020304" pitchFamily="18" charset="0"/>
              </a:rPr>
              <a:t>Hades</a:t>
            </a:r>
            <a:r>
              <a:rPr lang="zh-CN" altLang="zh-CN" sz="1350" kern="100" dirty="0">
                <a:latin typeface="Calibri" panose="020F0502020204030204" pitchFamily="34" charset="0"/>
                <a:cs typeface="Times New Roman" panose="02020603050405020304" pitchFamily="18" charset="0"/>
              </a:rPr>
              <a:t>服务器的业务处理的核心是围绕已服务体系为概念而设计的。在系统中每一个服务是独立的且被隔离的，服务之间只能以接口的形式相互调用传递信息（调用会被序列化为调用指令在多服务间传递），这样在服务器这种高并发环境中保证了服务数据的唯一性以及安全性，且服务本身是线程安全的，每一个单独的服务确保同一时刻只允许在一个线程上进行业务逻辑处理。使用这样的服务体系架构，使得应用层脚本开发人员在调用其它服务的时候，不知不觉的使得代码在多线程的环境下执行，这样提高了系统处理能力，合理的利用了线程，这一切又是都是对上层开发者透明的，开发高并发程序如同开发单线程程序一样简单。</a:t>
            </a:r>
            <a:endParaRPr lang="zh-CN" altLang="zh-CN" sz="9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5775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910829" y="136923"/>
            <a:ext cx="6322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a:defRPr sz="2000">
                <a:solidFill>
                  <a:schemeClr val="tx1"/>
                </a:solidFill>
                <a:latin typeface="Arial" charset="0"/>
                <a:ea typeface="宋体" pitchFamily="2" charset="-122"/>
              </a:defRPr>
            </a:lvl6pPr>
            <a:lvl7pPr>
              <a:defRPr sz="2000">
                <a:solidFill>
                  <a:schemeClr val="tx1"/>
                </a:solidFill>
                <a:latin typeface="Arial" charset="0"/>
                <a:ea typeface="宋体" pitchFamily="2" charset="-122"/>
              </a:defRPr>
            </a:lvl7pPr>
            <a:lvl8pPr>
              <a:defRPr sz="2000">
                <a:solidFill>
                  <a:schemeClr val="tx1"/>
                </a:solidFill>
                <a:latin typeface="Arial" charset="0"/>
                <a:ea typeface="宋体" pitchFamily="2" charset="-122"/>
              </a:defRPr>
            </a:lvl8pPr>
            <a:lvl9pPr>
              <a:defRPr sz="2000">
                <a:solidFill>
                  <a:schemeClr val="tx1"/>
                </a:solidFill>
                <a:latin typeface="Arial" charset="0"/>
                <a:ea typeface="宋体" pitchFamily="2" charset="-122"/>
              </a:defRPr>
            </a:lvl9pPr>
          </a:lstStyle>
          <a:p>
            <a:r>
              <a:rPr lang="zh-CN" altLang="en-US" sz="2400" b="1" dirty="0">
                <a:solidFill>
                  <a:srgbClr val="0099CC"/>
                </a:solidFill>
                <a:latin typeface="宋体" panose="02010600030101010101" pitchFamily="2" charset="-122"/>
              </a:rPr>
              <a:t>底层框架</a:t>
            </a:r>
            <a:endParaRPr lang="en-US" altLang="zh-CN" sz="2400" b="1" dirty="0">
              <a:solidFill>
                <a:srgbClr val="0099CC"/>
              </a:solidFill>
              <a:latin typeface="宋体" panose="02010600030101010101" pitchFamily="2" charset="-122"/>
            </a:endParaRPr>
          </a:p>
        </p:txBody>
      </p:sp>
      <p:sp>
        <p:nvSpPr>
          <p:cNvPr id="2" name="矩形 1"/>
          <p:cNvSpPr/>
          <p:nvPr/>
        </p:nvSpPr>
        <p:spPr>
          <a:xfrm>
            <a:off x="1031736" y="940093"/>
            <a:ext cx="1670650" cy="571567"/>
          </a:xfrm>
          <a:prstGeom prst="rect">
            <a:avLst/>
          </a:prstGeom>
        </p:spPr>
        <p:txBody>
          <a:bodyPr wrap="none">
            <a:spAutoFit/>
          </a:bodyPr>
          <a:lstStyle/>
          <a:p>
            <a:pPr marL="201930" indent="953" algn="just">
              <a:lnSpc>
                <a:spcPct val="173000"/>
              </a:lnSpc>
              <a:spcBef>
                <a:spcPts val="975"/>
              </a:spcBef>
              <a:spcAft>
                <a:spcPts val="975"/>
              </a:spcAft>
            </a:pPr>
            <a:r>
              <a:rPr lang="en-US" altLang="zh-CN" b="1" dirty="0">
                <a:latin typeface="宋体" panose="02010600030101010101" pitchFamily="2" charset="-122"/>
              </a:rPr>
              <a:t>2.2</a:t>
            </a:r>
            <a:r>
              <a:rPr lang="zh-CN" altLang="zh-CN" b="1" dirty="0">
                <a:latin typeface="宋体" panose="02010600030101010101" pitchFamily="2" charset="-122"/>
              </a:rPr>
              <a:t>事件驱动</a:t>
            </a:r>
            <a:endParaRPr lang="zh-CN" altLang="zh-CN" b="1" dirty="0">
              <a:latin typeface="宋体" panose="02010600030101010101" pitchFamily="2" charset="-122"/>
            </a:endParaRPr>
          </a:p>
        </p:txBody>
      </p:sp>
      <p:sp>
        <p:nvSpPr>
          <p:cNvPr id="3" name="矩形 2"/>
          <p:cNvSpPr/>
          <p:nvPr/>
        </p:nvSpPr>
        <p:spPr>
          <a:xfrm>
            <a:off x="1414732" y="1575915"/>
            <a:ext cx="5818316" cy="1338828"/>
          </a:xfrm>
          <a:prstGeom prst="rect">
            <a:avLst/>
          </a:prstGeom>
        </p:spPr>
        <p:txBody>
          <a:bodyPr wrap="square">
            <a:spAutoFit/>
          </a:bodyPr>
          <a:lstStyle/>
          <a:p>
            <a:pPr marL="201930" indent="203359" algn="just">
              <a:lnSpc>
                <a:spcPct val="150000"/>
              </a:lnSpc>
            </a:pPr>
            <a:r>
              <a:rPr lang="en-US" altLang="zh-CN" sz="1350" dirty="0">
                <a:latin typeface="宋体" panose="02010600030101010101" pitchFamily="2" charset="-122"/>
              </a:rPr>
              <a:t>Hades</a:t>
            </a:r>
            <a:r>
              <a:rPr lang="zh-CN" altLang="zh-CN" sz="1350" dirty="0">
                <a:latin typeface="宋体" panose="02010600030101010101" pitchFamily="2" charset="-122"/>
              </a:rPr>
              <a:t>使用基于</a:t>
            </a:r>
            <a:r>
              <a:rPr lang="en-US" altLang="zh-CN" sz="1350" dirty="0" err="1">
                <a:latin typeface="宋体" panose="02010600030101010101" pitchFamily="2" charset="-122"/>
              </a:rPr>
              <a:t>libevent</a:t>
            </a:r>
            <a:r>
              <a:rPr lang="zh-CN" altLang="zh-CN" sz="1350" dirty="0">
                <a:latin typeface="宋体" panose="02010600030101010101" pitchFamily="2" charset="-122"/>
              </a:rPr>
              <a:t>为基础构建以事件为驱动的网络数据响应模式。而</a:t>
            </a:r>
            <a:r>
              <a:rPr lang="en-US" altLang="zh-CN" sz="1350" dirty="0" err="1">
                <a:latin typeface="宋体" panose="02010600030101010101" pitchFamily="2" charset="-122"/>
              </a:rPr>
              <a:t>libevent</a:t>
            </a:r>
            <a:r>
              <a:rPr lang="zh-CN" altLang="zh-CN" sz="1350" dirty="0">
                <a:latin typeface="宋体" panose="02010600030101010101" pitchFamily="2" charset="-122"/>
              </a:rPr>
              <a:t>本身使用基于</a:t>
            </a:r>
            <a:r>
              <a:rPr lang="en-US" altLang="zh-CN" sz="1350" dirty="0">
                <a:latin typeface="宋体" panose="02010600030101010101" pitchFamily="2" charset="-122"/>
              </a:rPr>
              <a:t> </a:t>
            </a:r>
            <a:r>
              <a:rPr lang="en-US" altLang="zh-CN" sz="1350" dirty="0">
                <a:latin typeface="宋体" panose="02010600030101010101" pitchFamily="2" charset="-122"/>
                <a:hlinkClick r:id="rId2"/>
              </a:rPr>
              <a:t>/</a:t>
            </a:r>
            <a:r>
              <a:rPr lang="en-US" altLang="zh-CN" sz="1350" dirty="0" err="1">
                <a:latin typeface="宋体" panose="02010600030101010101" pitchFamily="2" charset="-122"/>
                <a:hlinkClick r:id="rId2"/>
              </a:rPr>
              <a:t>dev</a:t>
            </a:r>
            <a:r>
              <a:rPr lang="en-US" altLang="zh-CN" sz="1350" dirty="0">
                <a:latin typeface="宋体" panose="02010600030101010101" pitchFamily="2" charset="-122"/>
                <a:hlinkClick r:id="rId2"/>
              </a:rPr>
              <a:t>/poll</a:t>
            </a:r>
            <a:r>
              <a:rPr lang="en-US" altLang="zh-CN" sz="1350" dirty="0">
                <a:latin typeface="宋体" panose="02010600030101010101" pitchFamily="2" charset="-122"/>
              </a:rPr>
              <a:t>, </a:t>
            </a:r>
            <a:r>
              <a:rPr lang="en-US" altLang="zh-CN" sz="1350" dirty="0" err="1">
                <a:latin typeface="宋体" panose="02010600030101010101" pitchFamily="2" charset="-122"/>
                <a:hlinkClick r:id="rId3"/>
              </a:rPr>
              <a:t>kqueue</a:t>
            </a:r>
            <a:r>
              <a:rPr lang="en-US" altLang="zh-CN" sz="1350" dirty="0">
                <a:latin typeface="宋体" panose="02010600030101010101" pitchFamily="2" charset="-122"/>
              </a:rPr>
              <a:t>, </a:t>
            </a:r>
            <a:r>
              <a:rPr lang="en-US" altLang="zh-CN" sz="1350" dirty="0">
                <a:latin typeface="宋体" panose="02010600030101010101" pitchFamily="2" charset="-122"/>
                <a:hlinkClick r:id="rId4"/>
              </a:rPr>
              <a:t>event ports</a:t>
            </a:r>
            <a:r>
              <a:rPr lang="en-US" altLang="zh-CN" sz="1350" dirty="0">
                <a:latin typeface="宋体" panose="02010600030101010101" pitchFamily="2" charset="-122"/>
              </a:rPr>
              <a:t>, </a:t>
            </a:r>
            <a:r>
              <a:rPr lang="en-US" altLang="zh-CN" sz="1350" dirty="0">
                <a:latin typeface="宋体" panose="02010600030101010101" pitchFamily="2" charset="-122"/>
              </a:rPr>
              <a:t> </a:t>
            </a:r>
            <a:r>
              <a:rPr lang="en-US" altLang="zh-CN" sz="1350" dirty="0">
                <a:latin typeface="宋体" panose="02010600030101010101" pitchFamily="2" charset="-122"/>
                <a:hlinkClick r:id="rId5"/>
              </a:rPr>
              <a:t>POSIX</a:t>
            </a:r>
            <a:r>
              <a:rPr lang="en-US" altLang="zh-CN" sz="1350" dirty="0">
                <a:latin typeface="宋体" panose="02010600030101010101" pitchFamily="2" charset="-122"/>
                <a:hlinkClick r:id="rId5"/>
              </a:rPr>
              <a:t> select</a:t>
            </a:r>
            <a:r>
              <a:rPr lang="en-US" altLang="zh-CN" sz="1350" dirty="0">
                <a:latin typeface="宋体" panose="02010600030101010101" pitchFamily="2" charset="-122"/>
              </a:rPr>
              <a:t>, </a:t>
            </a:r>
            <a:r>
              <a:rPr lang="en-US" altLang="zh-CN" sz="1350" dirty="0">
                <a:latin typeface="宋体" panose="02010600030101010101" pitchFamily="2" charset="-122"/>
              </a:rPr>
              <a:t> </a:t>
            </a:r>
            <a:r>
              <a:rPr lang="en-US" altLang="zh-CN" sz="1350" dirty="0">
                <a:latin typeface="宋体" panose="02010600030101010101" pitchFamily="2" charset="-122"/>
                <a:hlinkClick r:id="rId6"/>
              </a:rPr>
              <a:t>Windows</a:t>
            </a:r>
            <a:r>
              <a:rPr lang="en-US" altLang="zh-CN" sz="1350" dirty="0">
                <a:latin typeface="宋体" panose="02010600030101010101" pitchFamily="2" charset="-122"/>
                <a:hlinkClick r:id="rId6"/>
              </a:rPr>
              <a:t> select()</a:t>
            </a:r>
            <a:r>
              <a:rPr lang="en-US" altLang="zh-CN" sz="1350" dirty="0">
                <a:latin typeface="宋体" panose="02010600030101010101" pitchFamily="2" charset="-122"/>
              </a:rPr>
              <a:t>, </a:t>
            </a:r>
            <a:r>
              <a:rPr lang="en-US" altLang="zh-CN" sz="1350" dirty="0">
                <a:latin typeface="宋体" panose="02010600030101010101" pitchFamily="2" charset="-122"/>
                <a:hlinkClick r:id="rId7"/>
              </a:rPr>
              <a:t>poll</a:t>
            </a:r>
            <a:r>
              <a:rPr lang="en-US" altLang="zh-CN" sz="1350" dirty="0">
                <a:latin typeface="宋体" panose="02010600030101010101" pitchFamily="2" charset="-122"/>
              </a:rPr>
              <a:t>, </a:t>
            </a:r>
            <a:r>
              <a:rPr lang="en-US" altLang="zh-CN" sz="1350" dirty="0" err="1">
                <a:latin typeface="宋体" panose="02010600030101010101" pitchFamily="2" charset="-122"/>
                <a:hlinkClick r:id="rId8"/>
              </a:rPr>
              <a:t>epoll</a:t>
            </a:r>
            <a:r>
              <a:rPr lang="zh-CN" altLang="zh-CN" sz="1350" dirty="0">
                <a:latin typeface="宋体" panose="02010600030101010101" pitchFamily="2" charset="-122"/>
              </a:rPr>
              <a:t>为基础的通讯模型，提供完整的高可复用的网络通讯层。</a:t>
            </a:r>
            <a:endParaRPr lang="zh-CN" altLang="zh-CN" sz="1350" kern="100" dirty="0">
              <a:latin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14637" y="2891660"/>
            <a:ext cx="3240801" cy="1409749"/>
          </a:xfrm>
          <a:prstGeom prst="rect">
            <a:avLst/>
          </a:prstGeom>
        </p:spPr>
      </p:pic>
    </p:spTree>
    <p:extLst>
      <p:ext uri="{BB962C8B-B14F-4D97-AF65-F5344CB8AC3E}">
        <p14:creationId xmlns:p14="http://schemas.microsoft.com/office/powerpoint/2010/main" val="2363699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you" id="{6DFD5765-5832-447D-8F2B-A6E4890F9A1A}" vid="{C1A10A9F-B210-4FA9-96CB-8D29D16CFA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cyou</Template>
  <TotalTime>11068</TotalTime>
  <Words>947</Words>
  <Application>Microsoft Office PowerPoint</Application>
  <PresentationFormat>全屏显示(16:9)</PresentationFormat>
  <Paragraphs>59</Paragraphs>
  <Slides>17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宋体</vt:lpstr>
      <vt:lpstr>微软雅黑</vt:lpstr>
      <vt:lpstr>Arial</vt:lpstr>
      <vt:lpstr>Calibri</vt:lpstr>
      <vt:lpstr>Cambria</vt:lpstr>
      <vt:lpstr>Times New Roman</vt:lpstr>
      <vt:lpstr>cyou</vt:lpstr>
      <vt:lpstr>Hades通用计算服务器组件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ChangYou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刘汉卿</dc:creator>
  <cp:lastModifiedBy>赵鹏</cp:lastModifiedBy>
  <cp:revision>1024</cp:revision>
  <dcterms:created xsi:type="dcterms:W3CDTF">2013-12-16T08:08:34Z</dcterms:created>
  <dcterms:modified xsi:type="dcterms:W3CDTF">2017-06-26T07:41:29Z</dcterms:modified>
</cp:coreProperties>
</file>