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Open Sans SemiBold"/>
      <p:regular r:id="rId32"/>
      <p:bold r:id="rId33"/>
      <p:italic r:id="rId34"/>
      <p:boldItalic r:id="rId35"/>
    </p:embeddedFont>
    <p:embeddedFont>
      <p:font typeface="Quattrocento Sans"/>
      <p:regular r:id="rId36"/>
      <p:bold r:id="rId37"/>
      <p:italic r:id="rId38"/>
      <p:boldItalic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bold.fntdata"/><Relationship Id="rId14" Type="http://schemas.openxmlformats.org/officeDocument/2006/relationships/slide" Target="slides/slide10.xml"/><Relationship Id="rId36" Type="http://schemas.openxmlformats.org/officeDocument/2006/relationships/font" Target="fonts/QuattrocentoSans-regular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17d83987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17d83987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39b8a2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39b8a2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39b8a2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39b8a2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839b8a2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839b8a2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39b89e4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39b89e4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39b89e4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39b89e4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39b89e4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839b89e4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39b89e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39b89e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39b89e4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39b89e4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39b89e4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839b89e4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839b89e4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839b89e4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4ea62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4ea62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39b89e4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39b89e4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39b89e4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839b89e4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39b89e4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839b89e4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371587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371587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371587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37158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371587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371587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0371587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0371587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839b89e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839b89e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4ea629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4ea62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39b89e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39b89e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39b8a2e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39b8a2e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839b8a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839b8a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39b8a2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39b8a2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dcad26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dcad26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39b8a2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39b8a2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slide">
  <p:cSld name="First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2943625"/>
            <a:ext cx="9144000" cy="21999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l" dist="127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7106" y="4351410"/>
            <a:ext cx="2476891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385800" y="3059026"/>
            <a:ext cx="8372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None/>
              <a:defRPr i="0" sz="3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85775" y="3829175"/>
            <a:ext cx="6096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on slide with title and text">
  <p:cSld name="Common slide with title an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Open Sans SemiBold"/>
              <a:buNone/>
              <a:defRPr i="0" sz="2800" u="none" cap="none" strike="noStrik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i="0" sz="14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774350" y="4738300"/>
            <a:ext cx="327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AGLA1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slide">
  <p:cSld name="Sub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857499" y="2448025"/>
            <a:ext cx="34290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i="0" sz="3000" u="none" cap="none" strike="noStrik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on slide with title">
  <p:cSld name="Common slide with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5149771" y="3920677"/>
            <a:ext cx="4311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i="0" sz="3000" u="none" cap="none" strike="noStrik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i="0" sz="14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4774350" y="4738300"/>
            <a:ext cx="327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AGLA1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on slide">
  <p:cSld name="Common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i="0" sz="14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4774350" y="4738300"/>
            <a:ext cx="327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AGLA1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for videos" showMasterSp="0">
  <p:cSld name="Slide for vide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i="0" lang="ru" sz="1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i="0" sz="14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4774350" y="4738300"/>
            <a:ext cx="327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AGLA1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94558" y="2725862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/>
        </p:nvSpPr>
        <p:spPr>
          <a:xfrm>
            <a:off x="2522220" y="2709848"/>
            <a:ext cx="27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o.bulichev@innopolis.ru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58" y="3038007"/>
            <a:ext cx="289560" cy="2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/>
        </p:nvSpPr>
        <p:spPr>
          <a:xfrm>
            <a:off x="2529838" y="3038007"/>
            <a:ext cx="13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@Lupasic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944" y="3382538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2529859" y="3362725"/>
            <a:ext cx="407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Room 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105</a:t>
            </a: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(Underground robotics lab)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i="0" sz="3000" u="none" cap="none" strike="noStrik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with_title_with_text">
  <p:cSld name="Slide_with_title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95536" y="573528"/>
            <a:ext cx="82089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395536" y="141480"/>
            <a:ext cx="8534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without_title_without_text">
  <p:cSld name="Slide_without_title_without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306000" y="405000"/>
            <a:ext cx="8737200" cy="162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8513884" y="181708"/>
            <a:ext cx="351600" cy="375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89003" l="3045" r="93044" t="5526"/>
          <a:stretch/>
        </p:blipFill>
        <p:spPr>
          <a:xfrm>
            <a:off x="8484587" y="281353"/>
            <a:ext cx="357552" cy="2813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P2LTAUO1TdA" TargetMode="External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Y_TKQKdWC2k" TargetMode="External"/><Relationship Id="rId4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85788" y="3151367"/>
            <a:ext cx="8372400" cy="75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Analytical Geometry and Linear Algebra 1</a:t>
            </a:r>
            <a:br>
              <a:rPr lang="ru" sz="2400"/>
            </a:br>
            <a:endParaRPr sz="2400"/>
          </a:p>
        </p:txBody>
      </p:sp>
      <p:sp>
        <p:nvSpPr>
          <p:cNvPr id="66" name="Google Shape;66;p11"/>
          <p:cNvSpPr txBox="1"/>
          <p:nvPr/>
        </p:nvSpPr>
        <p:spPr>
          <a:xfrm>
            <a:off x="385800" y="3717847"/>
            <a:ext cx="55929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Light"/>
                <a:ea typeface="Open Sans Light"/>
                <a:cs typeface="Open Sans Light"/>
                <a:sym typeface="Open Sans Light"/>
              </a:rPr>
              <a:t>Inverse matrix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Changing the basis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Gauss-Jordan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24375" y="960425"/>
            <a:ext cx="367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Case study 2 (4x4 matrix)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817" y="862525"/>
            <a:ext cx="4862208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task 1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152525"/>
            <a:ext cx="71342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task 2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263" y="1890713"/>
            <a:ext cx="44291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25" y="1095300"/>
            <a:ext cx="7660726" cy="33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Changing the basis: practical usage (1)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Changing the basis: practical usage (2)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4050" r="58267" t="54691"/>
          <a:stretch/>
        </p:blipFill>
        <p:spPr>
          <a:xfrm>
            <a:off x="1929698" y="960425"/>
            <a:ext cx="5284626" cy="35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 page: https://www.3blue1brown.com/&#10;How do you translate back and forth between coordinate systems that use different basis vectors?&#10;&#10;Full series: http://3b1b.co/eola&#10;&#10;Future series like this are funded by the community, through Patreon, where supporters get early access as the series is being produced.&#10;http://3b1b.co/support" id="155" name="Google Shape;155;p25" title="Change of basis | Essence of linear algebra, chapter 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350" y="191900"/>
            <a:ext cx="5861300" cy="43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Changing the basis: needed equations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960425"/>
            <a:ext cx="4234976" cy="14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64050" y="2402425"/>
            <a:ext cx="2505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- coords in old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X’ - coords in new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Change the coordinate frame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75" y="960425"/>
            <a:ext cx="6559499" cy="35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Homogeneous representation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68" y="822175"/>
            <a:ext cx="5712332" cy="37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Homogeneous matrices in 3D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93" y="861675"/>
            <a:ext cx="5678632" cy="36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пары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24375" y="960475"/>
            <a:ext cx="6075900" cy="337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Смену базиса давать через вывод формулы: вектор - фреймлесс, а координаты вектора - нет. Поэтому можно вот выразить ручку по разному. Все на основе линейных комбинаций.</a:t>
            </a:r>
            <a:br>
              <a:rPr lang="ru"/>
            </a:br>
            <a:br>
              <a:rPr lang="ru"/>
            </a:br>
            <a:r>
              <a:rPr lang="ru"/>
              <a:t>Есть 2 твои формулы бро E’ = EA и Ex = E’X’ . Разновидность бро Ex= Eb + E’X’ , E или E’ = [e_1 e_2 e_3] .</a:t>
            </a:r>
            <a:br>
              <a:rPr lang="ru"/>
            </a:br>
            <a:r>
              <a:rPr lang="ru"/>
              <a:t>A = e1’ e2’</a:t>
            </a:r>
            <a:br>
              <a:rPr lang="ru"/>
            </a:br>
            <a:r>
              <a:rPr lang="ru"/>
              <a:t>    ( -2   0) e1</a:t>
            </a:r>
            <a:br>
              <a:rPr lang="ru"/>
            </a:br>
            <a:r>
              <a:rPr lang="ru"/>
              <a:t>      0    -2 e2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Забить на слайды и объяснять на маркерах, ручках и доске про смену базиса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Change the coordinate frame: case study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5" y="865950"/>
            <a:ext cx="76390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575" y="2768425"/>
            <a:ext cx="5511475" cy="17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Changing the basis: task 1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3" y="1500013"/>
            <a:ext cx="7964624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Changing the basis: task 2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50" y="1901450"/>
            <a:ext cx="8296101" cy="1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Affine transformation in CV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882375"/>
            <a:ext cx="2099750" cy="9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0" r="0" t="41441"/>
          <a:stretch/>
        </p:blipFill>
        <p:spPr>
          <a:xfrm>
            <a:off x="4760550" y="1714500"/>
            <a:ext cx="4115374" cy="28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4">
            <a:alphaModFix/>
          </a:blip>
          <a:srcRect b="58538" l="0" r="13119" t="0"/>
          <a:stretch/>
        </p:blipFill>
        <p:spPr>
          <a:xfrm>
            <a:off x="372150" y="1988000"/>
            <a:ext cx="4295889" cy="2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mie King showing how translations work in affine transformations." id="212" name="Google Shape;212;p34" title="Linear Algebra- 2D Affine Transformations (Translat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950" y="1000325"/>
            <a:ext cx="4874900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Intuition about transformations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Affine transformations in matrix form (1)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53353" l="0" r="3400" t="10508"/>
          <a:stretch/>
        </p:blipFill>
        <p:spPr>
          <a:xfrm>
            <a:off x="367600" y="1442876"/>
            <a:ext cx="3818776" cy="2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13209" l="0" r="0" t="46580"/>
          <a:stretch/>
        </p:blipFill>
        <p:spPr>
          <a:xfrm>
            <a:off x="4535150" y="1215662"/>
            <a:ext cx="4188325" cy="2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Affine transformations in matrix form (2)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5651" l="4032" r="11257" t="0"/>
          <a:stretch/>
        </p:blipFill>
        <p:spPr>
          <a:xfrm>
            <a:off x="3179325" y="1222250"/>
            <a:ext cx="5301549" cy="33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Deserve “A” grade!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 from the class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2877300" y="2175750"/>
            <a:ext cx="33894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/>
              <a:t>No questions for today</a:t>
            </a:r>
            <a:endParaRPr i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why do we need it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312" y="848700"/>
            <a:ext cx="5509375" cy="36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properties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63" y="1210700"/>
            <a:ext cx="8034475" cy="2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matrix: how to find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/>
              <a:t>There are 2 ways: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Classical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Gauss-Jordan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Inverse matrix: classical approach (1)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5" y="1095150"/>
            <a:ext cx="8429948" cy="1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Inverse matrix: classical approach (2)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902175"/>
            <a:ext cx="3337550" cy="7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8399" l="0" r="0" t="0"/>
          <a:stretch/>
        </p:blipFill>
        <p:spPr>
          <a:xfrm>
            <a:off x="4762950" y="960425"/>
            <a:ext cx="3546324" cy="35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Inverse matrix: Gauss-Jordan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3435472"/>
            <a:ext cx="8198799" cy="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95525" y="2939725"/>
            <a:ext cx="367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Case study 1 (2x2 matrix)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1426349"/>
            <a:ext cx="4102425" cy="7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668225" y="1536638"/>
            <a:ext cx="3359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E - </a:t>
            </a:r>
            <a:r>
              <a:rPr i="1" lang="ru">
                <a:latin typeface="Open Sans"/>
                <a:ea typeface="Open Sans"/>
                <a:cs typeface="Open Sans"/>
                <a:sym typeface="Open Sans"/>
              </a:rPr>
              <a:t>Identity matrix</a:t>
            </a:r>
            <a:br>
              <a:rPr i="1" lang="ru">
                <a:latin typeface="Open Sans"/>
                <a:ea typeface="Open Sans"/>
                <a:cs typeface="Open Sans"/>
                <a:sym typeface="Open Sans"/>
              </a:rPr>
            </a:br>
            <a:r>
              <a:rPr lang="ru">
                <a:latin typeface="Open Sans"/>
                <a:ea typeface="Open Sans"/>
                <a:cs typeface="Open Sans"/>
                <a:sym typeface="Open Sans"/>
              </a:rPr>
              <a:t>Using elementary operations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24375" y="909450"/>
            <a:ext cx="1405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Core </a:t>
            </a:r>
            <a:r>
              <a:rPr lang="ru" sz="1800"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s template made by Lev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