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7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itchFamily="2" charset="0"/>
      <p:regular r:id="rId19"/>
      <p:bold r:id="rId20"/>
      <p:italic r:id="rId21"/>
      <p:boldItalic r:id="rId22"/>
    </p:embeddedFont>
    <p:embeddedFont>
      <p:font typeface="Open Sans Light" pitchFamily="2" charset="0"/>
      <p:regular r:id="rId23"/>
      <p:bold r:id="rId24"/>
      <p:italic r:id="rId25"/>
      <p:boldItalic r:id="rId26"/>
    </p:embeddedFont>
    <p:embeddedFont>
      <p:font typeface="Open Sans SemiBold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17d83987_1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17d83987_1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8df39a24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8df39a24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17d83987_1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17d83987_1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df39a24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8df39a24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8df39a24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8df39a24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df39a24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df39a24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8df39a24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8df39a24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8df39a24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8df39a24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df39a24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df39a24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df39a24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df39a24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8df39a24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8df39a24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95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 slide">
  <p:cSld name="Fir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0" y="2943625"/>
            <a:ext cx="9144000" cy="21999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106" y="4351410"/>
            <a:ext cx="2476891" cy="7920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85800" y="3059026"/>
            <a:ext cx="8372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85775" y="3829175"/>
            <a:ext cx="60960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Light"/>
              <a:buChar char="•"/>
              <a:defRPr sz="15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Char char="•"/>
              <a:defRPr sz="140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 and text">
  <p:cSld name="Common slide with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Open Sans SemiBold"/>
              <a:buNone/>
              <a:defRPr sz="28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24372" y="960477"/>
            <a:ext cx="51996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slide">
  <p:cSld name="Subtitle slid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857499" y="2448025"/>
            <a:ext cx="342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•"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•"/>
              <a:defRPr sz="15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•"/>
              <a:defRPr sz="1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 with title">
  <p:cSld name="Common slide with 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149771" y="3920677"/>
            <a:ext cx="431100" cy="1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mon slide">
  <p:cSld name="Common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for videos">
  <p:cSld name="Slide for video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0" y="4015740"/>
            <a:ext cx="9144000" cy="11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213359" y="182880"/>
            <a:ext cx="8717400" cy="4427100"/>
          </a:xfrm>
          <a:prstGeom prst="snip1Rect">
            <a:avLst>
              <a:gd name="adj" fmla="val 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213358" y="4738300"/>
            <a:ext cx="130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Oleg Bulichev</a:t>
            </a:r>
            <a:endParaRPr sz="1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214360" y="4738300"/>
            <a:ext cx="6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ru" sz="140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sz="1400" i="0" u="none" strike="noStrike" cap="non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445525" y="4738300"/>
            <a:ext cx="3604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Mechanics and machines</a:t>
            </a:r>
            <a:endParaRPr sz="14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1611629" y="1071619"/>
            <a:ext cx="5920800" cy="301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  <a:effectLst>
            <a:outerShdw blurRad="50800" dist="127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4558" y="2725862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522220" y="2709848"/>
            <a:ext cx="2720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o.bulichev@innopolis.ru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558" y="3038007"/>
            <a:ext cx="289560" cy="28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2529838" y="3038007"/>
            <a:ext cx="1371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@Lupasic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944" y="3382538"/>
            <a:ext cx="257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2529838" y="3362713"/>
            <a:ext cx="2324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Room 4</a:t>
            </a:r>
            <a:r>
              <a:rPr lang="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Open Sans SemiBold"/>
              <a:buNone/>
              <a:defRPr sz="3000" i="0" u="none" strike="noStrike" cap="none">
                <a:solidFill>
                  <a:srgbClr val="1F3864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2165252" y="2092925"/>
            <a:ext cx="3145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E7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8513884" y="181708"/>
            <a:ext cx="351600" cy="375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9">
            <a:alphaModFix/>
          </a:blip>
          <a:srcRect l="3045" t="5526" r="93044" b="89003"/>
          <a:stretch/>
        </p:blipFill>
        <p:spPr>
          <a:xfrm>
            <a:off x="8484587" y="281353"/>
            <a:ext cx="357552" cy="2813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i/UitFTmwtywuS3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yn8AwUp-8zrK01XE0U8ARhppaZnYmanIM1rQMB2rJo/edit#gid=55516436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85788" y="3151367"/>
            <a:ext cx="8372400" cy="7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Mechanics and machines</a:t>
            </a:r>
            <a:endParaRPr dirty="0"/>
          </a:p>
        </p:txBody>
      </p:sp>
      <p:sp>
        <p:nvSpPr>
          <p:cNvPr id="121" name="Google Shape;121;p23"/>
          <p:cNvSpPr txBox="1"/>
          <p:nvPr/>
        </p:nvSpPr>
        <p:spPr>
          <a:xfrm>
            <a:off x="385800" y="3717847"/>
            <a:ext cx="55929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pen Sans Light"/>
                <a:ea typeface="Open Sans Light"/>
                <a:cs typeface="Open Sans Light"/>
                <a:sym typeface="Open Sans Light"/>
              </a:rPr>
              <a:t>Project</a:t>
            </a:r>
            <a:endParaRPr sz="18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presentation</a:t>
            </a:r>
            <a:r>
              <a:rPr lang="ru" dirty="0"/>
              <a:t>: Guideline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46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-US" sz="1300" dirty="0"/>
              <a:t>Prepare CAD model render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Prepare </a:t>
            </a:r>
            <a:r>
              <a:rPr lang="en-US" sz="1300" b="1" dirty="0"/>
              <a:t>slides </a:t>
            </a:r>
            <a:r>
              <a:rPr lang="ru" sz="1300" b="1" dirty="0"/>
              <a:t>(</a:t>
            </a:r>
            <a:r>
              <a:rPr lang="en-US" sz="1300" b="1" dirty="0"/>
              <a:t>7 min, strict)</a:t>
            </a:r>
            <a:endParaRPr sz="1300" b="1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dirty="0"/>
              <a:t>Your original idea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dirty="0"/>
              <a:t>Challenges and how did you solve them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dirty="0"/>
              <a:t>What changed related to original idea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dirty="0"/>
              <a:t>What did you learn from the project and the course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dirty="0"/>
              <a:t>Present your mechanism</a:t>
            </a:r>
            <a:endParaRPr lang="en-US"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-US" sz="1300" dirty="0"/>
              <a:t>Present your CAD render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dirty="0"/>
              <a:t>What would you do in other way if you had such project again</a:t>
            </a:r>
            <a:br>
              <a:rPr lang="ru" sz="1300" b="1" dirty="0"/>
            </a:b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72611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projects: Guideline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424377" y="960475"/>
            <a:ext cx="7833300" cy="2562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Together we are choosing the appropriate journal/conference.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Rewriting your report based on needed template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Submit it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…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/>
              <a:t>Profit! You have your new awesome scientific article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2165252" y="2092925"/>
            <a:ext cx="3145200" cy="361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– Oleg Bulichev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2166675" y="1391450"/>
            <a:ext cx="5098500" cy="43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Deserve “A” grade!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E347F5C1-7D33-DE04-B6B0-97C1F5FC8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6D7947-4213-2937-0A85-A013EBFE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7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Workflow</a:t>
            </a:r>
            <a:endParaRPr/>
          </a:p>
        </p:txBody>
      </p:sp>
      <p:grpSp>
        <p:nvGrpSpPr>
          <p:cNvPr id="155" name="Google Shape;155;p28"/>
          <p:cNvGrpSpPr/>
          <p:nvPr/>
        </p:nvGrpSpPr>
        <p:grpSpPr>
          <a:xfrm>
            <a:off x="658700" y="1926113"/>
            <a:ext cx="7826600" cy="856800"/>
            <a:chOff x="424375" y="2143650"/>
            <a:chExt cx="7826600" cy="856800"/>
          </a:xfrm>
        </p:grpSpPr>
        <p:sp>
          <p:nvSpPr>
            <p:cNvPr id="156" name="Google Shape;156;p28"/>
            <p:cNvSpPr/>
            <p:nvPr/>
          </p:nvSpPr>
          <p:spPr>
            <a:xfrm>
              <a:off x="4243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Choose Project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0685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Kinematics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7127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Dynamics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53569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CAD + CAE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modeling 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7001175" y="2143650"/>
              <a:ext cx="1249800" cy="856200"/>
            </a:xfrm>
            <a:prstGeom prst="roundRect">
              <a:avLst>
                <a:gd name="adj" fmla="val 16667"/>
              </a:avLst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pen Sans SemiBold"/>
                  <a:ea typeface="Open Sans SemiBold"/>
                  <a:cs typeface="Open Sans SemiBold"/>
                  <a:sym typeface="Open Sans SemiBold"/>
                </a:rPr>
                <a:t>Hardware Assembly</a:t>
              </a:r>
              <a:endParaRPr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cxnSp>
          <p:nvCxnSpPr>
            <p:cNvPr id="161" name="Google Shape;161;p28"/>
            <p:cNvCxnSpPr>
              <a:stCxn id="156" idx="3"/>
              <a:endCxn id="157" idx="1"/>
            </p:cNvCxnSpPr>
            <p:nvPr/>
          </p:nvCxnSpPr>
          <p:spPr>
            <a:xfrm>
              <a:off x="16741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8"/>
            <p:cNvCxnSpPr>
              <a:stCxn id="157" idx="3"/>
              <a:endCxn id="158" idx="1"/>
            </p:cNvCxnSpPr>
            <p:nvPr/>
          </p:nvCxnSpPr>
          <p:spPr>
            <a:xfrm>
              <a:off x="33183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28"/>
            <p:cNvCxnSpPr>
              <a:stCxn id="158" idx="3"/>
              <a:endCxn id="159" idx="1"/>
            </p:cNvCxnSpPr>
            <p:nvPr/>
          </p:nvCxnSpPr>
          <p:spPr>
            <a:xfrm>
              <a:off x="49625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28"/>
            <p:cNvCxnSpPr>
              <a:stCxn id="159" idx="3"/>
              <a:endCxn id="160" idx="1"/>
            </p:cNvCxnSpPr>
            <p:nvPr/>
          </p:nvCxnSpPr>
          <p:spPr>
            <a:xfrm>
              <a:off x="6606775" y="2571750"/>
              <a:ext cx="394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28"/>
            <p:cNvCxnSpPr>
              <a:stCxn id="158" idx="2"/>
              <a:endCxn id="157" idx="2"/>
            </p:cNvCxnSpPr>
            <p:nvPr/>
          </p:nvCxnSpPr>
          <p:spPr>
            <a:xfrm rot="5400000">
              <a:off x="3515225" y="2178000"/>
              <a:ext cx="600" cy="1644300"/>
            </a:xfrm>
            <a:prstGeom prst="curvedConnector3">
              <a:avLst>
                <a:gd name="adj1" fmla="val 396875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28"/>
            <p:cNvCxnSpPr>
              <a:stCxn id="159" idx="2"/>
              <a:endCxn id="158" idx="2"/>
            </p:cNvCxnSpPr>
            <p:nvPr/>
          </p:nvCxnSpPr>
          <p:spPr>
            <a:xfrm rot="5400000">
              <a:off x="5159425" y="2178000"/>
              <a:ext cx="600" cy="1644300"/>
            </a:xfrm>
            <a:prstGeom prst="curvedConnector3">
              <a:avLst>
                <a:gd name="adj1" fmla="val 396875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28"/>
            <p:cNvCxnSpPr>
              <a:stCxn id="159" idx="2"/>
              <a:endCxn id="157" idx="2"/>
            </p:cNvCxnSpPr>
            <p:nvPr/>
          </p:nvCxnSpPr>
          <p:spPr>
            <a:xfrm rot="5400000">
              <a:off x="4337425" y="1356000"/>
              <a:ext cx="600" cy="3288300"/>
            </a:xfrm>
            <a:prstGeom prst="curvedConnector3">
              <a:avLst>
                <a:gd name="adj1" fmla="val 11220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28"/>
            <p:cNvCxnSpPr>
              <a:stCxn id="160" idx="0"/>
              <a:endCxn id="159" idx="0"/>
            </p:cNvCxnSpPr>
            <p:nvPr/>
          </p:nvCxnSpPr>
          <p:spPr>
            <a:xfrm rot="5400000">
              <a:off x="6803625" y="1321800"/>
              <a:ext cx="600" cy="1644300"/>
            </a:xfrm>
            <a:prstGeom prst="curvedConnector3">
              <a:avLst>
                <a:gd name="adj1" fmla="val -396875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1611629" y="1595013"/>
            <a:ext cx="5920800" cy="852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projects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will be published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1987200" y="2447925"/>
            <a:ext cx="5169600" cy="160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It is the reason why do you need to write reports nicely </a:t>
            </a:r>
            <a:br>
              <a:rPr lang="ru"/>
            </a:br>
            <a:br>
              <a:rPr lang="ru"/>
            </a:br>
            <a:r>
              <a:rPr lang="ru"/>
              <a:t>Example: </a:t>
            </a:r>
            <a:r>
              <a:rPr lang="ru" u="sng">
                <a:solidFill>
                  <a:schemeClr val="hlink"/>
                </a:solidFill>
                <a:hlinkClick r:id="rId3"/>
              </a:rPr>
              <a:t>paper </a:t>
            </a:r>
            <a:br>
              <a:rPr lang="ru"/>
            </a:br>
            <a:r>
              <a:rPr lang="ru"/>
              <a:t>(recommend to get acquainted)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Choose Project: Guideline</a:t>
            </a: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424375" y="889682"/>
            <a:ext cx="8510100" cy="365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dirty="0"/>
              <a:t>Come up with possible projects and fill the </a:t>
            </a:r>
            <a:r>
              <a:rPr lang="ru" sz="1300" u="sng" dirty="0">
                <a:solidFill>
                  <a:schemeClr val="hlink"/>
                </a:solidFill>
                <a:hlinkClick r:id="rId3"/>
              </a:rPr>
              <a:t>form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dirty="0"/>
              <a:t>Discuss with instructor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i="1" dirty="0"/>
              <a:t>Present a presentation (7 min, strict).</a:t>
            </a:r>
            <a:r>
              <a:rPr lang="ru" sz="1300" b="1" dirty="0"/>
              <a:t> It should contain slides about:</a:t>
            </a:r>
            <a:endParaRPr sz="1300" b="1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b="1" dirty="0"/>
              <a:t>What is the Idea</a:t>
            </a:r>
            <a:br>
              <a:rPr lang="ru" sz="1300" b="1" dirty="0"/>
            </a:br>
            <a:r>
              <a:rPr lang="ru" sz="1300" dirty="0"/>
              <a:t>To show up your project, what the problem you want to solve or what was your inspiration.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ru" sz="1300" b="1" dirty="0"/>
              <a:t>Challenges: what are the most complicated parts.</a:t>
            </a:r>
            <a:br>
              <a:rPr lang="ru" sz="1300" b="1" dirty="0"/>
            </a:br>
            <a:r>
              <a:rPr lang="ru" sz="1300" dirty="0"/>
              <a:t>In some projects it can be to invent a design, in some - dynamics. Show your understanding.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b="1" dirty="0"/>
              <a:t>Proposed constraints and boundaries: Min and Max dimensions, weight</a:t>
            </a:r>
            <a:br>
              <a:rPr lang="ru" sz="1300" b="1" dirty="0"/>
            </a:br>
            <a:r>
              <a:rPr lang="ru" sz="1300" dirty="0"/>
              <a:t>The goal is to show that you understood how the final project should look like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b="1" dirty="0"/>
              <a:t>Preliminary list of components and mechanisms:</a:t>
            </a:r>
            <a:br>
              <a:rPr lang="ru" sz="1300" b="1" dirty="0"/>
            </a:br>
            <a:r>
              <a:rPr lang="ru" sz="1300" dirty="0"/>
              <a:t>It should be the list contains common mechanisms (crank shafts, worm gears), specific components (springs), materials (metal, plastic). Explain why do you need it.</a:t>
            </a:r>
            <a:r>
              <a:rPr lang="ru" sz="1300" b="1" dirty="0"/>
              <a:t> </a:t>
            </a:r>
            <a:endParaRPr sz="1300" b="1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lphaLcParenR"/>
            </a:pPr>
            <a:r>
              <a:rPr lang="ru" sz="1300" b="1" dirty="0"/>
              <a:t>Goals of kinematics, dynamics, durability analysis:</a:t>
            </a:r>
            <a:br>
              <a:rPr lang="ru" sz="1300" b="1" dirty="0"/>
            </a:br>
            <a:r>
              <a:rPr lang="ru" sz="1300" dirty="0"/>
              <a:t>Exp: I need to generate traj. of an end-effector. I interested in positions for kinematics. My robot moves slowly, I don’t need dynamics, only static analysis. It should survive after 20 kg load. </a:t>
            </a:r>
            <a:endParaRPr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Kinematics: Guideline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63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To understand what do you need to achieve.</a:t>
            </a:r>
            <a:br>
              <a:rPr lang="ru" sz="1300" dirty="0"/>
            </a:br>
            <a:r>
              <a:rPr lang="ru" sz="1300" dirty="0"/>
              <a:t>Find only positions, or you need positions and velocities, may you need to find a gear ratio? Do you need to generate a trajectory?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Draw a kinematics scheme</a:t>
            </a:r>
            <a:br>
              <a:rPr lang="ru" sz="1300" b="1" dirty="0"/>
            </a:br>
            <a:r>
              <a:rPr lang="ru" sz="1300" dirty="0"/>
              <a:t>Tip: sometimes it’s easier to make in CAD, to play with it and afterwards – </a:t>
            </a:r>
            <a:r>
              <a:rPr lang="en-US" sz="1300" dirty="0"/>
              <a:t>code it (as you did in TM)</a:t>
            </a:r>
            <a:r>
              <a:rPr lang="ru" sz="1300" dirty="0"/>
              <a:t>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Solve kinematics problem</a:t>
            </a:r>
            <a:br>
              <a:rPr lang="ru" sz="1300" b="1" dirty="0"/>
            </a:br>
            <a:r>
              <a:rPr lang="ru" sz="1300" dirty="0"/>
              <a:t>For some cases - to write equations and check them by drawing plots or making a simulation (like in TM).</a:t>
            </a:r>
            <a:br>
              <a:rPr lang="ru" sz="1300" dirty="0"/>
            </a:br>
            <a:r>
              <a:rPr lang="ru" sz="1300" dirty="0"/>
              <a:t>If you need to generate a trajectory, you need to write fitness function, choose method, parameters and variables. Estimate obtained results.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Write a report</a:t>
            </a:r>
            <a:br>
              <a:rPr lang="ru" sz="1300" b="1" dirty="0"/>
            </a:br>
            <a:r>
              <a:rPr lang="ru" sz="1300" dirty="0"/>
              <a:t>Tip: assume that you are writing it for the guy, who haven’t seen your project. It means, it’s better to explain the goals of each step like - why do you finding kinematics and so on.</a:t>
            </a:r>
            <a:endParaRPr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Dynamics: Guideline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63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To understand what do you need to achieve.</a:t>
            </a:r>
            <a:br>
              <a:rPr lang="ru" sz="1300" dirty="0"/>
            </a:br>
            <a:r>
              <a:rPr lang="ru" sz="1300" dirty="0"/>
              <a:t>Find torques, motion? Make only static analysis?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Make force analysis</a:t>
            </a:r>
            <a:br>
              <a:rPr lang="ru" sz="1300" b="1" dirty="0"/>
            </a:br>
            <a:r>
              <a:rPr lang="ru" sz="1300" dirty="0"/>
              <a:t>You need to get what forces are important. Maybe you have to consider friction or not. And so on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Solve dynamics problem</a:t>
            </a:r>
            <a:br>
              <a:rPr lang="ru" sz="1300" b="1" dirty="0"/>
            </a:br>
            <a:r>
              <a:rPr lang="en-US" sz="1300" dirty="0"/>
              <a:t>You should do it using both simulation in NX and by coding</a:t>
            </a:r>
            <a:r>
              <a:rPr lang="ru" sz="1300" dirty="0"/>
              <a:t>.</a:t>
            </a:r>
            <a:r>
              <a:rPr lang="en-US" sz="1300" dirty="0"/>
              <a:t> For making a simulation in NX you have to make very simple CAD model of your mechanism (without screws, </a:t>
            </a:r>
            <a:r>
              <a:rPr lang="en-US" sz="1300" dirty="0" err="1"/>
              <a:t>etc</a:t>
            </a:r>
            <a:r>
              <a:rPr lang="en-US" sz="1300" dirty="0"/>
              <a:t>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Write a report</a:t>
            </a:r>
            <a:br>
              <a:rPr lang="ru" sz="1300" b="1" dirty="0"/>
            </a:br>
            <a:r>
              <a:rPr lang="ru" sz="1300" dirty="0"/>
              <a:t>Tip: assume that you are writing it for the guy, who haven’t seen your project. It means, it’s better to explain the goals of each step like - why do you finding dynamics and so on.</a:t>
            </a:r>
            <a:endParaRPr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CAD + CAE modeling: Guideline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63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Based on kinematics, dynamics make a CAD model</a:t>
            </a:r>
            <a:br>
              <a:rPr lang="ru" sz="1300" dirty="0"/>
            </a:br>
            <a:r>
              <a:rPr lang="ru" sz="1300" dirty="0"/>
              <a:t>Tip: don’t forget to add screws. You should use naming convention.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Using </a:t>
            </a:r>
            <a:r>
              <a:rPr lang="en-US" sz="1300" b="1" dirty="0"/>
              <a:t>NX </a:t>
            </a:r>
            <a:r>
              <a:rPr lang="ru" sz="1300" b="1" dirty="0"/>
              <a:t>estimate durability</a:t>
            </a:r>
            <a:br>
              <a:rPr lang="ru" sz="1300" b="1" dirty="0"/>
            </a:br>
            <a:r>
              <a:rPr lang="ru" sz="1300" dirty="0"/>
              <a:t>If you get that something wrong, return to previous steps (CAD or even kinematics)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To show your solution to classmates</a:t>
            </a:r>
            <a:br>
              <a:rPr lang="ru" sz="1300" b="1" dirty="0"/>
            </a:br>
            <a:r>
              <a:rPr lang="ru" sz="1300" dirty="0"/>
              <a:t>It might help you to reduce amount of mistakes when you start to assemble and print details.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Write a report</a:t>
            </a:r>
            <a:br>
              <a:rPr lang="ru" sz="1300" b="1" dirty="0"/>
            </a:br>
            <a:r>
              <a:rPr lang="ru" sz="1300" dirty="0"/>
              <a:t>Emphasise on the reasons why did you apply X force on your model, how it should work in terms of loads, why did you choose such type of analysis.</a:t>
            </a:r>
            <a:endParaRPr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424375" y="354125"/>
            <a:ext cx="7884900" cy="606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Hardware assembly: Guideline</a:t>
            </a:r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424375" y="960475"/>
            <a:ext cx="8262000" cy="346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Buy, find details</a:t>
            </a:r>
            <a:br>
              <a:rPr lang="ru" sz="1300" dirty="0"/>
            </a:br>
            <a:r>
              <a:rPr lang="ru" sz="1300" dirty="0"/>
              <a:t>Don’t forget that the shipping needs some time. It’s not the reason for failing!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Print details</a:t>
            </a:r>
            <a:br>
              <a:rPr lang="ru" sz="1300" b="1" dirty="0"/>
            </a:br>
            <a:r>
              <a:rPr lang="ru" sz="1300" dirty="0"/>
              <a:t>You can ask your friends or fellows in lab or garage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 b="1" dirty="0"/>
              <a:t>Assemble a mechanism</a:t>
            </a:r>
            <a:br>
              <a:rPr lang="ru" sz="1300" b="1" dirty="0"/>
            </a:br>
            <a:r>
              <a:rPr lang="ru" sz="1300" dirty="0"/>
              <a:t>Good luck)</a:t>
            </a:r>
            <a:br>
              <a:rPr lang="ru" sz="1300" b="1" dirty="0"/>
            </a:br>
            <a:endParaRPr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Экран (16:9)</PresentationFormat>
  <Paragraphs>59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Open Sans</vt:lpstr>
      <vt:lpstr>Calibri</vt:lpstr>
      <vt:lpstr>Arial</vt:lpstr>
      <vt:lpstr>Open Sans SemiBold</vt:lpstr>
      <vt:lpstr>Open Sans Light</vt:lpstr>
      <vt:lpstr>Тема Office</vt:lpstr>
      <vt:lpstr>Mechanics and machines</vt:lpstr>
      <vt:lpstr>Possible projects</vt:lpstr>
      <vt:lpstr>Workflow</vt:lpstr>
      <vt:lpstr>Best projects  will be published</vt:lpstr>
      <vt:lpstr>Choose Project: Guideline</vt:lpstr>
      <vt:lpstr>Kinematics: Guideline</vt:lpstr>
      <vt:lpstr>Dynamics: Guideline</vt:lpstr>
      <vt:lpstr>CAD + CAE modeling: Guideline</vt:lpstr>
      <vt:lpstr>Hardware assembly: Guideline</vt:lpstr>
      <vt:lpstr>Final presentation: Guideline</vt:lpstr>
      <vt:lpstr>Best projects: Guideline</vt:lpstr>
      <vt:lpstr>Deserve “A” grade!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and machines</dc:title>
  <cp:lastModifiedBy>Oleg Bulichev</cp:lastModifiedBy>
  <cp:revision>2</cp:revision>
  <dcterms:modified xsi:type="dcterms:W3CDTF">2023-01-22T19:31:29Z</dcterms:modified>
</cp:coreProperties>
</file>