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77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全景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和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具有說明文字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或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Luphia/working-with-message-queue/wiki/RabbitMQ-ENV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luphia@outlook.co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Luphia/working-with-message-queue/bots/rmqSender.js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Luphia/working-with-message-queue/bots/mqBot.js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/>
              <a:t>Working with </a:t>
            </a:r>
            <a:br>
              <a:rPr kumimoji="1" lang="en-US" altLang="zh-TW" dirty="0" smtClean="0"/>
            </a:br>
            <a:r>
              <a:rPr kumimoji="1" lang="en-US" altLang="zh-TW" dirty="0" smtClean="0"/>
              <a:t>message queue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/>
              <a:t>https://</a:t>
            </a:r>
            <a:r>
              <a:rPr kumimoji="1" lang="en-US" altLang="zh-TW" dirty="0" err="1"/>
              <a:t>github.com</a:t>
            </a:r>
            <a:r>
              <a:rPr kumimoji="1" lang="en-US" altLang="zh-TW" dirty="0"/>
              <a:t>/</a:t>
            </a:r>
            <a:r>
              <a:rPr kumimoji="1" lang="en-US" altLang="zh-TW" dirty="0" err="1"/>
              <a:t>Luphia</a:t>
            </a:r>
            <a:r>
              <a:rPr kumimoji="1" lang="en-US" altLang="zh-TW" dirty="0"/>
              <a:t>/working-with-message-queue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2505205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000" dirty="0" smtClean="0">
                <a:latin typeface="Microsoft JhengHei" charset="0"/>
                <a:ea typeface="Microsoft JhengHei" charset="0"/>
                <a:cs typeface="Microsoft JhengHei" charset="0"/>
              </a:rPr>
              <a:t>如果把訊息交換比喻為郵寄包裹</a:t>
            </a:r>
          </a:p>
          <a:p>
            <a:pPr algn="ctr"/>
            <a:r>
              <a:rPr kumimoji="1" lang="zh-TW" altLang="en-US" sz="4000" dirty="0" smtClean="0">
                <a:latin typeface="Microsoft JhengHei" charset="0"/>
                <a:ea typeface="Microsoft JhengHei" charset="0"/>
                <a:cs typeface="Microsoft JhengHei" charset="0"/>
              </a:rPr>
              <a:t>那</a:t>
            </a:r>
            <a:r>
              <a:rPr kumimoji="1" lang="en-US" altLang="zh-TW" sz="4000" dirty="0">
                <a:latin typeface="Microsoft JhengHei" charset="0"/>
                <a:ea typeface="Microsoft JhengHei" charset="0"/>
                <a:cs typeface="Microsoft JhengHei" charset="0"/>
              </a:rPr>
              <a:t> </a:t>
            </a:r>
            <a:r>
              <a:rPr kumimoji="1" lang="en-US" altLang="zh-TW" sz="4000" dirty="0" smtClean="0">
                <a:latin typeface="Microsoft JhengHei" charset="0"/>
                <a:ea typeface="Microsoft JhengHei" charset="0"/>
                <a:cs typeface="Microsoft JhengHei" charset="0"/>
              </a:rPr>
              <a:t>message queue </a:t>
            </a:r>
            <a:r>
              <a:rPr kumimoji="1" lang="zh-TW" altLang="en-US" sz="4000" dirty="0" smtClean="0">
                <a:latin typeface="Microsoft JhengHei" charset="0"/>
                <a:ea typeface="Microsoft JhengHei" charset="0"/>
                <a:cs typeface="Microsoft JhengHei" charset="0"/>
              </a:rPr>
              <a:t>就是一種</a:t>
            </a:r>
            <a:r>
              <a:rPr kumimoji="1" lang="zh-TW" altLang="en-US" sz="4000" dirty="0" smtClean="0">
                <a:solidFill>
                  <a:srgbClr val="FF0000"/>
                </a:solidFill>
                <a:latin typeface="Microsoft JhengHei" charset="0"/>
                <a:ea typeface="Microsoft JhengHei" charset="0"/>
                <a:cs typeface="Microsoft JhengHei" charset="0"/>
              </a:rPr>
              <a:t>超商取貨</a:t>
            </a:r>
            <a:r>
              <a:rPr kumimoji="1" lang="zh-TW" altLang="en-US" sz="4000" dirty="0" smtClean="0">
                <a:latin typeface="Microsoft JhengHei" charset="0"/>
                <a:ea typeface="Microsoft JhengHei" charset="0"/>
                <a:cs typeface="Microsoft JhengHei" charset="0"/>
              </a:rPr>
              <a:t>的概念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0700" y="3937000"/>
            <a:ext cx="2781300" cy="2921000"/>
          </a:xfrm>
          <a:prstGeom prst="rect">
            <a:avLst/>
          </a:prstGeom>
        </p:spPr>
      </p:pic>
      <p:sp>
        <p:nvSpPr>
          <p:cNvPr id="3" name="橢圓圖說文字 2"/>
          <p:cNvSpPr/>
          <p:nvPr/>
        </p:nvSpPr>
        <p:spPr>
          <a:xfrm>
            <a:off x="8780745" y="3828644"/>
            <a:ext cx="1505180" cy="1503123"/>
          </a:xfrm>
          <a:prstGeom prst="wedgeEllipseCallout">
            <a:avLst>
              <a:gd name="adj1" fmla="val 61721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latin typeface="Microsoft JhengHei" charset="0"/>
                <a:ea typeface="Microsoft JhengHei" charset="0"/>
                <a:cs typeface="Microsoft JhengHei" charset="0"/>
              </a:rPr>
              <a:t>郵差表示欣慰</a:t>
            </a:r>
            <a:endParaRPr kumimoji="1" lang="zh-TW" altLang="en-US" dirty="0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34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1923303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5400" dirty="0" smtClean="0">
                <a:latin typeface="Microsoft JhengHei" charset="0"/>
                <a:ea typeface="Microsoft JhengHei" charset="0"/>
                <a:cs typeface="Microsoft JhengHei" charset="0"/>
              </a:rPr>
              <a:t>不需要太及時的交流</a:t>
            </a:r>
          </a:p>
          <a:p>
            <a:pPr algn="ctr"/>
            <a:r>
              <a:rPr kumimoji="1" lang="zh-TW" altLang="en-US" sz="5400" dirty="0" smtClean="0">
                <a:latin typeface="Microsoft JhengHei" charset="0"/>
                <a:ea typeface="Microsoft JhengHei" charset="0"/>
                <a:cs typeface="Microsoft JhengHei" charset="0"/>
              </a:rPr>
              <a:t>或是要等的時間靠北久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6096000" y="4785624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 smtClean="0">
                <a:latin typeface="Microsoft JhengHei" charset="0"/>
                <a:ea typeface="Microsoft JhengHei" charset="0"/>
                <a:cs typeface="Microsoft JhengHei" charset="0"/>
              </a:rPr>
              <a:t>這種要求</a:t>
            </a:r>
            <a:r>
              <a:rPr kumimoji="1" lang="zh-TW" altLang="en-US" sz="2400" strike="sngStrike" dirty="0" smtClean="0">
                <a:solidFill>
                  <a:schemeClr val="tx1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這輩子沒見過</a:t>
            </a:r>
            <a:endParaRPr kumimoji="1" lang="zh-TW" altLang="en-US" sz="2400" strike="sngStrike" dirty="0">
              <a:solidFill>
                <a:schemeClr val="tx1">
                  <a:lumMod val="50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7302674" y="5247289"/>
            <a:ext cx="445666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latin typeface="Microsoft JhengHei" charset="0"/>
                <a:ea typeface="Microsoft JhengHei" charset="0"/>
                <a:cs typeface="Microsoft JhengHei" charset="0"/>
              </a:rPr>
              <a:t>都可以靠 </a:t>
            </a:r>
            <a:r>
              <a:rPr kumimoji="1" lang="en-US" altLang="zh-TW" sz="2400" dirty="0">
                <a:latin typeface="Microsoft JhengHei" charset="0"/>
                <a:ea typeface="Microsoft JhengHei" charset="0"/>
                <a:cs typeface="Microsoft JhengHei" charset="0"/>
              </a:rPr>
              <a:t>message queue</a:t>
            </a:r>
            <a:r>
              <a:rPr kumimoji="1" lang="zh-TW" altLang="en-US" sz="2400" dirty="0">
                <a:latin typeface="Microsoft JhengHei" charset="0"/>
                <a:ea typeface="Microsoft JhengHei" charset="0"/>
                <a:cs typeface="Microsoft JhengHei" charset="0"/>
              </a:rPr>
              <a:t> 解決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53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019" y="-16542"/>
            <a:ext cx="9276491" cy="687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16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729" y="2549452"/>
            <a:ext cx="2408875" cy="1405177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0" y="3031299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dirty="0" err="1" smtClean="0">
                <a:latin typeface="Microsoft JhengHei" charset="0"/>
                <a:ea typeface="Microsoft JhengHei" charset="0"/>
                <a:cs typeface="Microsoft JhengHei" charset="0"/>
              </a:rPr>
              <a:t>RabbitMQ</a:t>
            </a:r>
            <a:endParaRPr kumimoji="1" lang="zh-TW" altLang="en-US" sz="5400" dirty="0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7" name="橢圓圖說文字 6"/>
          <p:cNvSpPr/>
          <p:nvPr/>
        </p:nvSpPr>
        <p:spPr>
          <a:xfrm>
            <a:off x="6851737" y="1114816"/>
            <a:ext cx="1528175" cy="143463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latin typeface="Microsoft JhengHei" charset="0"/>
                <a:ea typeface="Microsoft JhengHei" charset="0"/>
                <a:cs typeface="Microsoft JhengHei" charset="0"/>
              </a:rPr>
              <a:t>支持</a:t>
            </a:r>
            <a:r>
              <a:rPr kumimoji="1" lang="en-US" altLang="zh-TW" dirty="0" smtClean="0">
                <a:latin typeface="Microsoft JhengHei" charset="0"/>
                <a:ea typeface="Microsoft JhengHei" charset="0"/>
                <a:cs typeface="Microsoft JhengHei" charset="0"/>
              </a:rPr>
              <a:t>AMQP</a:t>
            </a:r>
            <a:endParaRPr kumimoji="1" lang="zh-TW" altLang="en-US" dirty="0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8" name="橢圓圖說文字 7"/>
          <p:cNvSpPr/>
          <p:nvPr/>
        </p:nvSpPr>
        <p:spPr>
          <a:xfrm>
            <a:off x="8807885" y="2058327"/>
            <a:ext cx="2019941" cy="1896301"/>
          </a:xfrm>
          <a:prstGeom prst="wedgeEllipseCallout">
            <a:avLst>
              <a:gd name="adj1" fmla="val -60177"/>
              <a:gd name="adj2" fmla="val 2757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696" y="2356140"/>
            <a:ext cx="1350318" cy="135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3031299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dirty="0" err="1" smtClean="0">
                <a:latin typeface="Microsoft JhengHei" charset="0"/>
                <a:ea typeface="Microsoft JhengHei" charset="0"/>
                <a:cs typeface="Microsoft JhengHei" charset="0"/>
              </a:rPr>
              <a:t>ZeroMQ</a:t>
            </a:r>
            <a:endParaRPr kumimoji="1" lang="zh-TW" altLang="en-US" sz="5400" dirty="0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7" name="橢圓圖說文字 6"/>
          <p:cNvSpPr/>
          <p:nvPr/>
        </p:nvSpPr>
        <p:spPr>
          <a:xfrm>
            <a:off x="6851737" y="1114816"/>
            <a:ext cx="1528175" cy="143463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rgbClr val="FF0000"/>
                </a:solidFill>
                <a:latin typeface="Microsoft JhengHei" charset="0"/>
                <a:ea typeface="Microsoft JhengHei" charset="0"/>
                <a:cs typeface="Microsoft JhengHei" charset="0"/>
              </a:rPr>
              <a:t>不</a:t>
            </a:r>
            <a:r>
              <a:rPr kumimoji="1" lang="zh-TW" altLang="en-US" dirty="0" smtClean="0">
                <a:latin typeface="Microsoft JhengHei" charset="0"/>
                <a:ea typeface="Microsoft JhengHei" charset="0"/>
                <a:cs typeface="Microsoft JhengHei" charset="0"/>
              </a:rPr>
              <a:t>支持</a:t>
            </a:r>
            <a:r>
              <a:rPr kumimoji="1" lang="en-US" altLang="zh-TW" dirty="0" smtClean="0">
                <a:latin typeface="Microsoft JhengHei" charset="0"/>
                <a:ea typeface="Microsoft JhengHei" charset="0"/>
                <a:cs typeface="Microsoft JhengHei" charset="0"/>
              </a:rPr>
              <a:t>AMQP</a:t>
            </a:r>
            <a:endParaRPr kumimoji="1" lang="zh-TW" altLang="en-US" dirty="0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320" y="3183292"/>
            <a:ext cx="1982939" cy="619343"/>
          </a:xfrm>
          <a:prstGeom prst="rect">
            <a:avLst/>
          </a:prstGeom>
        </p:spPr>
      </p:pic>
      <p:sp>
        <p:nvSpPr>
          <p:cNvPr id="10" name="橢圓圖說文字 9"/>
          <p:cNvSpPr/>
          <p:nvPr/>
        </p:nvSpPr>
        <p:spPr>
          <a:xfrm>
            <a:off x="8217073" y="2086569"/>
            <a:ext cx="2229633" cy="2197332"/>
          </a:xfrm>
          <a:prstGeom prst="wedgeEllipseCallout">
            <a:avLst>
              <a:gd name="adj1" fmla="val -60270"/>
              <a:gd name="adj2" fmla="val 2454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TW" altLang="en-US" sz="4800" dirty="0" smtClean="0">
                <a:latin typeface="Microsoft JhengHei" charset="0"/>
                <a:ea typeface="Microsoft JhengHei" charset="0"/>
                <a:cs typeface="Microsoft JhengHei" charset="0"/>
              </a:rPr>
              <a:t>快</a:t>
            </a:r>
          </a:p>
          <a:p>
            <a:pPr algn="ctr"/>
            <a:r>
              <a:rPr kumimoji="1" lang="en-US" altLang="zh-TW" sz="1400" dirty="0" smtClean="0">
                <a:latin typeface="Microsoft JhengHei" charset="0"/>
                <a:ea typeface="Microsoft JhengHei" charset="0"/>
                <a:cs typeface="Microsoft JhengHei" charset="0"/>
              </a:rPr>
              <a:t>50x </a:t>
            </a:r>
            <a:r>
              <a:rPr kumimoji="1" lang="en-US" altLang="zh-TW" sz="1400" dirty="0" err="1" smtClean="0">
                <a:latin typeface="Microsoft JhengHei" charset="0"/>
                <a:ea typeface="Microsoft JhengHei" charset="0"/>
                <a:cs typeface="Microsoft JhengHei" charset="0"/>
              </a:rPr>
              <a:t>RabbitMQ</a:t>
            </a:r>
            <a:endParaRPr kumimoji="1" lang="zh-TW" altLang="en-US" sz="1400" dirty="0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11" name="橢圓圖說文字 10"/>
          <p:cNvSpPr/>
          <p:nvPr/>
        </p:nvSpPr>
        <p:spPr>
          <a:xfrm>
            <a:off x="5987441" y="4436475"/>
            <a:ext cx="1852231" cy="1738857"/>
          </a:xfrm>
          <a:prstGeom prst="wedgeEllipseCallout">
            <a:avLst>
              <a:gd name="adj1" fmla="val -15095"/>
              <a:gd name="adj2" fmla="val -606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mtClean="0">
                <a:latin typeface="Microsoft JhengHei" charset="0"/>
                <a:ea typeface="Microsoft JhengHei" charset="0"/>
                <a:cs typeface="Microsoft JhengHei" charset="0"/>
              </a:rPr>
              <a:t>RabbitMQ</a:t>
            </a:r>
            <a:r>
              <a:rPr kumimoji="1" lang="en-US" altLang="zh-TW" dirty="0" smtClean="0">
                <a:latin typeface="Microsoft JhengHei" charset="0"/>
                <a:ea typeface="Microsoft JhengHei" charset="0"/>
                <a:cs typeface="Microsoft JhengHei" charset="0"/>
              </a:rPr>
              <a:t> </a:t>
            </a:r>
            <a:r>
              <a:rPr kumimoji="1" lang="zh-TW" altLang="en-US" dirty="0" smtClean="0">
                <a:latin typeface="Microsoft JhengHei" charset="0"/>
                <a:ea typeface="Microsoft JhengHei" charset="0"/>
                <a:cs typeface="Microsoft JhengHei" charset="0"/>
              </a:rPr>
              <a:t>同作者</a:t>
            </a:r>
            <a:endParaRPr kumimoji="1" lang="zh-TW" altLang="en-US" dirty="0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03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3031299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dirty="0" err="1">
                <a:latin typeface="Microsoft JhengHei" charset="0"/>
                <a:ea typeface="Microsoft JhengHei" charset="0"/>
                <a:cs typeface="Microsoft JhengHei" charset="0"/>
              </a:rPr>
              <a:t>n</a:t>
            </a:r>
            <a:r>
              <a:rPr kumimoji="1" lang="en-US" altLang="zh-TW" sz="5400" dirty="0" err="1" smtClean="0">
                <a:latin typeface="Microsoft JhengHei" charset="0"/>
                <a:ea typeface="Microsoft JhengHei" charset="0"/>
                <a:cs typeface="Microsoft JhengHei" charset="0"/>
              </a:rPr>
              <a:t>anomsg</a:t>
            </a:r>
            <a:endParaRPr kumimoji="1" lang="zh-TW" altLang="en-US" sz="5400" dirty="0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7" name="橢圓圖說文字 6"/>
          <p:cNvSpPr/>
          <p:nvPr/>
        </p:nvSpPr>
        <p:spPr>
          <a:xfrm>
            <a:off x="7265096" y="1478071"/>
            <a:ext cx="1747898" cy="1640910"/>
          </a:xfrm>
          <a:prstGeom prst="wedgeEllipseCallout">
            <a:avLst>
              <a:gd name="adj1" fmla="val -35166"/>
              <a:gd name="adj2" fmla="val 48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mtClean="0">
                <a:latin typeface="Microsoft JhengHei" charset="0"/>
                <a:ea typeface="Microsoft JhengHei" charset="0"/>
                <a:cs typeface="Microsoft JhengHei" charset="0"/>
              </a:rPr>
              <a:t>MIT Licensed</a:t>
            </a:r>
            <a:endParaRPr kumimoji="1" lang="zh-TW" altLang="en-US" dirty="0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11" name="橢圓圖說文字 10"/>
          <p:cNvSpPr/>
          <p:nvPr/>
        </p:nvSpPr>
        <p:spPr>
          <a:xfrm>
            <a:off x="5987441" y="4436475"/>
            <a:ext cx="1852231" cy="1738857"/>
          </a:xfrm>
          <a:prstGeom prst="wedgeEllipseCallout">
            <a:avLst>
              <a:gd name="adj1" fmla="val -15095"/>
              <a:gd name="adj2" fmla="val -606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 smtClean="0">
                <a:latin typeface="Microsoft JhengHei" charset="0"/>
                <a:ea typeface="Microsoft JhengHei" charset="0"/>
                <a:cs typeface="Microsoft JhengHei" charset="0"/>
              </a:rPr>
              <a:t>ZeroMQ</a:t>
            </a:r>
            <a:endParaRPr kumimoji="1" lang="en-US" altLang="zh-TW" dirty="0" smtClean="0">
              <a:latin typeface="Microsoft JhengHei" charset="0"/>
              <a:ea typeface="Microsoft JhengHei" charset="0"/>
              <a:cs typeface="Microsoft JhengHei" charset="0"/>
            </a:endParaRPr>
          </a:p>
          <a:p>
            <a:pPr algn="ctr"/>
            <a:r>
              <a:rPr kumimoji="1" lang="zh-TW" altLang="en-US" dirty="0" smtClean="0">
                <a:latin typeface="Microsoft JhengHei" charset="0"/>
                <a:ea typeface="Microsoft JhengHei" charset="0"/>
                <a:cs typeface="Microsoft JhengHei" charset="0"/>
              </a:rPr>
              <a:t>同作者</a:t>
            </a:r>
            <a:endParaRPr kumimoji="1" lang="zh-TW" altLang="en-US" dirty="0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95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3031299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5400" dirty="0" smtClean="0">
                <a:latin typeface="Microsoft JhengHei" charset="0"/>
                <a:ea typeface="Microsoft JhengHei" charset="0"/>
                <a:cs typeface="Microsoft JhengHei" charset="0"/>
              </a:rPr>
              <a:t>試試看</a:t>
            </a:r>
            <a:r>
              <a:rPr kumimoji="1" lang="en-US" altLang="zh-TW" sz="5400" dirty="0" smtClean="0">
                <a:latin typeface="Microsoft JhengHei" charset="0"/>
                <a:ea typeface="Microsoft JhengHei" charset="0"/>
                <a:cs typeface="Microsoft JhengHei" charset="0"/>
              </a:rPr>
              <a:t> </a:t>
            </a:r>
            <a:r>
              <a:rPr kumimoji="1" lang="en-US" altLang="zh-TW" sz="5400" dirty="0" err="1" smtClean="0">
                <a:latin typeface="Microsoft JhengHei" charset="0"/>
                <a:ea typeface="Microsoft JhengHei" charset="0"/>
                <a:cs typeface="Microsoft JhengHei" charset="0"/>
              </a:rPr>
              <a:t>RabbitMQ</a:t>
            </a:r>
            <a:r>
              <a:rPr kumimoji="1" lang="zh-TW" altLang="en-US" sz="5400" dirty="0" smtClean="0">
                <a:latin typeface="Microsoft JhengHei" charset="0"/>
                <a:ea typeface="Microsoft JhengHei" charset="0"/>
                <a:cs typeface="Microsoft JhengHei" charset="0"/>
              </a:rPr>
              <a:t> 吧</a:t>
            </a:r>
            <a:endParaRPr kumimoji="1" lang="zh-TW" altLang="en-US" sz="5400" dirty="0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38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3031299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5400" dirty="0" smtClean="0">
                <a:latin typeface="Microsoft JhengHei" charset="0"/>
                <a:ea typeface="Microsoft JhengHei" charset="0"/>
                <a:cs typeface="Microsoft JhengHei" charset="0"/>
              </a:rPr>
              <a:t>前置準備</a:t>
            </a:r>
            <a:endParaRPr kumimoji="1" lang="zh-TW" altLang="en-US" sz="5400" dirty="0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296448" y="3954629"/>
            <a:ext cx="9599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 smtClean="0"/>
              <a:t>請參考</a:t>
            </a:r>
            <a:r>
              <a:rPr kumimoji="1" lang="en-US" altLang="zh-TW" dirty="0"/>
              <a:t> </a:t>
            </a:r>
            <a:r>
              <a:rPr kumimoji="1" lang="en-US" altLang="zh-TW" dirty="0" smtClean="0">
                <a:hlinkClick r:id="rId2"/>
              </a:rPr>
              <a:t>https</a:t>
            </a:r>
            <a:r>
              <a:rPr kumimoji="1" lang="en-US" altLang="zh-TW" dirty="0">
                <a:hlinkClick r:id="rId2"/>
              </a:rPr>
              <a:t>://</a:t>
            </a:r>
            <a:r>
              <a:rPr kumimoji="1" lang="en-US" altLang="zh-TW" dirty="0" smtClean="0">
                <a:hlinkClick r:id="rId2"/>
              </a:rPr>
              <a:t>github.com/Luphia/working-with-message-queue/wiki/RabbitMQ-ENV</a:t>
            </a:r>
            <a:endParaRPr kumimoji="1" lang="en-US" altLang="zh-TW" dirty="0" smtClean="0"/>
          </a:p>
          <a:p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07848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663879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dirty="0" smtClean="0">
                <a:latin typeface="Microsoft JhengHei" charset="0"/>
                <a:ea typeface="Microsoft JhengHei" charset="0"/>
                <a:cs typeface="Microsoft JhengHei" charset="0"/>
              </a:rPr>
              <a:t>Message queue </a:t>
            </a:r>
            <a:r>
              <a:rPr kumimoji="1" lang="zh-TW" altLang="en-US" sz="5400" dirty="0" smtClean="0">
                <a:latin typeface="Microsoft JhengHei" charset="0"/>
                <a:ea typeface="Microsoft JhengHei" charset="0"/>
                <a:cs typeface="Microsoft JhengHei" charset="0"/>
              </a:rPr>
              <a:t>基本運作大概是這樣</a:t>
            </a:r>
            <a:endParaRPr kumimoji="1" lang="zh-TW" altLang="en-US" sz="5400" dirty="0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grpSp>
        <p:nvGrpSpPr>
          <p:cNvPr id="22" name="群組 21"/>
          <p:cNvGrpSpPr/>
          <p:nvPr/>
        </p:nvGrpSpPr>
        <p:grpSpPr>
          <a:xfrm>
            <a:off x="4609578" y="3344449"/>
            <a:ext cx="2705622" cy="964504"/>
            <a:chOff x="4609578" y="3344449"/>
            <a:chExt cx="2705622" cy="964504"/>
          </a:xfrm>
        </p:grpSpPr>
        <p:sp>
          <p:nvSpPr>
            <p:cNvPr id="3" name="流程圖 2"/>
            <p:cNvSpPr/>
            <p:nvPr/>
          </p:nvSpPr>
          <p:spPr>
            <a:xfrm>
              <a:off x="4609578" y="3344449"/>
              <a:ext cx="2705622" cy="964504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734838" y="3469710"/>
              <a:ext cx="237995" cy="76408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5022937" y="3469710"/>
              <a:ext cx="237995" cy="76408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311036" y="3469710"/>
              <a:ext cx="237995" cy="76408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5599135" y="3469710"/>
              <a:ext cx="237995" cy="76408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9" name="矩形 8"/>
          <p:cNvSpPr/>
          <p:nvPr/>
        </p:nvSpPr>
        <p:spPr>
          <a:xfrm>
            <a:off x="8605379" y="4080353"/>
            <a:ext cx="237995" cy="76408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3131508" y="2899775"/>
            <a:ext cx="889348" cy="8893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/>
              <a:t>Ｓ</a:t>
            </a:r>
            <a:endParaRPr kumimoji="1" lang="zh-TW" altLang="en-US" dirty="0"/>
          </a:p>
        </p:txBody>
      </p:sp>
      <p:sp>
        <p:nvSpPr>
          <p:cNvPr id="12" name="橢圓 11"/>
          <p:cNvSpPr/>
          <p:nvPr/>
        </p:nvSpPr>
        <p:spPr>
          <a:xfrm>
            <a:off x="8987422" y="4080353"/>
            <a:ext cx="889348" cy="8893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/>
              <a:t>Ｐ</a:t>
            </a:r>
            <a:endParaRPr kumimoji="1" lang="zh-TW" altLang="en-US" dirty="0"/>
          </a:p>
        </p:txBody>
      </p:sp>
      <p:cxnSp>
        <p:nvCxnSpPr>
          <p:cNvPr id="14" name="曲線接點 13"/>
          <p:cNvCxnSpPr>
            <a:stCxn id="11" idx="6"/>
            <a:endCxn id="5" idx="1"/>
          </p:cNvCxnSpPr>
          <p:nvPr/>
        </p:nvCxnSpPr>
        <p:spPr>
          <a:xfrm>
            <a:off x="4020856" y="3344449"/>
            <a:ext cx="713982" cy="507305"/>
          </a:xfrm>
          <a:prstGeom prst="curvedConnector3">
            <a:avLst/>
          </a:prstGeom>
          <a:ln w="38100">
            <a:solidFill>
              <a:schemeClr val="accent3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線接點 17"/>
          <p:cNvCxnSpPr>
            <a:endCxn id="9" idx="1"/>
          </p:cNvCxnSpPr>
          <p:nvPr/>
        </p:nvCxnSpPr>
        <p:spPr>
          <a:xfrm>
            <a:off x="6096000" y="3851753"/>
            <a:ext cx="2509379" cy="610644"/>
          </a:xfrm>
          <a:prstGeom prst="curvedConnector3">
            <a:avLst/>
          </a:prstGeom>
          <a:ln w="38100">
            <a:solidFill>
              <a:schemeClr val="accent3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89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663879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dirty="0" err="1" smtClean="0">
                <a:latin typeface="Microsoft JhengHei" charset="0"/>
                <a:ea typeface="Microsoft JhengHei" charset="0"/>
                <a:cs typeface="Microsoft JhengHei" charset="0"/>
              </a:rPr>
              <a:t>RabbitMQ</a:t>
            </a:r>
            <a:r>
              <a:rPr kumimoji="1" lang="en-US" altLang="zh-TW" sz="5400" dirty="0" smtClean="0">
                <a:latin typeface="Microsoft JhengHei" charset="0"/>
                <a:ea typeface="Microsoft JhengHei" charset="0"/>
                <a:cs typeface="Microsoft JhengHei" charset="0"/>
              </a:rPr>
              <a:t> </a:t>
            </a:r>
            <a:r>
              <a:rPr kumimoji="1" lang="zh-TW" altLang="en-US" sz="5400" dirty="0" smtClean="0">
                <a:latin typeface="Microsoft JhengHei" charset="0"/>
                <a:ea typeface="Microsoft JhengHei" charset="0"/>
                <a:cs typeface="Microsoft JhengHei" charset="0"/>
              </a:rPr>
              <a:t>基本操作</a:t>
            </a:r>
            <a:endParaRPr kumimoji="1" lang="zh-TW" altLang="en-US" sz="5400" dirty="0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703885" y="1778696"/>
            <a:ext cx="678423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err="1"/>
              <a:t>amqp</a:t>
            </a:r>
            <a:r>
              <a:rPr lang="en-US" altLang="zh-TW" dirty="0"/>
              <a:t> </a:t>
            </a:r>
            <a:r>
              <a:rPr lang="en-US" altLang="zh-TW" dirty="0"/>
              <a:t>=</a:t>
            </a:r>
            <a:r>
              <a:rPr lang="en-US" altLang="zh-TW" dirty="0"/>
              <a:t> </a:t>
            </a:r>
            <a:r>
              <a:rPr lang="en-US" altLang="zh-TW" dirty="0"/>
              <a:t>require</a:t>
            </a:r>
            <a:r>
              <a:rPr lang="en-US" altLang="zh-TW" dirty="0"/>
              <a:t>(</a:t>
            </a:r>
            <a:r>
              <a:rPr lang="en-US" altLang="zh-TW" dirty="0"/>
              <a:t>'</a:t>
            </a:r>
            <a:r>
              <a:rPr lang="en-US" altLang="zh-TW" dirty="0" err="1"/>
              <a:t>amqp</a:t>
            </a:r>
            <a:r>
              <a:rPr lang="en-US" altLang="zh-TW" dirty="0" smtClean="0"/>
              <a:t>');</a:t>
            </a:r>
            <a:endParaRPr lang="en-US" altLang="zh-TW" dirty="0"/>
          </a:p>
          <a:p>
            <a:r>
              <a:rPr kumimoji="1" lang="en-US" altLang="zh-TW" dirty="0" err="1" smtClean="0"/>
              <a:t>var</a:t>
            </a:r>
            <a:r>
              <a:rPr kumimoji="1" lang="en-US" altLang="zh-TW" dirty="0" smtClean="0"/>
              <a:t> server = </a:t>
            </a:r>
            <a:r>
              <a:rPr lang="en-US" altLang="zh-TW" dirty="0" smtClean="0"/>
              <a:t>'127.0.0.1’</a:t>
            </a:r>
            <a:endParaRPr kumimoji="1" lang="en-US" altLang="zh-TW" dirty="0"/>
          </a:p>
          <a:p>
            <a:r>
              <a:rPr lang="en-US" altLang="zh-TW" dirty="0" err="1"/>
              <a:t>var</a:t>
            </a:r>
            <a:r>
              <a:rPr lang="en-US" altLang="zh-TW" dirty="0"/>
              <a:t> connection </a:t>
            </a:r>
            <a:r>
              <a:rPr lang="en-US" altLang="zh-TW" dirty="0"/>
              <a:t>=</a:t>
            </a:r>
            <a:r>
              <a:rPr lang="en-US" altLang="zh-TW" dirty="0"/>
              <a:t> </a:t>
            </a:r>
            <a:r>
              <a:rPr lang="en-US" altLang="zh-TW" dirty="0" err="1"/>
              <a:t>amqp.createConnection</a:t>
            </a:r>
            <a:r>
              <a:rPr lang="en-US" altLang="zh-TW" dirty="0"/>
              <a:t>({ host</a:t>
            </a:r>
            <a:r>
              <a:rPr lang="en-US" altLang="zh-TW" dirty="0"/>
              <a:t>:</a:t>
            </a:r>
            <a:r>
              <a:rPr lang="en-US" altLang="zh-TW" dirty="0"/>
              <a:t> </a:t>
            </a:r>
            <a:r>
              <a:rPr lang="en-US" altLang="zh-TW" dirty="0" smtClean="0"/>
              <a:t>server });</a:t>
            </a:r>
          </a:p>
          <a:p>
            <a:endParaRPr kumimoji="1" lang="en-US" altLang="zh-TW" dirty="0" smtClean="0"/>
          </a:p>
          <a:p>
            <a:r>
              <a:rPr kumimoji="1" lang="en-US" altLang="zh-TW" dirty="0" smtClean="0"/>
              <a:t>// </a:t>
            </a:r>
            <a:r>
              <a:rPr kumimoji="1" lang="zh-TW" altLang="en-US" dirty="0" smtClean="0"/>
              <a:t>建立連線</a:t>
            </a:r>
            <a:endParaRPr kumimoji="1" lang="en-US" altLang="zh-TW" dirty="0"/>
          </a:p>
          <a:p>
            <a:r>
              <a:rPr lang="en-US" altLang="zh-TW" dirty="0" err="1" smtClean="0"/>
              <a:t>connection.on</a:t>
            </a:r>
            <a:r>
              <a:rPr lang="en-US" altLang="zh-TW" dirty="0" smtClean="0"/>
              <a:t>(‘ready’, </a:t>
            </a:r>
            <a:r>
              <a:rPr lang="en-US" altLang="zh-TW" dirty="0"/>
              <a:t>function</a:t>
            </a:r>
            <a:r>
              <a:rPr lang="en-US" altLang="zh-TW" dirty="0"/>
              <a:t> () </a:t>
            </a:r>
            <a:r>
              <a:rPr lang="en-US" altLang="zh-TW" dirty="0" smtClean="0"/>
              <a:t>{</a:t>
            </a:r>
            <a:endParaRPr lang="zh-TW" altLang="en-US" dirty="0" smtClean="0"/>
          </a:p>
          <a:p>
            <a:r>
              <a:rPr lang="zh-TW" altLang="en-US" dirty="0"/>
              <a:t>	</a:t>
            </a:r>
            <a:r>
              <a:rPr lang="en-US" altLang="zh-TW" dirty="0" smtClean="0"/>
              <a:t>// </a:t>
            </a:r>
            <a:r>
              <a:rPr lang="en-US" altLang="zh-TW" dirty="0" err="1" smtClean="0"/>
              <a:t>amq.topic</a:t>
            </a:r>
            <a:endParaRPr lang="zh-TW" altLang="en-US" dirty="0" smtClean="0"/>
          </a:p>
          <a:p>
            <a:r>
              <a:rPr lang="zh-TW" altLang="en-US" dirty="0" smtClean="0"/>
              <a:t>	</a:t>
            </a:r>
            <a:r>
              <a:rPr lang="en-US" altLang="zh-TW" dirty="0" err="1" smtClean="0"/>
              <a:t>connection.queue</a:t>
            </a:r>
            <a:r>
              <a:rPr lang="en-US" altLang="zh-TW" dirty="0" smtClean="0"/>
              <a:t>(‘queue’, function (q) {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	// </a:t>
            </a:r>
            <a:r>
              <a:rPr lang="zh-TW" altLang="en-US" dirty="0" smtClean="0"/>
              <a:t>索取所有訊息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en-US" altLang="zh-TW" dirty="0" smtClean="0"/>
              <a:t>	</a:t>
            </a:r>
            <a:r>
              <a:rPr lang="en-US" altLang="zh-TW" dirty="0" err="1" smtClean="0"/>
              <a:t>q.bind</a:t>
            </a:r>
            <a:r>
              <a:rPr lang="en-US" altLang="zh-TW" dirty="0" smtClean="0"/>
              <a:t>('#');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	// </a:t>
            </a:r>
            <a:r>
              <a:rPr lang="zh-TW" altLang="en-US" dirty="0" smtClean="0"/>
              <a:t>收到訊息時的行為</a:t>
            </a:r>
            <a:endParaRPr lang="en-US" altLang="zh-TW" dirty="0" smtClean="0"/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q.subscribe</a:t>
            </a:r>
            <a:r>
              <a:rPr lang="en-US" altLang="zh-TW" dirty="0" smtClean="0"/>
              <a:t>(function (message) {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		// </a:t>
            </a:r>
            <a:r>
              <a:rPr lang="en-US" altLang="zh-TW" dirty="0"/>
              <a:t>Print messages to </a:t>
            </a:r>
            <a:r>
              <a:rPr lang="en-US" altLang="zh-TW" dirty="0" err="1"/>
              <a:t>stdout</a:t>
            </a:r>
            <a:r>
              <a:rPr lang="en-US" altLang="zh-TW" dirty="0"/>
              <a:t> 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en-US" altLang="zh-TW" dirty="0" smtClean="0"/>
              <a:t>		</a:t>
            </a:r>
            <a:r>
              <a:rPr lang="en-US" altLang="zh-TW" dirty="0" err="1" smtClean="0"/>
              <a:t>console.log</a:t>
            </a:r>
            <a:r>
              <a:rPr lang="en-US" altLang="zh-TW" dirty="0" smtClean="0"/>
              <a:t>(message);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	});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});</a:t>
            </a:r>
          </a:p>
          <a:p>
            <a:r>
              <a:rPr lang="en-US" altLang="zh-TW" dirty="0" smtClean="0"/>
              <a:t>});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473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160333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3200" dirty="0" smtClean="0"/>
              <a:t>Who’s this guy?</a:t>
            </a:r>
            <a:endParaRPr kumimoji="1" lang="zh-TW" altLang="en-US" sz="32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4522492" y="5198302"/>
            <a:ext cx="3147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dirty="0" smtClean="0">
                <a:hlinkClick r:id="rId2"/>
              </a:rPr>
              <a:t>luphia@outlook.com</a:t>
            </a:r>
            <a:endParaRPr kumimoji="1" lang="en-US" altLang="zh-TW" dirty="0" smtClean="0"/>
          </a:p>
          <a:p>
            <a:pPr algn="ctr"/>
            <a:r>
              <a:rPr kumimoji="1" lang="en-US" altLang="zh-TW" dirty="0" smtClean="0"/>
              <a:t>https://</a:t>
            </a:r>
            <a:r>
              <a:rPr kumimoji="1" lang="en-US" altLang="zh-TW" dirty="0" err="1" smtClean="0"/>
              <a:t>github.com</a:t>
            </a:r>
            <a:r>
              <a:rPr kumimoji="1" lang="en-US" altLang="zh-TW" dirty="0" smtClean="0"/>
              <a:t>/</a:t>
            </a:r>
            <a:r>
              <a:rPr kumimoji="1" lang="en-US" altLang="zh-TW" dirty="0" err="1" smtClean="0"/>
              <a:t>Luphia</a:t>
            </a:r>
            <a:endParaRPr kumimoji="1"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0" y="3102157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4000" dirty="0" err="1"/>
              <a:t>Luphia</a:t>
            </a:r>
            <a:r>
              <a:rPr kumimoji="1" lang="en-US" altLang="zh-TW" sz="4000" dirty="0"/>
              <a:t> </a:t>
            </a:r>
            <a:r>
              <a:rPr kumimoji="1" lang="en-US" altLang="zh-TW" sz="4000" dirty="0" smtClean="0"/>
              <a:t>Chang</a:t>
            </a:r>
          </a:p>
          <a:p>
            <a:pPr algn="ctr"/>
            <a:r>
              <a:rPr kumimoji="1" lang="en-US" altLang="zh-TW" sz="4000" dirty="0"/>
              <a:t>System </a:t>
            </a:r>
            <a:r>
              <a:rPr kumimoji="1" lang="en-US" altLang="zh-TW" sz="4000" dirty="0" err="1" smtClean="0"/>
              <a:t>Architect@Tidetime</a:t>
            </a:r>
            <a:r>
              <a:rPr kumimoji="1" lang="en-US" altLang="zh-TW" sz="4000" dirty="0" smtClean="0"/>
              <a:t> Union</a:t>
            </a:r>
          </a:p>
        </p:txBody>
      </p:sp>
    </p:spTree>
    <p:extLst>
      <p:ext uri="{BB962C8B-B14F-4D97-AF65-F5344CB8AC3E}">
        <p14:creationId xmlns:p14="http://schemas.microsoft.com/office/powerpoint/2010/main" val="63572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663879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dirty="0" err="1" smtClean="0">
                <a:latin typeface="Microsoft JhengHei" charset="0"/>
                <a:ea typeface="Microsoft JhengHei" charset="0"/>
                <a:cs typeface="Microsoft JhengHei" charset="0"/>
              </a:rPr>
              <a:t>RabbitMQ</a:t>
            </a:r>
            <a:r>
              <a:rPr kumimoji="1" lang="en-US" altLang="zh-TW" sz="5400" dirty="0" smtClean="0">
                <a:latin typeface="Microsoft JhengHei" charset="0"/>
                <a:ea typeface="Microsoft JhengHei" charset="0"/>
                <a:cs typeface="Microsoft JhengHei" charset="0"/>
              </a:rPr>
              <a:t> </a:t>
            </a:r>
            <a:r>
              <a:rPr kumimoji="1" lang="zh-TW" altLang="en-US" sz="5400" dirty="0" smtClean="0">
                <a:latin typeface="Microsoft JhengHei" charset="0"/>
                <a:ea typeface="Microsoft JhengHei" charset="0"/>
                <a:cs typeface="Microsoft JhengHei" charset="0"/>
              </a:rPr>
              <a:t>連線選項</a:t>
            </a:r>
            <a:endParaRPr kumimoji="1" lang="zh-TW" altLang="en-US" sz="5400" dirty="0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703885" y="1778696"/>
            <a:ext cx="606127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v</a:t>
            </a:r>
            <a:r>
              <a:rPr lang="en-US" altLang="zh-TW" dirty="0" err="1" smtClean="0"/>
              <a:t>ar</a:t>
            </a:r>
            <a:r>
              <a:rPr lang="en-US" altLang="zh-TW" dirty="0" smtClean="0"/>
              <a:t> options = {</a:t>
            </a:r>
          </a:p>
          <a:p>
            <a:r>
              <a:rPr lang="en-US" altLang="zh-TW" dirty="0" smtClean="0"/>
              <a:t>	host</a:t>
            </a:r>
            <a:r>
              <a:rPr lang="en-US" altLang="zh-TW" dirty="0"/>
              <a:t>: '</a:t>
            </a:r>
            <a:r>
              <a:rPr lang="en-US" altLang="zh-TW" dirty="0" err="1"/>
              <a:t>localhost</a:t>
            </a:r>
            <a:r>
              <a:rPr lang="en-US" altLang="zh-TW" dirty="0"/>
              <a:t>' </a:t>
            </a:r>
            <a:r>
              <a:rPr lang="en-US" altLang="zh-TW" dirty="0" smtClean="0"/>
              <a:t>,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port</a:t>
            </a:r>
            <a:r>
              <a:rPr lang="en-US" altLang="zh-TW" dirty="0"/>
              <a:t>: 5672 </a:t>
            </a:r>
            <a:r>
              <a:rPr lang="en-US" altLang="zh-TW" dirty="0" smtClean="0"/>
              <a:t>,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login</a:t>
            </a:r>
            <a:r>
              <a:rPr lang="en-US" altLang="zh-TW" dirty="0"/>
              <a:t>: </a:t>
            </a:r>
            <a:r>
              <a:rPr lang="en-US" altLang="zh-TW" dirty="0" smtClean="0"/>
              <a:t>'guest’,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password</a:t>
            </a:r>
            <a:r>
              <a:rPr lang="en-US" altLang="zh-TW" dirty="0"/>
              <a:t>: </a:t>
            </a:r>
            <a:r>
              <a:rPr lang="en-US" altLang="zh-TW" dirty="0" smtClean="0"/>
              <a:t>'guest’,</a:t>
            </a:r>
          </a:p>
          <a:p>
            <a:r>
              <a:rPr lang="en-US" altLang="zh-TW" dirty="0"/>
              <a:t>	</a:t>
            </a:r>
            <a:r>
              <a:rPr lang="en-US" altLang="zh-TW" dirty="0" err="1" smtClean="0"/>
              <a:t>connectionTimeout</a:t>
            </a:r>
            <a:r>
              <a:rPr lang="en-US" altLang="zh-TW" dirty="0"/>
              <a:t>: </a:t>
            </a:r>
            <a:r>
              <a:rPr lang="en-US" altLang="zh-TW" dirty="0" smtClean="0"/>
              <a:t>10000,</a:t>
            </a:r>
          </a:p>
          <a:p>
            <a:r>
              <a:rPr lang="en-US" altLang="zh-TW" dirty="0"/>
              <a:t>	</a:t>
            </a:r>
            <a:r>
              <a:rPr lang="en-US" altLang="zh-TW" dirty="0" err="1" smtClean="0"/>
              <a:t>authMechanism</a:t>
            </a:r>
            <a:r>
              <a:rPr lang="en-US" altLang="zh-TW" dirty="0"/>
              <a:t>: </a:t>
            </a:r>
            <a:r>
              <a:rPr lang="en-US" altLang="zh-TW" dirty="0" smtClean="0"/>
              <a:t>'AMQPLAIN’,</a:t>
            </a:r>
          </a:p>
          <a:p>
            <a:r>
              <a:rPr lang="en-US" altLang="zh-TW" dirty="0"/>
              <a:t>	</a:t>
            </a:r>
            <a:r>
              <a:rPr lang="en-US" altLang="zh-TW" dirty="0" err="1" smtClean="0"/>
              <a:t>vhost</a:t>
            </a:r>
            <a:r>
              <a:rPr lang="en-US" altLang="zh-TW" dirty="0"/>
              <a:t>: </a:t>
            </a:r>
            <a:r>
              <a:rPr lang="en-US" altLang="zh-TW" dirty="0" smtClean="0"/>
              <a:t>'/’,</a:t>
            </a:r>
          </a:p>
          <a:p>
            <a:r>
              <a:rPr lang="en-US" altLang="zh-TW" dirty="0"/>
              <a:t>	</a:t>
            </a:r>
            <a:r>
              <a:rPr lang="en-US" altLang="zh-TW" dirty="0" err="1" smtClean="0"/>
              <a:t>noDelay</a:t>
            </a:r>
            <a:r>
              <a:rPr lang="en-US" altLang="zh-TW" dirty="0"/>
              <a:t>: </a:t>
            </a:r>
            <a:r>
              <a:rPr lang="en-US" altLang="zh-TW" dirty="0" smtClean="0"/>
              <a:t>true,</a:t>
            </a:r>
          </a:p>
          <a:p>
            <a:r>
              <a:rPr lang="en-US" altLang="zh-TW" dirty="0"/>
              <a:t>	</a:t>
            </a:r>
            <a:r>
              <a:rPr lang="en-US" altLang="zh-TW" dirty="0" err="1" smtClean="0"/>
              <a:t>ssl</a:t>
            </a:r>
            <a:r>
              <a:rPr lang="en-US" altLang="zh-TW" dirty="0"/>
              <a:t>: { enabled : false </a:t>
            </a:r>
            <a:r>
              <a:rPr lang="en-US" altLang="zh-TW" dirty="0" smtClean="0"/>
              <a:t>}</a:t>
            </a:r>
          </a:p>
          <a:p>
            <a:r>
              <a:rPr lang="en-US" altLang="zh-TW" dirty="0" smtClean="0"/>
              <a:t>};</a:t>
            </a:r>
          </a:p>
          <a:p>
            <a:endParaRPr kumimoji="1" lang="en-US" altLang="zh-TW" dirty="0"/>
          </a:p>
          <a:p>
            <a:r>
              <a:rPr lang="en-US" altLang="zh-TW" dirty="0" err="1"/>
              <a:t>var</a:t>
            </a:r>
            <a:r>
              <a:rPr lang="en-US" altLang="zh-TW" dirty="0"/>
              <a:t> connection </a:t>
            </a:r>
            <a:r>
              <a:rPr lang="en-US" altLang="zh-TW" dirty="0"/>
              <a:t>=</a:t>
            </a:r>
            <a:r>
              <a:rPr lang="en-US" altLang="zh-TW" dirty="0"/>
              <a:t> </a:t>
            </a:r>
            <a:r>
              <a:rPr lang="en-US" altLang="zh-TW" dirty="0" err="1" smtClean="0"/>
              <a:t>amqp.createConnection</a:t>
            </a:r>
            <a:r>
              <a:rPr lang="en-US" altLang="zh-TW" dirty="0" smtClean="0"/>
              <a:t>(options);</a:t>
            </a:r>
          </a:p>
        </p:txBody>
      </p:sp>
    </p:spTree>
    <p:extLst>
      <p:ext uri="{BB962C8B-B14F-4D97-AF65-F5344CB8AC3E}">
        <p14:creationId xmlns:p14="http://schemas.microsoft.com/office/powerpoint/2010/main" val="65906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268057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5400" dirty="0" smtClean="0">
                <a:latin typeface="Microsoft JhengHei" charset="0"/>
                <a:ea typeface="Microsoft JhengHei" charset="0"/>
                <a:cs typeface="Microsoft JhengHei" charset="0"/>
              </a:rPr>
              <a:t>還是實際跑一次比較快吧</a:t>
            </a:r>
            <a:endParaRPr kumimoji="1" lang="zh-TW" altLang="en-US" sz="5400" dirty="0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296448" y="3954629"/>
            <a:ext cx="88633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 smtClean="0"/>
              <a:t>請參考</a:t>
            </a:r>
            <a:endParaRPr kumimoji="1" lang="en-US" altLang="zh-TW" dirty="0" smtClean="0"/>
          </a:p>
          <a:p>
            <a:r>
              <a:rPr kumimoji="1" lang="en-US" altLang="zh-TW" dirty="0" smtClean="0">
                <a:hlinkClick r:id="rId2"/>
              </a:rPr>
              <a:t>https</a:t>
            </a:r>
            <a:r>
              <a:rPr kumimoji="1" lang="en-US" altLang="zh-TW" dirty="0">
                <a:hlinkClick r:id="rId2"/>
              </a:rPr>
              <a:t>://</a:t>
            </a:r>
            <a:r>
              <a:rPr kumimoji="1" lang="en-US" altLang="zh-TW" dirty="0" smtClean="0">
                <a:hlinkClick r:id="rId2"/>
              </a:rPr>
              <a:t>github.com/Luphia/working-with-message-queue/bots/rmqSender.js</a:t>
            </a:r>
            <a:endParaRPr kumimoji="1" lang="en-US" altLang="zh-TW" dirty="0" smtClean="0"/>
          </a:p>
          <a:p>
            <a:r>
              <a:rPr kumimoji="1" lang="en-US" altLang="zh-TW" dirty="0">
                <a:hlinkClick r:id="rId2"/>
              </a:rPr>
              <a:t>https://</a:t>
            </a:r>
            <a:r>
              <a:rPr kumimoji="1" lang="en-US" altLang="zh-TW" dirty="0" smtClean="0">
                <a:hlinkClick r:id="rId2"/>
              </a:rPr>
              <a:t>github.com/Luphia/working-with-message-queue/bots/rmqReciever.js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328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57619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800" dirty="0" smtClean="0">
                <a:latin typeface="Microsoft JhengHei" charset="0"/>
                <a:ea typeface="Microsoft JhengHei" charset="0"/>
                <a:cs typeface="Microsoft JhengHei" charset="0"/>
              </a:rPr>
              <a:t>有 Ｍ</a:t>
            </a:r>
            <a:r>
              <a:rPr kumimoji="1" lang="en-US" altLang="zh-TW" sz="4800" dirty="0" err="1" smtClean="0">
                <a:latin typeface="Microsoft JhengHei" charset="0"/>
                <a:ea typeface="Microsoft JhengHei" charset="0"/>
                <a:cs typeface="Microsoft JhengHei" charset="0"/>
              </a:rPr>
              <a:t>essage</a:t>
            </a:r>
            <a:r>
              <a:rPr kumimoji="1" lang="en-US" altLang="zh-TW" sz="4800" dirty="0" smtClean="0">
                <a:latin typeface="Microsoft JhengHei" charset="0"/>
                <a:ea typeface="Microsoft JhengHei" charset="0"/>
                <a:cs typeface="Microsoft JhengHei" charset="0"/>
              </a:rPr>
              <a:t> queue </a:t>
            </a:r>
            <a:r>
              <a:rPr kumimoji="1" lang="zh-TW" altLang="en-US" sz="4800" dirty="0" smtClean="0">
                <a:latin typeface="Microsoft JhengHei" charset="0"/>
                <a:ea typeface="Microsoft JhengHei" charset="0"/>
                <a:cs typeface="Microsoft JhengHei" charset="0"/>
              </a:rPr>
              <a:t>的系統架構大概是這樣</a:t>
            </a:r>
            <a:endParaRPr kumimoji="1" lang="zh-TW" altLang="en-US" sz="4800" dirty="0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2" name="橢圓 1"/>
          <p:cNvSpPr/>
          <p:nvPr/>
        </p:nvSpPr>
        <p:spPr>
          <a:xfrm>
            <a:off x="-1052186" y="2404997"/>
            <a:ext cx="14066729" cy="6275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5069710" y="2404997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mtClean="0"/>
              <a:t>Trust boundary</a:t>
            </a:r>
            <a:endParaRPr kumimoji="1"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4211676" y="3917192"/>
            <a:ext cx="964504" cy="1772433"/>
            <a:chOff x="5480137" y="3407078"/>
            <a:chExt cx="964504" cy="1772433"/>
          </a:xfrm>
        </p:grpSpPr>
        <p:sp>
          <p:nvSpPr>
            <p:cNvPr id="7" name="流程圖 6"/>
            <p:cNvSpPr/>
            <p:nvPr/>
          </p:nvSpPr>
          <p:spPr>
            <a:xfrm rot="16200000">
              <a:off x="5076172" y="3811043"/>
              <a:ext cx="1772433" cy="964504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" name="矩形 7"/>
            <p:cNvSpPr/>
            <p:nvPr/>
          </p:nvSpPr>
          <p:spPr>
            <a:xfrm rot="16200000">
              <a:off x="5868444" y="4553211"/>
              <a:ext cx="237995" cy="76408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" name="矩形 8"/>
            <p:cNvSpPr/>
            <p:nvPr/>
          </p:nvSpPr>
          <p:spPr>
            <a:xfrm rot="16200000">
              <a:off x="5868444" y="4265112"/>
              <a:ext cx="237995" cy="76408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" name="矩形 9"/>
            <p:cNvSpPr/>
            <p:nvPr/>
          </p:nvSpPr>
          <p:spPr>
            <a:xfrm rot="16200000">
              <a:off x="5868444" y="3977013"/>
              <a:ext cx="237995" cy="76408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 rot="16200000">
              <a:off x="5868444" y="3688914"/>
              <a:ext cx="237995" cy="76408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13" name="橢圓 12"/>
          <p:cNvSpPr/>
          <p:nvPr/>
        </p:nvSpPr>
        <p:spPr>
          <a:xfrm>
            <a:off x="2257615" y="1917629"/>
            <a:ext cx="1954061" cy="195406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/>
              <a:t>對外服務</a:t>
            </a:r>
            <a:endParaRPr kumimoji="1" lang="zh-TW" altLang="en-US" dirty="0"/>
          </a:p>
        </p:txBody>
      </p:sp>
      <p:sp>
        <p:nvSpPr>
          <p:cNvPr id="14" name="橢圓 13"/>
          <p:cNvSpPr/>
          <p:nvPr/>
        </p:nvSpPr>
        <p:spPr>
          <a:xfrm>
            <a:off x="8308603" y="3107976"/>
            <a:ext cx="958883" cy="95888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2248222" y="4531291"/>
            <a:ext cx="1350723" cy="135072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磁片 15"/>
          <p:cNvSpPr/>
          <p:nvPr/>
        </p:nvSpPr>
        <p:spPr>
          <a:xfrm>
            <a:off x="8666232" y="5297037"/>
            <a:ext cx="1586542" cy="1122124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17" name="群組 16"/>
          <p:cNvGrpSpPr/>
          <p:nvPr/>
        </p:nvGrpSpPr>
        <p:grpSpPr>
          <a:xfrm>
            <a:off x="6010048" y="3917193"/>
            <a:ext cx="964504" cy="1772433"/>
            <a:chOff x="5480137" y="3407078"/>
            <a:chExt cx="964504" cy="1772433"/>
          </a:xfrm>
        </p:grpSpPr>
        <p:sp>
          <p:nvSpPr>
            <p:cNvPr id="18" name="流程圖 17"/>
            <p:cNvSpPr/>
            <p:nvPr/>
          </p:nvSpPr>
          <p:spPr>
            <a:xfrm rot="16200000">
              <a:off x="5076172" y="3811043"/>
              <a:ext cx="1772433" cy="964504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 rot="16200000">
              <a:off x="5868444" y="4553211"/>
              <a:ext cx="237995" cy="764087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0" name="矩形 19"/>
            <p:cNvSpPr/>
            <p:nvPr/>
          </p:nvSpPr>
          <p:spPr>
            <a:xfrm rot="16200000">
              <a:off x="5868444" y="4265112"/>
              <a:ext cx="237995" cy="764087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23" name="文字方塊 22"/>
          <p:cNvSpPr txBox="1"/>
          <p:nvPr/>
        </p:nvSpPr>
        <p:spPr>
          <a:xfrm>
            <a:off x="4015101" y="5671023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mtClean="0"/>
              <a:t>Job queue</a:t>
            </a:r>
            <a:endParaRPr kumimoji="1"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754263" y="5685212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Result queue</a:t>
            </a:r>
            <a:endParaRPr kumimoji="1" lang="zh-TW" altLang="en-US" dirty="0"/>
          </a:p>
        </p:txBody>
      </p:sp>
      <p:sp>
        <p:nvSpPr>
          <p:cNvPr id="25" name="橢圓 24"/>
          <p:cNvSpPr/>
          <p:nvPr/>
        </p:nvSpPr>
        <p:spPr>
          <a:xfrm>
            <a:off x="6892645" y="2801871"/>
            <a:ext cx="958883" cy="95888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7162136" y="4066859"/>
            <a:ext cx="958883" cy="95888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7372086" y="3696933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mtClean="0"/>
              <a:t>Workers</a:t>
            </a:r>
            <a:endParaRPr kumimoji="1"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7641577" y="1338791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3600" dirty="0" smtClean="0">
                <a:latin typeface="Microsoft JhengHei" charset="0"/>
                <a:ea typeface="Microsoft JhengHei" charset="0"/>
                <a:cs typeface="Microsoft JhengHei" charset="0"/>
              </a:rPr>
              <a:t>通常有大量分散需求</a:t>
            </a:r>
            <a:endParaRPr kumimoji="1" lang="zh-TW" altLang="en-US" sz="3600" dirty="0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4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/>
          <p:cNvCxnSpPr/>
          <p:nvPr/>
        </p:nvCxnSpPr>
        <p:spPr>
          <a:xfrm flipV="1">
            <a:off x="2387052" y="2779968"/>
            <a:ext cx="3978162" cy="90872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flipV="1">
            <a:off x="5153929" y="2793028"/>
            <a:ext cx="1211285" cy="1936357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 flipH="1" flipV="1">
            <a:off x="6365214" y="2809368"/>
            <a:ext cx="1019061" cy="2438248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 flipV="1">
            <a:off x="7416103" y="3482673"/>
            <a:ext cx="1942500" cy="1769567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 flipV="1">
            <a:off x="2935372" y="4750350"/>
            <a:ext cx="2218557" cy="464274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文字方塊 3"/>
          <p:cNvSpPr txBox="1"/>
          <p:nvPr/>
        </p:nvSpPr>
        <p:spPr>
          <a:xfrm>
            <a:off x="0" y="57619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800" dirty="0" smtClean="0">
                <a:latin typeface="Microsoft JhengHei" charset="0"/>
                <a:ea typeface="Microsoft JhengHei" charset="0"/>
                <a:cs typeface="Microsoft JhengHei" charset="0"/>
              </a:rPr>
              <a:t>嘿～說到分散那如果是</a:t>
            </a:r>
            <a:r>
              <a:rPr kumimoji="1" lang="en-US" altLang="zh-TW" sz="4800" dirty="0" smtClean="0">
                <a:latin typeface="Microsoft JhengHei" charset="0"/>
                <a:ea typeface="Microsoft JhengHei" charset="0"/>
                <a:cs typeface="Microsoft JhengHei" charset="0"/>
              </a:rPr>
              <a:t>P2P</a:t>
            </a:r>
            <a:r>
              <a:rPr kumimoji="1" lang="zh-TW" altLang="en-US" sz="4800" dirty="0" smtClean="0">
                <a:latin typeface="Microsoft JhengHei" charset="0"/>
                <a:ea typeface="Microsoft JhengHei" charset="0"/>
                <a:cs typeface="Microsoft JhengHei" charset="0"/>
              </a:rPr>
              <a:t>結構呢？</a:t>
            </a:r>
            <a:endParaRPr kumimoji="1" lang="zh-TW" altLang="en-US" sz="4800" dirty="0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2248222" y="4531291"/>
            <a:ext cx="1350723" cy="135072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1711691" y="2195479"/>
            <a:ext cx="1350723" cy="135072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9" name="橢圓 28"/>
          <p:cNvSpPr/>
          <p:nvPr/>
        </p:nvSpPr>
        <p:spPr>
          <a:xfrm>
            <a:off x="4478568" y="4036037"/>
            <a:ext cx="1350723" cy="135072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6708914" y="4572255"/>
            <a:ext cx="1350723" cy="135072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8683242" y="2779968"/>
            <a:ext cx="1350723" cy="135072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5689853" y="2104607"/>
            <a:ext cx="1350723" cy="135072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6561534" y="3482673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queue</a:t>
            </a:r>
            <a:endParaRPr kumimoji="1"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6785438" y="2574167"/>
            <a:ext cx="453868" cy="967313"/>
            <a:chOff x="5480137" y="3407078"/>
            <a:chExt cx="964504" cy="1772433"/>
          </a:xfrm>
        </p:grpSpPr>
        <p:sp>
          <p:nvSpPr>
            <p:cNvPr id="7" name="流程圖 6"/>
            <p:cNvSpPr/>
            <p:nvPr/>
          </p:nvSpPr>
          <p:spPr>
            <a:xfrm rot="16200000">
              <a:off x="5076172" y="3811043"/>
              <a:ext cx="1772433" cy="964504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" name="矩形 7"/>
            <p:cNvSpPr/>
            <p:nvPr/>
          </p:nvSpPr>
          <p:spPr>
            <a:xfrm rot="16200000">
              <a:off x="5868444" y="4553211"/>
              <a:ext cx="237995" cy="76408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" name="矩形 8"/>
            <p:cNvSpPr/>
            <p:nvPr/>
          </p:nvSpPr>
          <p:spPr>
            <a:xfrm rot="16200000">
              <a:off x="5868444" y="4265112"/>
              <a:ext cx="237995" cy="76408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" name="矩形 9"/>
            <p:cNvSpPr/>
            <p:nvPr/>
          </p:nvSpPr>
          <p:spPr>
            <a:xfrm rot="16200000">
              <a:off x="5868444" y="3977013"/>
              <a:ext cx="237995" cy="76408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 rot="16200000">
              <a:off x="5868444" y="3688914"/>
              <a:ext cx="237995" cy="76408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43" name="文字方塊 42"/>
          <p:cNvSpPr txBox="1"/>
          <p:nvPr/>
        </p:nvSpPr>
        <p:spPr>
          <a:xfrm>
            <a:off x="9475183" y="4232098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queue</a:t>
            </a:r>
            <a:endParaRPr kumimoji="1" lang="zh-TW" altLang="en-US" dirty="0"/>
          </a:p>
        </p:txBody>
      </p:sp>
      <p:grpSp>
        <p:nvGrpSpPr>
          <p:cNvPr id="44" name="群組 43"/>
          <p:cNvGrpSpPr/>
          <p:nvPr/>
        </p:nvGrpSpPr>
        <p:grpSpPr>
          <a:xfrm>
            <a:off x="9699087" y="3323592"/>
            <a:ext cx="453868" cy="967313"/>
            <a:chOff x="5480137" y="3407078"/>
            <a:chExt cx="964504" cy="1772433"/>
          </a:xfrm>
        </p:grpSpPr>
        <p:sp>
          <p:nvSpPr>
            <p:cNvPr id="45" name="流程圖 44"/>
            <p:cNvSpPr/>
            <p:nvPr/>
          </p:nvSpPr>
          <p:spPr>
            <a:xfrm rot="16200000">
              <a:off x="5076172" y="3811043"/>
              <a:ext cx="1772433" cy="964504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6" name="矩形 45"/>
            <p:cNvSpPr/>
            <p:nvPr/>
          </p:nvSpPr>
          <p:spPr>
            <a:xfrm rot="16200000">
              <a:off x="5868444" y="4553211"/>
              <a:ext cx="237995" cy="76408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7" name="矩形 46"/>
            <p:cNvSpPr/>
            <p:nvPr/>
          </p:nvSpPr>
          <p:spPr>
            <a:xfrm rot="16200000">
              <a:off x="5868444" y="4265112"/>
              <a:ext cx="237995" cy="76408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8" name="矩形 47"/>
            <p:cNvSpPr/>
            <p:nvPr/>
          </p:nvSpPr>
          <p:spPr>
            <a:xfrm rot="16200000">
              <a:off x="5868444" y="3977013"/>
              <a:ext cx="237995" cy="76408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9" name="矩形 48"/>
            <p:cNvSpPr/>
            <p:nvPr/>
          </p:nvSpPr>
          <p:spPr>
            <a:xfrm rot="16200000">
              <a:off x="5868444" y="3688914"/>
              <a:ext cx="237995" cy="76408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50" name="文字方塊 49"/>
          <p:cNvSpPr txBox="1"/>
          <p:nvPr/>
        </p:nvSpPr>
        <p:spPr>
          <a:xfrm>
            <a:off x="7487482" y="5954945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queue</a:t>
            </a:r>
            <a:endParaRPr kumimoji="1" lang="zh-TW" altLang="en-US" dirty="0"/>
          </a:p>
        </p:txBody>
      </p:sp>
      <p:grpSp>
        <p:nvGrpSpPr>
          <p:cNvPr id="51" name="群組 50"/>
          <p:cNvGrpSpPr/>
          <p:nvPr/>
        </p:nvGrpSpPr>
        <p:grpSpPr>
          <a:xfrm>
            <a:off x="7711386" y="5046439"/>
            <a:ext cx="453868" cy="967313"/>
            <a:chOff x="5480137" y="3407078"/>
            <a:chExt cx="964504" cy="1772433"/>
          </a:xfrm>
        </p:grpSpPr>
        <p:sp>
          <p:nvSpPr>
            <p:cNvPr id="52" name="流程圖 51"/>
            <p:cNvSpPr/>
            <p:nvPr/>
          </p:nvSpPr>
          <p:spPr>
            <a:xfrm rot="16200000">
              <a:off x="5076172" y="3811043"/>
              <a:ext cx="1772433" cy="964504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53" name="矩形 52"/>
            <p:cNvSpPr/>
            <p:nvPr/>
          </p:nvSpPr>
          <p:spPr>
            <a:xfrm rot="16200000">
              <a:off x="5868444" y="4553211"/>
              <a:ext cx="237995" cy="76408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54" name="矩形 53"/>
            <p:cNvSpPr/>
            <p:nvPr/>
          </p:nvSpPr>
          <p:spPr>
            <a:xfrm rot="16200000">
              <a:off x="5868444" y="4265112"/>
              <a:ext cx="237995" cy="76408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55" name="矩形 54"/>
            <p:cNvSpPr/>
            <p:nvPr/>
          </p:nvSpPr>
          <p:spPr>
            <a:xfrm rot="16200000">
              <a:off x="5868444" y="3977013"/>
              <a:ext cx="237995" cy="76408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56" name="矩形 55"/>
            <p:cNvSpPr/>
            <p:nvPr/>
          </p:nvSpPr>
          <p:spPr>
            <a:xfrm rot="16200000">
              <a:off x="5868444" y="3688914"/>
              <a:ext cx="237995" cy="76408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57" name="文字方塊 56"/>
          <p:cNvSpPr txBox="1"/>
          <p:nvPr/>
        </p:nvSpPr>
        <p:spPr>
          <a:xfrm>
            <a:off x="5335290" y="5501041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queue</a:t>
            </a:r>
            <a:endParaRPr kumimoji="1" lang="zh-TW" altLang="en-US" dirty="0"/>
          </a:p>
        </p:txBody>
      </p:sp>
      <p:grpSp>
        <p:nvGrpSpPr>
          <p:cNvPr id="58" name="群組 57"/>
          <p:cNvGrpSpPr/>
          <p:nvPr/>
        </p:nvGrpSpPr>
        <p:grpSpPr>
          <a:xfrm>
            <a:off x="5559194" y="4592535"/>
            <a:ext cx="453868" cy="967313"/>
            <a:chOff x="5480137" y="3407078"/>
            <a:chExt cx="964504" cy="1772433"/>
          </a:xfrm>
        </p:grpSpPr>
        <p:sp>
          <p:nvSpPr>
            <p:cNvPr id="59" name="流程圖 58"/>
            <p:cNvSpPr/>
            <p:nvPr/>
          </p:nvSpPr>
          <p:spPr>
            <a:xfrm rot="16200000">
              <a:off x="5076172" y="3811043"/>
              <a:ext cx="1772433" cy="964504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0" name="矩形 59"/>
            <p:cNvSpPr/>
            <p:nvPr/>
          </p:nvSpPr>
          <p:spPr>
            <a:xfrm rot="16200000">
              <a:off x="5868444" y="4553211"/>
              <a:ext cx="237995" cy="76408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1" name="矩形 60"/>
            <p:cNvSpPr/>
            <p:nvPr/>
          </p:nvSpPr>
          <p:spPr>
            <a:xfrm rot="16200000">
              <a:off x="5868444" y="4265112"/>
              <a:ext cx="237995" cy="76408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2" name="矩形 61"/>
            <p:cNvSpPr/>
            <p:nvPr/>
          </p:nvSpPr>
          <p:spPr>
            <a:xfrm rot="16200000">
              <a:off x="5868444" y="3977013"/>
              <a:ext cx="237995" cy="76408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3" name="矩形 62"/>
            <p:cNvSpPr/>
            <p:nvPr/>
          </p:nvSpPr>
          <p:spPr>
            <a:xfrm rot="16200000">
              <a:off x="5868444" y="3688914"/>
              <a:ext cx="237995" cy="76408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64" name="文字方塊 63"/>
          <p:cNvSpPr txBox="1"/>
          <p:nvPr/>
        </p:nvSpPr>
        <p:spPr>
          <a:xfrm>
            <a:off x="2876324" y="6013753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queue</a:t>
            </a:r>
            <a:endParaRPr kumimoji="1" lang="zh-TW" altLang="en-US" dirty="0"/>
          </a:p>
        </p:txBody>
      </p:sp>
      <p:grpSp>
        <p:nvGrpSpPr>
          <p:cNvPr id="65" name="群組 64"/>
          <p:cNvGrpSpPr/>
          <p:nvPr/>
        </p:nvGrpSpPr>
        <p:grpSpPr>
          <a:xfrm>
            <a:off x="3100228" y="5105247"/>
            <a:ext cx="453868" cy="967313"/>
            <a:chOff x="5480137" y="3407078"/>
            <a:chExt cx="964504" cy="1772433"/>
          </a:xfrm>
        </p:grpSpPr>
        <p:sp>
          <p:nvSpPr>
            <p:cNvPr id="66" name="流程圖 65"/>
            <p:cNvSpPr/>
            <p:nvPr/>
          </p:nvSpPr>
          <p:spPr>
            <a:xfrm rot="16200000">
              <a:off x="5076172" y="3811043"/>
              <a:ext cx="1772433" cy="964504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7" name="矩形 66"/>
            <p:cNvSpPr/>
            <p:nvPr/>
          </p:nvSpPr>
          <p:spPr>
            <a:xfrm rot="16200000">
              <a:off x="5868444" y="4553211"/>
              <a:ext cx="237995" cy="76408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8" name="矩形 67"/>
            <p:cNvSpPr/>
            <p:nvPr/>
          </p:nvSpPr>
          <p:spPr>
            <a:xfrm rot="16200000">
              <a:off x="5868444" y="4265112"/>
              <a:ext cx="237995" cy="76408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9" name="矩形 68"/>
            <p:cNvSpPr/>
            <p:nvPr/>
          </p:nvSpPr>
          <p:spPr>
            <a:xfrm rot="16200000">
              <a:off x="5868444" y="3977013"/>
              <a:ext cx="237995" cy="76408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0" name="矩形 69"/>
            <p:cNvSpPr/>
            <p:nvPr/>
          </p:nvSpPr>
          <p:spPr>
            <a:xfrm rot="16200000">
              <a:off x="5868444" y="3688914"/>
              <a:ext cx="237995" cy="76408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71" name="文字方塊 70"/>
          <p:cNvSpPr txBox="1"/>
          <p:nvPr/>
        </p:nvSpPr>
        <p:spPr>
          <a:xfrm>
            <a:off x="2452330" y="3559889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queue</a:t>
            </a:r>
            <a:endParaRPr kumimoji="1" lang="zh-TW" altLang="en-US" dirty="0"/>
          </a:p>
        </p:txBody>
      </p:sp>
      <p:grpSp>
        <p:nvGrpSpPr>
          <p:cNvPr id="72" name="群組 71"/>
          <p:cNvGrpSpPr/>
          <p:nvPr/>
        </p:nvGrpSpPr>
        <p:grpSpPr>
          <a:xfrm>
            <a:off x="2676234" y="2651383"/>
            <a:ext cx="453868" cy="967313"/>
            <a:chOff x="5480137" y="3407078"/>
            <a:chExt cx="964504" cy="1772433"/>
          </a:xfrm>
        </p:grpSpPr>
        <p:sp>
          <p:nvSpPr>
            <p:cNvPr id="73" name="流程圖 72"/>
            <p:cNvSpPr/>
            <p:nvPr/>
          </p:nvSpPr>
          <p:spPr>
            <a:xfrm rot="16200000">
              <a:off x="5076172" y="3811043"/>
              <a:ext cx="1772433" cy="964504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4" name="矩形 73"/>
            <p:cNvSpPr/>
            <p:nvPr/>
          </p:nvSpPr>
          <p:spPr>
            <a:xfrm rot="16200000">
              <a:off x="5868444" y="4553211"/>
              <a:ext cx="237995" cy="76408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5" name="矩形 74"/>
            <p:cNvSpPr/>
            <p:nvPr/>
          </p:nvSpPr>
          <p:spPr>
            <a:xfrm rot="16200000">
              <a:off x="5868444" y="4265112"/>
              <a:ext cx="237995" cy="76408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6" name="矩形 75"/>
            <p:cNvSpPr/>
            <p:nvPr/>
          </p:nvSpPr>
          <p:spPr>
            <a:xfrm rot="16200000">
              <a:off x="5868444" y="3977013"/>
              <a:ext cx="237995" cy="76408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7" name="矩形 76"/>
            <p:cNvSpPr/>
            <p:nvPr/>
          </p:nvSpPr>
          <p:spPr>
            <a:xfrm rot="16200000">
              <a:off x="5868444" y="3688914"/>
              <a:ext cx="237995" cy="76408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0651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2855934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800" dirty="0" smtClean="0">
                <a:latin typeface="Microsoft JhengHei" charset="0"/>
                <a:ea typeface="Microsoft JhengHei" charset="0"/>
                <a:cs typeface="Microsoft JhengHei" charset="0"/>
              </a:rPr>
              <a:t>慢著</a:t>
            </a:r>
            <a:r>
              <a:rPr kumimoji="1" lang="en-US" altLang="zh-TW" sz="4800" dirty="0" smtClean="0">
                <a:latin typeface="Microsoft JhengHei" charset="0"/>
                <a:ea typeface="Microsoft JhengHei" charset="0"/>
                <a:cs typeface="Microsoft JhengHei" charset="0"/>
              </a:rPr>
              <a:t>…</a:t>
            </a:r>
            <a:r>
              <a:rPr kumimoji="1" lang="zh-TW" altLang="en-US" sz="4800" dirty="0" smtClean="0">
                <a:latin typeface="Microsoft JhengHei" charset="0"/>
                <a:ea typeface="Microsoft JhengHei" charset="0"/>
                <a:cs typeface="Microsoft JhengHei" charset="0"/>
              </a:rPr>
              <a:t>意思是要確保每個用戶端都能跑</a:t>
            </a:r>
            <a:r>
              <a:rPr kumimoji="1" lang="en-US" altLang="zh-TW" sz="4800" dirty="0" smtClean="0">
                <a:latin typeface="Microsoft JhengHei" charset="0"/>
                <a:ea typeface="Microsoft JhengHei" charset="0"/>
                <a:cs typeface="Microsoft JhengHei" charset="0"/>
              </a:rPr>
              <a:t> Message queue !?</a:t>
            </a:r>
            <a:endParaRPr kumimoji="1" lang="zh-TW" altLang="en-US" sz="4800" dirty="0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2" name="橢圓圖說文字 1"/>
          <p:cNvSpPr/>
          <p:nvPr/>
        </p:nvSpPr>
        <p:spPr>
          <a:xfrm>
            <a:off x="8993689" y="989556"/>
            <a:ext cx="1778696" cy="162838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latin typeface="Microsoft JhengHei" charset="0"/>
                <a:ea typeface="Microsoft JhengHei" charset="0"/>
                <a:cs typeface="Microsoft JhengHei" charset="0"/>
              </a:rPr>
              <a:t>十三億人都驚呆了</a:t>
            </a:r>
            <a:endParaRPr kumimoji="1" lang="zh-TW" altLang="en-US" dirty="0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19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285593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000" dirty="0" smtClean="0">
                <a:latin typeface="Microsoft JhengHei" charset="0"/>
                <a:ea typeface="Microsoft JhengHei" charset="0"/>
                <a:cs typeface="Microsoft JhengHei" charset="0"/>
              </a:rPr>
              <a:t>必要時我們也可以土炮一個</a:t>
            </a:r>
            <a:r>
              <a:rPr kumimoji="1" lang="en-US" altLang="zh-TW" sz="4000" dirty="0" smtClean="0">
                <a:latin typeface="Microsoft JhengHei" charset="0"/>
                <a:ea typeface="Microsoft JhengHei" charset="0"/>
                <a:cs typeface="Microsoft JhengHei" charset="0"/>
              </a:rPr>
              <a:t> message queue </a:t>
            </a:r>
            <a:r>
              <a:rPr kumimoji="1" lang="zh-TW" altLang="en-US" sz="4000" dirty="0" smtClean="0">
                <a:latin typeface="Microsoft JhengHei" charset="0"/>
                <a:ea typeface="Microsoft JhengHei" charset="0"/>
                <a:cs typeface="Microsoft JhengHei" charset="0"/>
              </a:rPr>
              <a:t>來</a:t>
            </a:r>
            <a:endParaRPr kumimoji="1" lang="zh-TW" altLang="en-US" sz="4000" dirty="0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22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65135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000" dirty="0" smtClean="0">
                <a:latin typeface="Microsoft JhengHei" charset="0"/>
                <a:ea typeface="Microsoft JhengHei" charset="0"/>
                <a:cs typeface="Microsoft JhengHei" charset="0"/>
              </a:rPr>
              <a:t>土炮一個</a:t>
            </a:r>
            <a:r>
              <a:rPr kumimoji="1" lang="en-US" altLang="zh-TW" sz="4000" dirty="0" smtClean="0">
                <a:latin typeface="Microsoft JhengHei" charset="0"/>
                <a:ea typeface="Microsoft JhengHei" charset="0"/>
                <a:cs typeface="Microsoft JhengHei" charset="0"/>
              </a:rPr>
              <a:t> message queue </a:t>
            </a:r>
            <a:r>
              <a:rPr kumimoji="1" lang="zh-TW" altLang="en-US" sz="4000" dirty="0" smtClean="0">
                <a:latin typeface="Microsoft JhengHei" charset="0"/>
                <a:ea typeface="Microsoft JhengHei" charset="0"/>
                <a:cs typeface="Microsoft JhengHei" charset="0"/>
              </a:rPr>
              <a:t>至少要有以下功能</a:t>
            </a:r>
            <a:endParaRPr kumimoji="1" lang="zh-TW" altLang="en-US" sz="4000" dirty="0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618125" y="2442575"/>
            <a:ext cx="695575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TW" altLang="en-US" sz="4400" dirty="0" smtClean="0">
                <a:latin typeface="Microsoft JhengHei" charset="0"/>
                <a:ea typeface="Microsoft JhengHei" charset="0"/>
                <a:cs typeface="Microsoft JhengHei" charset="0"/>
              </a:rPr>
              <a:t>可以把訊息丟進去</a:t>
            </a:r>
          </a:p>
          <a:p>
            <a:pPr algn="ctr"/>
            <a:r>
              <a:rPr kumimoji="1" lang="zh-TW" altLang="en-US" sz="4400" dirty="0" smtClean="0">
                <a:latin typeface="Microsoft JhengHei" charset="0"/>
                <a:ea typeface="Microsoft JhengHei" charset="0"/>
                <a:cs typeface="Microsoft JhengHei" charset="0"/>
              </a:rPr>
              <a:t>可以把訊息拿出來</a:t>
            </a:r>
          </a:p>
          <a:p>
            <a:pPr algn="ctr"/>
            <a:r>
              <a:rPr kumimoji="1" lang="zh-TW" altLang="en-US" sz="4400" dirty="0" smtClean="0">
                <a:latin typeface="Microsoft JhengHei" charset="0"/>
                <a:ea typeface="Microsoft JhengHei" charset="0"/>
                <a:cs typeface="Microsoft JhengHei" charset="0"/>
              </a:rPr>
              <a:t>有新訊息時要通知用戶存取</a:t>
            </a:r>
            <a:endParaRPr kumimoji="1" lang="zh-TW" altLang="en-US" sz="4400" dirty="0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3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619731" y="2442575"/>
            <a:ext cx="69525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TW" altLang="en-US" sz="4400" dirty="0" smtClean="0">
                <a:latin typeface="Microsoft JhengHei" charset="0"/>
                <a:ea typeface="Microsoft JhengHei" charset="0"/>
                <a:cs typeface="Microsoft JhengHei" charset="0"/>
              </a:rPr>
              <a:t>詳細還是來跑一段</a:t>
            </a:r>
            <a:r>
              <a:rPr kumimoji="1" lang="en-US" altLang="zh-TW" sz="4400" dirty="0" smtClean="0">
                <a:latin typeface="Microsoft JhengHei" charset="0"/>
                <a:ea typeface="Microsoft JhengHei" charset="0"/>
                <a:cs typeface="Microsoft JhengHei" charset="0"/>
              </a:rPr>
              <a:t> Code </a:t>
            </a:r>
            <a:r>
              <a:rPr kumimoji="1" lang="zh-TW" altLang="en-US" sz="4400" dirty="0" smtClean="0">
                <a:latin typeface="Microsoft JhengHei" charset="0"/>
                <a:ea typeface="Microsoft JhengHei" charset="0"/>
                <a:cs typeface="Microsoft JhengHei" charset="0"/>
              </a:rPr>
              <a:t>吧</a:t>
            </a:r>
            <a:endParaRPr kumimoji="1" lang="zh-TW" altLang="en-US" sz="4400" dirty="0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80370" y="3212016"/>
            <a:ext cx="90312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TW" altLang="en-US" dirty="0"/>
              <a:t>請參考</a:t>
            </a:r>
            <a:r>
              <a:rPr kumimoji="1" lang="en-US" altLang="zh-TW" dirty="0"/>
              <a:t> </a:t>
            </a:r>
            <a:r>
              <a:rPr kumimoji="1" lang="en-US" altLang="zh-TW" dirty="0">
                <a:hlinkClick r:id="rId2"/>
              </a:rPr>
              <a:t>https://</a:t>
            </a:r>
            <a:r>
              <a:rPr kumimoji="1" lang="en-US" altLang="zh-TW" dirty="0" smtClean="0">
                <a:hlinkClick r:id="rId2"/>
              </a:rPr>
              <a:t>github.com/Luphia/working-with-message-queue/bots/mqBot.js</a:t>
            </a:r>
            <a:endParaRPr kumimoji="1" lang="en-US" altLang="zh-TW" dirty="0" smtClean="0"/>
          </a:p>
          <a:p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1580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23146" y="2906038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6000" dirty="0" smtClean="0">
                <a:latin typeface="Microsoft JhengHei" charset="0"/>
                <a:ea typeface="Microsoft JhengHei" charset="0"/>
                <a:cs typeface="Microsoft JhengHei" charset="0"/>
              </a:rPr>
              <a:t>最後</a:t>
            </a:r>
            <a:endParaRPr kumimoji="1" lang="zh-TW" altLang="en-US" sz="6000" dirty="0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261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82671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3600" dirty="0" smtClean="0">
                <a:latin typeface="Microsoft JhengHei" charset="0"/>
                <a:ea typeface="Microsoft JhengHei" charset="0"/>
                <a:cs typeface="Microsoft JhengHei" charset="0"/>
              </a:rPr>
              <a:t>Ｍ</a:t>
            </a:r>
            <a:r>
              <a:rPr kumimoji="1" lang="en-US" altLang="zh-TW" sz="3600" dirty="0" err="1" smtClean="0">
                <a:latin typeface="Microsoft JhengHei" charset="0"/>
                <a:ea typeface="Microsoft JhengHei" charset="0"/>
                <a:cs typeface="Microsoft JhengHei" charset="0"/>
              </a:rPr>
              <a:t>essage</a:t>
            </a:r>
            <a:r>
              <a:rPr kumimoji="1" lang="en-US" altLang="zh-TW" sz="3600" dirty="0" smtClean="0">
                <a:latin typeface="Microsoft JhengHei" charset="0"/>
                <a:ea typeface="Microsoft JhengHei" charset="0"/>
                <a:cs typeface="Microsoft JhengHei" charset="0"/>
              </a:rPr>
              <a:t> queue </a:t>
            </a:r>
            <a:r>
              <a:rPr kumimoji="1" lang="zh-TW" altLang="en-US" sz="3600" dirty="0" smtClean="0">
                <a:latin typeface="Microsoft JhengHei" charset="0"/>
                <a:ea typeface="Microsoft JhengHei" charset="0"/>
                <a:cs typeface="Microsoft JhengHei" charset="0"/>
              </a:rPr>
              <a:t>很好用，但是請不要拿來</a:t>
            </a:r>
            <a:r>
              <a:rPr kumimoji="1" lang="en-US" altLang="zh-TW" sz="3600" dirty="0" smtClean="0">
                <a:latin typeface="Microsoft JhengHei" charset="0"/>
                <a:ea typeface="Microsoft JhengHei" charset="0"/>
                <a:cs typeface="Microsoft JhengHei" charset="0"/>
              </a:rPr>
              <a:t>…</a:t>
            </a:r>
            <a:endParaRPr kumimoji="1" lang="zh-TW" altLang="en-US" sz="3600" dirty="0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3292818" y="2455101"/>
            <a:ext cx="518032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TW" altLang="en-US" sz="4000" dirty="0" smtClean="0">
                <a:latin typeface="Microsoft JhengHei" charset="0"/>
                <a:ea typeface="Microsoft JhengHei" charset="0"/>
                <a:cs typeface="Microsoft JhengHei" charset="0"/>
              </a:rPr>
              <a:t>傳遞太大的訊息</a:t>
            </a:r>
          </a:p>
          <a:p>
            <a:pPr algn="ctr"/>
            <a:r>
              <a:rPr kumimoji="1" lang="en-US" altLang="zh-TW" sz="2000" dirty="0" smtClean="0">
                <a:latin typeface="Microsoft JhengHei" charset="0"/>
                <a:ea typeface="Microsoft JhengHei" charset="0"/>
                <a:cs typeface="Microsoft JhengHei" charset="0"/>
              </a:rPr>
              <a:t>200KB</a:t>
            </a:r>
            <a:r>
              <a:rPr kumimoji="1" lang="zh-TW" altLang="en-US" sz="2000" dirty="0" smtClean="0">
                <a:latin typeface="Microsoft JhengHei" charset="0"/>
                <a:ea typeface="Microsoft JhengHei" charset="0"/>
                <a:cs typeface="Microsoft JhengHei" charset="0"/>
              </a:rPr>
              <a:t>神秘的臨界點</a:t>
            </a:r>
          </a:p>
          <a:p>
            <a:pPr algn="ctr"/>
            <a:endParaRPr kumimoji="1" lang="zh-TW" altLang="en-US" sz="4000" dirty="0" smtClean="0">
              <a:latin typeface="Microsoft JhengHei" charset="0"/>
              <a:ea typeface="Microsoft JhengHei" charset="0"/>
              <a:cs typeface="Microsoft JhengHei" charset="0"/>
            </a:endParaRPr>
          </a:p>
          <a:p>
            <a:pPr algn="ctr"/>
            <a:r>
              <a:rPr kumimoji="1" lang="zh-TW" altLang="en-US" sz="4000" dirty="0" smtClean="0">
                <a:latin typeface="Microsoft JhengHei" charset="0"/>
                <a:ea typeface="Microsoft JhengHei" charset="0"/>
                <a:cs typeface="Microsoft JhengHei" charset="0"/>
              </a:rPr>
              <a:t>傳遞檔案</a:t>
            </a:r>
          </a:p>
          <a:p>
            <a:pPr algn="ctr"/>
            <a:r>
              <a:rPr kumimoji="1" lang="en-US" altLang="zh-TW" sz="2000" dirty="0" smtClean="0">
                <a:latin typeface="Microsoft JhengHei" charset="0"/>
                <a:ea typeface="Microsoft JhengHei" charset="0"/>
                <a:cs typeface="Microsoft JhengHei" charset="0"/>
              </a:rPr>
              <a:t>String </a:t>
            </a:r>
            <a:r>
              <a:rPr kumimoji="1" lang="zh-TW" altLang="en-US" sz="2000" dirty="0" smtClean="0">
                <a:latin typeface="Microsoft JhengHei" charset="0"/>
                <a:ea typeface="Microsoft JhengHei" charset="0"/>
                <a:cs typeface="Microsoft JhengHei" charset="0"/>
              </a:rPr>
              <a:t>與</a:t>
            </a:r>
            <a:r>
              <a:rPr kumimoji="1" lang="en-US" altLang="zh-TW" sz="2000" dirty="0" smtClean="0">
                <a:latin typeface="Microsoft JhengHei" charset="0"/>
                <a:ea typeface="Microsoft JhengHei" charset="0"/>
                <a:cs typeface="Microsoft JhengHei" charset="0"/>
              </a:rPr>
              <a:t> Binary</a:t>
            </a:r>
            <a:r>
              <a:rPr kumimoji="1" lang="zh-TW" altLang="en-US" sz="2000" dirty="0" smtClean="0">
                <a:latin typeface="Microsoft JhengHei" charset="0"/>
                <a:ea typeface="Microsoft JhengHei" charset="0"/>
                <a:cs typeface="Microsoft JhengHei" charset="0"/>
              </a:rPr>
              <a:t> 互相轉換效能不是鬧著玩的</a:t>
            </a:r>
            <a:endParaRPr kumimoji="1" lang="zh-TW" altLang="en-US" sz="2000" dirty="0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94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3031299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6000" dirty="0" smtClean="0">
                <a:latin typeface="Microsoft JhengHei" charset="0"/>
                <a:ea typeface="Microsoft JhengHei" charset="0"/>
                <a:cs typeface="Microsoft JhengHei" charset="0"/>
              </a:rPr>
              <a:t>Message queue?</a:t>
            </a:r>
            <a:endParaRPr kumimoji="1" lang="zh-TW" altLang="en-US" sz="6000" dirty="0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6" name="橢圓圖說文字 5"/>
          <p:cNvSpPr/>
          <p:nvPr/>
        </p:nvSpPr>
        <p:spPr>
          <a:xfrm rot="1448734">
            <a:off x="8730642" y="1625211"/>
            <a:ext cx="1252603" cy="1202499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latin typeface="Microsoft JhengHei" charset="0"/>
                <a:ea typeface="Microsoft JhengHei" charset="0"/>
                <a:cs typeface="Microsoft JhengHei" charset="0"/>
              </a:rPr>
              <a:t>能吃嗎？</a:t>
            </a:r>
            <a:endParaRPr kumimoji="1" lang="zh-TW" altLang="en-US" dirty="0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37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697261" y="2743199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6000" dirty="0" smtClean="0">
                <a:latin typeface="Microsoft JhengHei" charset="0"/>
                <a:ea typeface="Microsoft JhengHei" charset="0"/>
                <a:cs typeface="Microsoft JhengHei" charset="0"/>
              </a:rPr>
              <a:t>Ｑ＆Ａ</a:t>
            </a:r>
            <a:endParaRPr kumimoji="1" lang="zh-TW" altLang="en-US" sz="6000" dirty="0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2" name="橢圓圖說文字 1"/>
          <p:cNvSpPr/>
          <p:nvPr/>
        </p:nvSpPr>
        <p:spPr>
          <a:xfrm>
            <a:off x="3093928" y="1678488"/>
            <a:ext cx="1402915" cy="1265128"/>
          </a:xfrm>
          <a:prstGeom prst="wedgeEllipseCallout">
            <a:avLst>
              <a:gd name="adj1" fmla="val 47917"/>
              <a:gd name="adj2" fmla="val 476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/>
              <a:t>怎麼辦</a:t>
            </a:r>
            <a:endParaRPr kumimoji="1" lang="zh-TW" altLang="en-US" dirty="0"/>
          </a:p>
        </p:txBody>
      </p:sp>
      <p:sp>
        <p:nvSpPr>
          <p:cNvPr id="5" name="橢圓圖說文字 4"/>
          <p:cNvSpPr/>
          <p:nvPr/>
        </p:nvSpPr>
        <p:spPr>
          <a:xfrm>
            <a:off x="7054242" y="3758862"/>
            <a:ext cx="1402915" cy="1265128"/>
          </a:xfrm>
          <a:prstGeom prst="wedgeEllipseCallout">
            <a:avLst>
              <a:gd name="adj1" fmla="val -34226"/>
              <a:gd name="adj2" fmla="val -553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/>
              <a:t>剉咧等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0670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3031299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5400" dirty="0" smtClean="0">
                <a:latin typeface="Microsoft JhengHei" charset="0"/>
                <a:ea typeface="Microsoft JhengHei" charset="0"/>
                <a:cs typeface="Microsoft JhengHei" charset="0"/>
              </a:rPr>
              <a:t>一種 </a:t>
            </a:r>
            <a:r>
              <a:rPr kumimoji="1" lang="en-US" altLang="zh-TW" sz="5400" dirty="0" smtClean="0">
                <a:latin typeface="Microsoft JhengHei" charset="0"/>
                <a:ea typeface="Microsoft JhengHei" charset="0"/>
                <a:cs typeface="Microsoft JhengHei" charset="0"/>
              </a:rPr>
              <a:t>Inter-process communication</a:t>
            </a:r>
            <a:endParaRPr kumimoji="1" lang="zh-TW" altLang="en-US" sz="5400" dirty="0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04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52410" y="3244334"/>
            <a:ext cx="74871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4000" dirty="0">
                <a:latin typeface="Microsoft JhengHei" charset="0"/>
                <a:ea typeface="Microsoft JhengHei" charset="0"/>
                <a:cs typeface="Microsoft JhengHei" charset="0"/>
              </a:rPr>
              <a:t>Inter-process </a:t>
            </a:r>
            <a:r>
              <a:rPr kumimoji="1" lang="en-US" altLang="zh-TW" sz="4000" dirty="0" smtClean="0">
                <a:latin typeface="Microsoft JhengHei" charset="0"/>
                <a:ea typeface="Microsoft JhengHei" charset="0"/>
                <a:cs typeface="Microsoft JhengHei" charset="0"/>
              </a:rPr>
              <a:t>communication?</a:t>
            </a:r>
            <a:endParaRPr kumimoji="1" lang="zh-TW" altLang="en-US" sz="4000" dirty="0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5" name="橢圓 4"/>
          <p:cNvSpPr/>
          <p:nvPr/>
        </p:nvSpPr>
        <p:spPr>
          <a:xfrm>
            <a:off x="4693682" y="1705127"/>
            <a:ext cx="1052186" cy="1052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smtClean="0"/>
              <a:t>File</a:t>
            </a:r>
            <a:endParaRPr kumimoji="1" lang="zh-TW" altLang="en-US" sz="2400" dirty="0"/>
          </a:p>
        </p:txBody>
      </p:sp>
      <p:sp>
        <p:nvSpPr>
          <p:cNvPr id="6" name="橢圓 5"/>
          <p:cNvSpPr/>
          <p:nvPr/>
        </p:nvSpPr>
        <p:spPr>
          <a:xfrm>
            <a:off x="2079321" y="4611666"/>
            <a:ext cx="1202498" cy="1202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smtClean="0"/>
              <a:t>Pipe</a:t>
            </a:r>
            <a:endParaRPr kumimoji="1" lang="zh-TW" altLang="en-US" sz="2400" dirty="0"/>
          </a:p>
        </p:txBody>
      </p:sp>
      <p:sp>
        <p:nvSpPr>
          <p:cNvPr id="7" name="橢圓 6"/>
          <p:cNvSpPr/>
          <p:nvPr/>
        </p:nvSpPr>
        <p:spPr>
          <a:xfrm>
            <a:off x="1488612" y="1029718"/>
            <a:ext cx="1727595" cy="1727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smtClean="0"/>
              <a:t>Socket</a:t>
            </a:r>
            <a:endParaRPr kumimoji="1" lang="zh-TW" altLang="en-US" sz="2400" dirty="0"/>
          </a:p>
        </p:txBody>
      </p:sp>
      <p:sp>
        <p:nvSpPr>
          <p:cNvPr id="8" name="橢圓 7"/>
          <p:cNvSpPr/>
          <p:nvPr/>
        </p:nvSpPr>
        <p:spPr>
          <a:xfrm>
            <a:off x="7223343" y="173501"/>
            <a:ext cx="2903949" cy="29039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smtClean="0"/>
              <a:t>Memory mapped file</a:t>
            </a:r>
            <a:endParaRPr kumimoji="1" lang="zh-TW" altLang="en-US" sz="2400" dirty="0"/>
          </a:p>
        </p:txBody>
      </p:sp>
      <p:sp>
        <p:nvSpPr>
          <p:cNvPr id="9" name="橢圓 8"/>
          <p:cNvSpPr/>
          <p:nvPr/>
        </p:nvSpPr>
        <p:spPr>
          <a:xfrm>
            <a:off x="6177420" y="4285988"/>
            <a:ext cx="2091847" cy="20918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smtClean="0"/>
              <a:t>Shared memory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8902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3031299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6000" dirty="0" smtClean="0">
                <a:latin typeface="Microsoft JhengHei" charset="0"/>
                <a:ea typeface="Microsoft JhengHei" charset="0"/>
                <a:cs typeface="Microsoft JhengHei" charset="0"/>
              </a:rPr>
              <a:t>所以我說這到底</a:t>
            </a:r>
            <a:r>
              <a:rPr kumimoji="1" lang="zh-TW" altLang="en-US" sz="6000" strike="sngStrike" dirty="0" smtClean="0">
                <a:solidFill>
                  <a:schemeClr val="tx1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能吃嗎</a:t>
            </a:r>
            <a:r>
              <a:rPr kumimoji="1" lang="zh-TW" altLang="en-US" sz="6000" dirty="0" smtClean="0">
                <a:latin typeface="Microsoft JhengHei" charset="0"/>
                <a:ea typeface="Microsoft JhengHei" charset="0"/>
                <a:cs typeface="Microsoft JhengHei" charset="0"/>
              </a:rPr>
              <a:t>？</a:t>
            </a:r>
            <a:endParaRPr kumimoji="1" lang="zh-TW" altLang="en-US" sz="6000" dirty="0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6713951" y="3945698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6000" dirty="0" smtClean="0">
                <a:latin typeface="Microsoft JhengHei" charset="0"/>
                <a:ea typeface="Microsoft JhengHei" charset="0"/>
                <a:cs typeface="Microsoft JhengHei" charset="0"/>
              </a:rPr>
              <a:t>做啥用的</a:t>
            </a:r>
            <a:endParaRPr kumimoji="1" lang="zh-TW" altLang="en-US" sz="6000" dirty="0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34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638827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5400" dirty="0" smtClean="0">
                <a:latin typeface="Microsoft JhengHei" charset="0"/>
                <a:ea typeface="Microsoft JhengHei" charset="0"/>
                <a:cs typeface="Microsoft JhengHei" charset="0"/>
              </a:rPr>
              <a:t>大型應用常由多個程式分工</a:t>
            </a:r>
          </a:p>
          <a:p>
            <a:pPr algn="ctr"/>
            <a:endParaRPr kumimoji="1" lang="zh-TW" altLang="en-US" sz="5400" dirty="0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058" y="3011292"/>
            <a:ext cx="3289300" cy="2463800"/>
          </a:xfrm>
          <a:prstGeom prst="rect">
            <a:avLst/>
          </a:prstGeom>
        </p:spPr>
      </p:pic>
      <p:sp>
        <p:nvSpPr>
          <p:cNvPr id="3" name="橢圓圖說文字 2"/>
          <p:cNvSpPr/>
          <p:nvPr/>
        </p:nvSpPr>
        <p:spPr>
          <a:xfrm rot="1914139">
            <a:off x="7345935" y="2214525"/>
            <a:ext cx="1929529" cy="196931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mtClean="0"/>
              <a:t>我負責挖洞</a:t>
            </a:r>
            <a:endParaRPr kumimoji="1" lang="zh-TW" altLang="en-US"/>
          </a:p>
        </p:txBody>
      </p:sp>
      <p:sp>
        <p:nvSpPr>
          <p:cNvPr id="5" name="橢圓圖說文字 4"/>
          <p:cNvSpPr/>
          <p:nvPr/>
        </p:nvSpPr>
        <p:spPr>
          <a:xfrm rot="19255806">
            <a:off x="2682136" y="1950026"/>
            <a:ext cx="1929529" cy="1969315"/>
          </a:xfrm>
          <a:prstGeom prst="wedgeEllipseCallout">
            <a:avLst>
              <a:gd name="adj1" fmla="val 34585"/>
              <a:gd name="adj2" fmla="val 541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/>
              <a:t>我負責埋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45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3031299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5400" dirty="0" smtClean="0">
                <a:latin typeface="Microsoft JhengHei" charset="0"/>
                <a:ea typeface="Microsoft JhengHei" charset="0"/>
                <a:cs typeface="Microsoft JhengHei" charset="0"/>
              </a:rPr>
              <a:t>分工就需要</a:t>
            </a:r>
            <a:r>
              <a:rPr kumimoji="1" lang="zh-TW" altLang="en-US" sz="5400" dirty="0" smtClean="0">
                <a:solidFill>
                  <a:srgbClr val="FF0000"/>
                </a:solidFill>
                <a:latin typeface="Microsoft JhengHei" charset="0"/>
                <a:ea typeface="Microsoft JhengHei" charset="0"/>
                <a:cs typeface="Microsoft JhengHei" charset="0"/>
              </a:rPr>
              <a:t>溝通</a:t>
            </a:r>
            <a:endParaRPr kumimoji="1" lang="zh-TW" altLang="en-US" sz="5400" dirty="0">
              <a:solidFill>
                <a:srgbClr val="FF0000"/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7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3031299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5400" dirty="0" smtClean="0">
                <a:latin typeface="Microsoft JhengHei" charset="0"/>
                <a:ea typeface="Microsoft JhengHei" charset="0"/>
                <a:cs typeface="Microsoft JhengHei" charset="0"/>
              </a:rPr>
              <a:t>可是溝通就</a:t>
            </a:r>
            <a:r>
              <a:rPr kumimoji="1" lang="zh-TW" altLang="en-US" sz="5400" strike="sngStrike" dirty="0" smtClean="0">
                <a:solidFill>
                  <a:schemeClr val="tx1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會吵架</a:t>
            </a:r>
            <a:endParaRPr kumimoji="1" lang="zh-TW" altLang="en-US" sz="5400" strike="sngStrike" dirty="0">
              <a:solidFill>
                <a:schemeClr val="tx1">
                  <a:lumMod val="50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713951" y="3945698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5400" dirty="0" smtClean="0">
                <a:latin typeface="Microsoft JhengHei" charset="0"/>
                <a:ea typeface="Microsoft JhengHei" charset="0"/>
                <a:cs typeface="Microsoft JhengHei" charset="0"/>
              </a:rPr>
              <a:t>要雙方配合</a:t>
            </a:r>
            <a:endParaRPr kumimoji="1" lang="zh-TW" altLang="en-US" sz="5400" dirty="0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86300"/>
            <a:ext cx="3733800" cy="2171700"/>
          </a:xfrm>
          <a:prstGeom prst="rect">
            <a:avLst/>
          </a:prstGeom>
        </p:spPr>
      </p:pic>
      <p:sp>
        <p:nvSpPr>
          <p:cNvPr id="6" name="橢圓圖說文字 5"/>
          <p:cNvSpPr/>
          <p:nvPr/>
        </p:nvSpPr>
        <p:spPr>
          <a:xfrm>
            <a:off x="2631509" y="4258066"/>
            <a:ext cx="1564710" cy="1514084"/>
          </a:xfrm>
          <a:prstGeom prst="wedgeEllipseCallout">
            <a:avLst>
              <a:gd name="adj1" fmla="val -52854"/>
              <a:gd name="adj2" fmla="val 269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latin typeface="Microsoft JhengHei" charset="0"/>
                <a:ea typeface="Microsoft JhengHei" charset="0"/>
                <a:cs typeface="Microsoft JhengHei" charset="0"/>
              </a:rPr>
              <a:t>就是有人不配合</a:t>
            </a:r>
            <a:endParaRPr kumimoji="1" lang="zh-TW" altLang="en-US" dirty="0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7" name="橢圓圖說文字 6"/>
          <p:cNvSpPr/>
          <p:nvPr/>
        </p:nvSpPr>
        <p:spPr>
          <a:xfrm>
            <a:off x="608556" y="3354944"/>
            <a:ext cx="1564710" cy="1514084"/>
          </a:xfrm>
          <a:prstGeom prst="wedgeEllipseCallout">
            <a:avLst>
              <a:gd name="adj1" fmla="val 22396"/>
              <a:gd name="adj2" fmla="val 583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latin typeface="Microsoft JhengHei" charset="0"/>
                <a:ea typeface="Microsoft JhengHei" charset="0"/>
                <a:cs typeface="Microsoft JhengHei" charset="0"/>
              </a:rPr>
              <a:t>掛號信跑四五次都沒人在</a:t>
            </a:r>
            <a:endParaRPr kumimoji="1" lang="zh-TW" altLang="en-US" dirty="0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89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網狀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網狀</Template>
  <TotalTime>191</TotalTime>
  <Words>389</Words>
  <Application>Microsoft Macintosh PowerPoint</Application>
  <PresentationFormat>寬螢幕</PresentationFormat>
  <Paragraphs>119</Paragraphs>
  <Slides>30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5" baseType="lpstr">
      <vt:lpstr>Century Gothic</vt:lpstr>
      <vt:lpstr>Microsoft JhengHei</vt:lpstr>
      <vt:lpstr>新細明體</vt:lpstr>
      <vt:lpstr>Arial</vt:lpstr>
      <vt:lpstr>網狀</vt:lpstr>
      <vt:lpstr>Working with  message queue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 message queue</dc:title>
  <dc:creator>張智崴</dc:creator>
  <cp:lastModifiedBy>張智崴</cp:lastModifiedBy>
  <cp:revision>21</cp:revision>
  <dcterms:created xsi:type="dcterms:W3CDTF">2015-07-16T18:59:59Z</dcterms:created>
  <dcterms:modified xsi:type="dcterms:W3CDTF">2015-07-16T22:11:53Z</dcterms:modified>
</cp:coreProperties>
</file>