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77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phia/working-with-message-queue/wiki/RabbitMQ-ENV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phia@outlook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phia/working-with-message-queue/bots/rmqSender.j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phia/working-with-message-queue/bots/mqBot.j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Working with </a:t>
            </a:r>
            <a:br>
              <a:rPr kumimoji="1" lang="en-US" altLang="zh-TW" dirty="0" smtClean="0"/>
            </a:br>
            <a:r>
              <a:rPr kumimoji="1" lang="en-US" altLang="zh-TW" dirty="0" smtClean="0"/>
              <a:t>message queue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Luphia</a:t>
            </a:r>
            <a:r>
              <a:rPr kumimoji="1" lang="en-US" altLang="zh-TW" dirty="0"/>
              <a:t>/working-with-message-queue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5052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如果把訊息交換比喻為郵寄包裹</a:t>
            </a:r>
          </a:p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那</a:t>
            </a:r>
            <a:r>
              <a:rPr kumimoji="1" lang="en-US" altLang="zh-TW" sz="40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message queue 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就是一種</a:t>
            </a:r>
            <a:r>
              <a:rPr kumimoji="1" lang="zh-TW" altLang="en-US" sz="4000" dirty="0" smtClean="0">
                <a:solidFill>
                  <a:srgbClr val="FF0000"/>
                </a:solidFill>
                <a:latin typeface="Microsoft JhengHei" charset="0"/>
                <a:ea typeface="Microsoft JhengHei" charset="0"/>
                <a:cs typeface="Microsoft JhengHei" charset="0"/>
              </a:rPr>
              <a:t>超商取貨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的概念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3937000"/>
            <a:ext cx="2781300" cy="2921000"/>
          </a:xfrm>
          <a:prstGeom prst="rect">
            <a:avLst/>
          </a:prstGeom>
        </p:spPr>
      </p:pic>
      <p:sp>
        <p:nvSpPr>
          <p:cNvPr id="3" name="橢圓圖說文字 2"/>
          <p:cNvSpPr/>
          <p:nvPr/>
        </p:nvSpPr>
        <p:spPr>
          <a:xfrm>
            <a:off x="8780745" y="3828644"/>
            <a:ext cx="1505180" cy="1503123"/>
          </a:xfrm>
          <a:prstGeom prst="wedgeEllipseCallout">
            <a:avLst>
              <a:gd name="adj1" fmla="val 61721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郵差表示欣慰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92330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不需要太及時的交流</a:t>
            </a:r>
          </a:p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或是要等的時間靠北久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096000" y="47856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>
                <a:latin typeface="Microsoft JhengHei" charset="0"/>
                <a:ea typeface="Microsoft JhengHei" charset="0"/>
                <a:cs typeface="Microsoft JhengHei" charset="0"/>
              </a:rPr>
              <a:t>這種要求</a:t>
            </a:r>
            <a:r>
              <a:rPr kumimoji="1" lang="zh-TW" altLang="en-US" sz="2400" strike="sngStrike" dirty="0" smtClean="0">
                <a:solidFill>
                  <a:schemeClr val="tx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這輩子沒見過</a:t>
            </a:r>
            <a:endParaRPr kumimoji="1" lang="zh-TW" altLang="en-US" sz="2400" strike="sngStrike" dirty="0">
              <a:solidFill>
                <a:schemeClr val="tx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302674" y="5247289"/>
            <a:ext cx="4456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Microsoft JhengHei" charset="0"/>
                <a:ea typeface="Microsoft JhengHei" charset="0"/>
                <a:cs typeface="Microsoft JhengHei" charset="0"/>
              </a:rPr>
              <a:t>都可以靠 </a:t>
            </a:r>
            <a:r>
              <a:rPr kumimoji="1" lang="en-US" altLang="zh-TW" sz="2400" dirty="0">
                <a:latin typeface="Microsoft JhengHei" charset="0"/>
                <a:ea typeface="Microsoft JhengHei" charset="0"/>
                <a:cs typeface="Microsoft JhengHei" charset="0"/>
              </a:rPr>
              <a:t>message queue</a:t>
            </a:r>
            <a:r>
              <a:rPr kumimoji="1" lang="zh-TW" altLang="en-US" sz="2400" dirty="0">
                <a:latin typeface="Microsoft JhengHei" charset="0"/>
                <a:ea typeface="Microsoft JhengHei" charset="0"/>
                <a:cs typeface="Microsoft JhengHei" charset="0"/>
              </a:rPr>
              <a:t> 解決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19" y="-16542"/>
            <a:ext cx="9276491" cy="68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29" y="2549452"/>
            <a:ext cx="2408875" cy="140517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6851737" y="1114816"/>
            <a:ext cx="1528175" cy="14346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支持</a:t>
            </a:r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AMQP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8" name="橢圓圖說文字 7"/>
          <p:cNvSpPr/>
          <p:nvPr/>
        </p:nvSpPr>
        <p:spPr>
          <a:xfrm>
            <a:off x="8807885" y="2058327"/>
            <a:ext cx="2019941" cy="1896301"/>
          </a:xfrm>
          <a:prstGeom prst="wedgeEllipseCallout">
            <a:avLst>
              <a:gd name="adj1" fmla="val -60177"/>
              <a:gd name="adj2" fmla="val 275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696" y="2356140"/>
            <a:ext cx="1350318" cy="13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ZeroMQ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6851737" y="1114816"/>
            <a:ext cx="1528175" cy="14346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rgbClr val="FF0000"/>
                </a:solidFill>
                <a:latin typeface="Microsoft JhengHei" charset="0"/>
                <a:ea typeface="Microsoft JhengHei" charset="0"/>
                <a:cs typeface="Microsoft JhengHei" charset="0"/>
              </a:rPr>
              <a:t>不</a:t>
            </a:r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支持</a:t>
            </a:r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AMQP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20" y="3183292"/>
            <a:ext cx="1982939" cy="619343"/>
          </a:xfrm>
          <a:prstGeom prst="rect">
            <a:avLst/>
          </a:prstGeom>
        </p:spPr>
      </p:pic>
      <p:sp>
        <p:nvSpPr>
          <p:cNvPr id="10" name="橢圓圖說文字 9"/>
          <p:cNvSpPr/>
          <p:nvPr/>
        </p:nvSpPr>
        <p:spPr>
          <a:xfrm>
            <a:off x="8217073" y="2086569"/>
            <a:ext cx="2229633" cy="2197332"/>
          </a:xfrm>
          <a:prstGeom prst="wedgeEllipseCallout">
            <a:avLst>
              <a:gd name="adj1" fmla="val -60270"/>
              <a:gd name="adj2" fmla="val 245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快</a:t>
            </a:r>
          </a:p>
          <a:p>
            <a:pPr algn="ctr"/>
            <a:r>
              <a:rPr kumimoji="1" lang="en-US" altLang="zh-TW" sz="1400" dirty="0" smtClean="0">
                <a:latin typeface="Microsoft JhengHei" charset="0"/>
                <a:ea typeface="Microsoft JhengHei" charset="0"/>
                <a:cs typeface="Microsoft JhengHei" charset="0"/>
              </a:rPr>
              <a:t>50x </a:t>
            </a:r>
            <a:r>
              <a:rPr kumimoji="1" lang="en-US" altLang="zh-TW" sz="1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" name="橢圓圖說文字 10"/>
          <p:cNvSpPr/>
          <p:nvPr/>
        </p:nvSpPr>
        <p:spPr>
          <a:xfrm>
            <a:off x="5987441" y="4436475"/>
            <a:ext cx="1852231" cy="1738857"/>
          </a:xfrm>
          <a:prstGeom prst="wedgeEllipseCallout">
            <a:avLst>
              <a:gd name="adj1" fmla="val -15095"/>
              <a:gd name="adj2" fmla="val -60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en-US" altLang="zh-TW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同作者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>
                <a:latin typeface="Microsoft JhengHei" charset="0"/>
                <a:ea typeface="Microsoft JhengHei" charset="0"/>
                <a:cs typeface="Microsoft JhengHei" charset="0"/>
              </a:rPr>
              <a:t>n</a:t>
            </a:r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anomsg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7265096" y="1478071"/>
            <a:ext cx="1747898" cy="1640910"/>
          </a:xfrm>
          <a:prstGeom prst="wedgeEllipseCallout">
            <a:avLst>
              <a:gd name="adj1" fmla="val -35166"/>
              <a:gd name="adj2" fmla="val 48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>
                <a:latin typeface="Microsoft JhengHei" charset="0"/>
                <a:ea typeface="Microsoft JhengHei" charset="0"/>
                <a:cs typeface="Microsoft JhengHei" charset="0"/>
              </a:rPr>
              <a:t>MIT Licensed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1" name="橢圓圖說文字 10"/>
          <p:cNvSpPr/>
          <p:nvPr/>
        </p:nvSpPr>
        <p:spPr>
          <a:xfrm>
            <a:off x="5987441" y="4436475"/>
            <a:ext cx="1852231" cy="1738857"/>
          </a:xfrm>
          <a:prstGeom prst="wedgeEllipseCallout">
            <a:avLst>
              <a:gd name="adj1" fmla="val -15095"/>
              <a:gd name="adj2" fmla="val -60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 smtClean="0">
                <a:latin typeface="Microsoft JhengHei" charset="0"/>
                <a:ea typeface="Microsoft JhengHei" charset="0"/>
                <a:cs typeface="Microsoft JhengHei" charset="0"/>
              </a:rPr>
              <a:t>ZeroMQ</a:t>
            </a:r>
            <a:endParaRPr kumimoji="1" lang="en-US" altLang="zh-TW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同作者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試試看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吧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前置準備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296448" y="3954629"/>
            <a:ext cx="959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請參考</a:t>
            </a:r>
            <a:r>
              <a:rPr kumimoji="1" lang="en-US" altLang="zh-TW" dirty="0"/>
              <a:t> </a:t>
            </a:r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github.com/Luphia/working-with-message-queue/wiki/RabbitMQ-ENV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784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638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Message queue 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基本運作大概是這樣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09578" y="3344449"/>
            <a:ext cx="2705622" cy="964504"/>
            <a:chOff x="4609578" y="3344449"/>
            <a:chExt cx="2705622" cy="964504"/>
          </a:xfrm>
        </p:grpSpPr>
        <p:sp>
          <p:nvSpPr>
            <p:cNvPr id="3" name="流程圖 2"/>
            <p:cNvSpPr/>
            <p:nvPr/>
          </p:nvSpPr>
          <p:spPr>
            <a:xfrm>
              <a:off x="4609578" y="3344449"/>
              <a:ext cx="2705622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34838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22937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311036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599135" y="3469710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605379" y="4080353"/>
            <a:ext cx="237995" cy="7640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131508" y="2899775"/>
            <a:ext cx="889348" cy="889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Ｓ</a:t>
            </a:r>
            <a:endParaRPr kumimoji="1"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87422" y="4080353"/>
            <a:ext cx="889348" cy="889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Ｐ</a:t>
            </a:r>
            <a:endParaRPr kumimoji="1" lang="zh-TW" altLang="en-US" dirty="0"/>
          </a:p>
        </p:txBody>
      </p:sp>
      <p:cxnSp>
        <p:nvCxnSpPr>
          <p:cNvPr id="14" name="曲線接點 13"/>
          <p:cNvCxnSpPr>
            <a:stCxn id="11" idx="6"/>
            <a:endCxn id="5" idx="1"/>
          </p:cNvCxnSpPr>
          <p:nvPr/>
        </p:nvCxnSpPr>
        <p:spPr>
          <a:xfrm>
            <a:off x="4020856" y="3344449"/>
            <a:ext cx="713982" cy="507305"/>
          </a:xfrm>
          <a:prstGeom prst="curvedConnector3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接點 17"/>
          <p:cNvCxnSpPr>
            <a:endCxn id="9" idx="1"/>
          </p:cNvCxnSpPr>
          <p:nvPr/>
        </p:nvCxnSpPr>
        <p:spPr>
          <a:xfrm>
            <a:off x="6096000" y="3851753"/>
            <a:ext cx="2509379" cy="610644"/>
          </a:xfrm>
          <a:prstGeom prst="curvedConnector3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638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基本操作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703885" y="1778696"/>
            <a:ext cx="67842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amqp</a:t>
            </a:r>
            <a:r>
              <a:rPr lang="en-US" altLang="zh-TW" dirty="0"/>
              <a:t> = require('</a:t>
            </a:r>
            <a:r>
              <a:rPr lang="en-US" altLang="zh-TW" dirty="0" err="1"/>
              <a:t>amqp</a:t>
            </a:r>
            <a:r>
              <a:rPr lang="en-US" altLang="zh-TW" dirty="0" smtClean="0"/>
              <a:t>');</a:t>
            </a:r>
            <a:endParaRPr lang="en-US" altLang="zh-TW" dirty="0"/>
          </a:p>
          <a:p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server = </a:t>
            </a:r>
            <a:r>
              <a:rPr lang="en-US" altLang="zh-TW" dirty="0" smtClean="0"/>
              <a:t>'127.0.0.1’</a:t>
            </a:r>
            <a:endParaRPr kumimoji="1"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connection = </a:t>
            </a:r>
            <a:r>
              <a:rPr lang="en-US" altLang="zh-TW" dirty="0" err="1"/>
              <a:t>amqp.createConnection</a:t>
            </a:r>
            <a:r>
              <a:rPr lang="en-US" altLang="zh-TW" dirty="0"/>
              <a:t>({ host: </a:t>
            </a:r>
            <a:r>
              <a:rPr lang="en-US" altLang="zh-TW" dirty="0" smtClean="0"/>
              <a:t>server });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// </a:t>
            </a:r>
            <a:r>
              <a:rPr kumimoji="1" lang="zh-TW" altLang="en-US" dirty="0" smtClean="0"/>
              <a:t>建立連線</a:t>
            </a:r>
            <a:endParaRPr kumimoji="1" lang="en-US" altLang="zh-TW" dirty="0"/>
          </a:p>
          <a:p>
            <a:r>
              <a:rPr lang="en-US" altLang="zh-TW" dirty="0" err="1" smtClean="0"/>
              <a:t>connection.on</a:t>
            </a:r>
            <a:r>
              <a:rPr lang="en-US" altLang="zh-TW" dirty="0" smtClean="0"/>
              <a:t>(‘ready’, </a:t>
            </a:r>
            <a:r>
              <a:rPr lang="en-US" altLang="zh-TW" dirty="0"/>
              <a:t>function ()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r>
              <a:rPr lang="zh-TW" altLang="en-US" dirty="0"/>
              <a:t>	</a:t>
            </a:r>
            <a:r>
              <a:rPr lang="en-US" altLang="zh-TW" dirty="0" smtClean="0"/>
              <a:t>// </a:t>
            </a:r>
            <a:r>
              <a:rPr lang="en-US" altLang="zh-TW" dirty="0" err="1" smtClean="0"/>
              <a:t>amq.topic</a:t>
            </a:r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connection.queue</a:t>
            </a:r>
            <a:r>
              <a:rPr lang="en-US" altLang="zh-TW" dirty="0" smtClean="0"/>
              <a:t>(‘queue’, function (q)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索取所有訊息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q.bind</a:t>
            </a:r>
            <a:r>
              <a:rPr lang="en-US" altLang="zh-TW" dirty="0" smtClean="0"/>
              <a:t>('#');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收到訊息時的行為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q.subscribe</a:t>
            </a:r>
            <a:r>
              <a:rPr lang="en-US" altLang="zh-TW" dirty="0" smtClean="0"/>
              <a:t>(function (message)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// </a:t>
            </a:r>
            <a:r>
              <a:rPr lang="en-US" altLang="zh-TW" dirty="0"/>
              <a:t>Print messages to </a:t>
            </a:r>
            <a:r>
              <a:rPr lang="en-US" altLang="zh-TW" dirty="0" err="1"/>
              <a:t>stdout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console.log</a:t>
            </a:r>
            <a:r>
              <a:rPr lang="en-US" altLang="zh-TW" dirty="0" smtClean="0"/>
              <a:t>(message);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});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6033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Who’s this guy?</a:t>
            </a:r>
            <a:endParaRPr kumimoji="1"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2492" y="5198302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 smtClean="0">
                <a:hlinkClick r:id="rId2"/>
              </a:rPr>
              <a:t>luphia@outlook.com</a:t>
            </a:r>
            <a:endParaRPr kumimoji="1" lang="en-US" altLang="zh-TW" dirty="0" smtClean="0"/>
          </a:p>
          <a:p>
            <a:pPr algn="ctr"/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github.com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Luphia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31021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err="1"/>
              <a:t>Luphia</a:t>
            </a:r>
            <a:r>
              <a:rPr kumimoji="1" lang="en-US" altLang="zh-TW" sz="4000" dirty="0"/>
              <a:t> </a:t>
            </a:r>
            <a:r>
              <a:rPr kumimoji="1" lang="en-US" altLang="zh-TW" sz="4000" dirty="0" smtClean="0"/>
              <a:t>Chang</a:t>
            </a:r>
          </a:p>
          <a:p>
            <a:pPr algn="ctr"/>
            <a:r>
              <a:rPr kumimoji="1" lang="en-US" altLang="zh-TW" sz="4000" dirty="0"/>
              <a:t>System </a:t>
            </a:r>
            <a:r>
              <a:rPr kumimoji="1" lang="en-US" altLang="zh-TW" sz="4000" dirty="0" err="1" smtClean="0"/>
              <a:t>Architect@Tidetime</a:t>
            </a:r>
            <a:r>
              <a:rPr kumimoji="1" lang="en-US" altLang="zh-TW" sz="4000" dirty="0" smtClean="0"/>
              <a:t> Union</a:t>
            </a: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638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dirty="0" err="1" smtClean="0">
                <a:latin typeface="Microsoft JhengHei" charset="0"/>
                <a:ea typeface="Microsoft JhengHei" charset="0"/>
                <a:cs typeface="Microsoft JhengHei" charset="0"/>
              </a:rPr>
              <a:t>RabbitMQ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連線選項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703885" y="1778696"/>
            <a:ext cx="60612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options = {</a:t>
            </a:r>
          </a:p>
          <a:p>
            <a:r>
              <a:rPr lang="en-US" altLang="zh-TW" dirty="0" smtClean="0"/>
              <a:t>	host</a:t>
            </a:r>
            <a:r>
              <a:rPr lang="en-US" altLang="zh-TW" dirty="0"/>
              <a:t>: '</a:t>
            </a:r>
            <a:r>
              <a:rPr lang="en-US" altLang="zh-TW" dirty="0" err="1"/>
              <a:t>localhost</a:t>
            </a:r>
            <a:r>
              <a:rPr lang="en-US" altLang="zh-TW" dirty="0"/>
              <a:t>' 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port</a:t>
            </a:r>
            <a:r>
              <a:rPr lang="en-US" altLang="zh-TW" dirty="0"/>
              <a:t>: 5672 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login</a:t>
            </a:r>
            <a:r>
              <a:rPr lang="en-US" altLang="zh-TW" dirty="0"/>
              <a:t>: </a:t>
            </a:r>
            <a:r>
              <a:rPr lang="en-US" altLang="zh-TW" dirty="0" smtClean="0"/>
              <a:t>'guest’,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password</a:t>
            </a:r>
            <a:r>
              <a:rPr lang="en-US" altLang="zh-TW" dirty="0"/>
              <a:t>: </a:t>
            </a:r>
            <a:r>
              <a:rPr lang="en-US" altLang="zh-TW" dirty="0" smtClean="0"/>
              <a:t>'guest’,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connectionTimeout</a:t>
            </a:r>
            <a:r>
              <a:rPr lang="en-US" altLang="zh-TW" dirty="0"/>
              <a:t>: </a:t>
            </a:r>
            <a:r>
              <a:rPr lang="en-US" altLang="zh-TW" dirty="0" smtClean="0"/>
              <a:t>10000,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authMechanism</a:t>
            </a:r>
            <a:r>
              <a:rPr lang="en-US" altLang="zh-TW" dirty="0"/>
              <a:t>: </a:t>
            </a:r>
            <a:r>
              <a:rPr lang="en-US" altLang="zh-TW" dirty="0" smtClean="0"/>
              <a:t>'AMQPLAIN’,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vhost</a:t>
            </a:r>
            <a:r>
              <a:rPr lang="en-US" altLang="zh-TW" dirty="0"/>
              <a:t>: </a:t>
            </a:r>
            <a:r>
              <a:rPr lang="en-US" altLang="zh-TW" dirty="0" smtClean="0"/>
              <a:t>'/’,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noDelay</a:t>
            </a:r>
            <a:r>
              <a:rPr lang="en-US" altLang="zh-TW" dirty="0"/>
              <a:t>: </a:t>
            </a:r>
            <a:r>
              <a:rPr lang="en-US" altLang="zh-TW" dirty="0" smtClean="0"/>
              <a:t>true,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ssl</a:t>
            </a:r>
            <a:r>
              <a:rPr lang="en-US" altLang="zh-TW" dirty="0"/>
              <a:t>: { enabled : false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};</a:t>
            </a:r>
          </a:p>
          <a:p>
            <a:endParaRPr kumimoji="1"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connection = </a:t>
            </a:r>
            <a:r>
              <a:rPr lang="en-US" altLang="zh-TW" dirty="0" err="1" smtClean="0"/>
              <a:t>amqp.createConnection</a:t>
            </a:r>
            <a:r>
              <a:rPr lang="en-US" altLang="zh-TW" dirty="0" smtClean="0"/>
              <a:t>(options);</a:t>
            </a:r>
          </a:p>
        </p:txBody>
      </p:sp>
    </p:spTree>
    <p:extLst>
      <p:ext uri="{BB962C8B-B14F-4D97-AF65-F5344CB8AC3E}">
        <p14:creationId xmlns:p14="http://schemas.microsoft.com/office/powerpoint/2010/main" val="6590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6805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還是實際跑一次比較快吧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96448" y="3954629"/>
            <a:ext cx="886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請參考</a:t>
            </a:r>
            <a:endParaRPr kumimoji="1" lang="en-US" altLang="zh-TW" dirty="0" smtClean="0"/>
          </a:p>
          <a:p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</a:t>
            </a:r>
            <a:r>
              <a:rPr kumimoji="1" lang="en-US" altLang="zh-TW" dirty="0" smtClean="0">
                <a:hlinkClick r:id="rId2"/>
              </a:rPr>
              <a:t>github.com/Luphia/working-with-message-queue/bots/rmqSender.js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github.com/Luphia/working-with-message-queue/bots/rmqReciever.js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2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5761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有 Ｍ</a:t>
            </a:r>
            <a:r>
              <a:rPr kumimoji="1" lang="en-US" altLang="zh-TW" sz="4800" dirty="0" err="1" smtClean="0">
                <a:latin typeface="Microsoft JhengHei" charset="0"/>
                <a:ea typeface="Microsoft JhengHei" charset="0"/>
                <a:cs typeface="Microsoft JhengHei" charset="0"/>
              </a:rPr>
              <a:t>essage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 queue </a:t>
            </a:r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的系統架構大概是這樣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-1052186" y="2404997"/>
            <a:ext cx="14066729" cy="6275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069710" y="240499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Trust boundary</a:t>
            </a:r>
            <a:endParaRPr kumimoji="1"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211676" y="3917192"/>
            <a:ext cx="964504" cy="1772433"/>
            <a:chOff x="5480137" y="3407078"/>
            <a:chExt cx="964504" cy="1772433"/>
          </a:xfrm>
        </p:grpSpPr>
        <p:sp>
          <p:nvSpPr>
            <p:cNvPr id="7" name="流程圖 6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3" name="橢圓 12"/>
          <p:cNvSpPr/>
          <p:nvPr/>
        </p:nvSpPr>
        <p:spPr>
          <a:xfrm>
            <a:off x="2257615" y="1917629"/>
            <a:ext cx="1954061" cy="19540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對外服務</a:t>
            </a:r>
            <a:endParaRPr kumimoji="1"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8308603" y="3107976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48222" y="4531291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磁片 15"/>
          <p:cNvSpPr/>
          <p:nvPr/>
        </p:nvSpPr>
        <p:spPr>
          <a:xfrm>
            <a:off x="8666232" y="5297037"/>
            <a:ext cx="1586542" cy="112212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6010048" y="3917193"/>
            <a:ext cx="964504" cy="1772433"/>
            <a:chOff x="5480137" y="3407078"/>
            <a:chExt cx="964504" cy="1772433"/>
          </a:xfrm>
        </p:grpSpPr>
        <p:sp>
          <p:nvSpPr>
            <p:cNvPr id="18" name="流程圖 17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015101" y="567102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Job queue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54263" y="56852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 queue</a:t>
            </a:r>
            <a:endParaRPr kumimoji="1"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6892645" y="2801871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162136" y="4066859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372086" y="369693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Workers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641577" y="133879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dirty="0" smtClean="0">
                <a:latin typeface="Microsoft JhengHei" charset="0"/>
                <a:ea typeface="Microsoft JhengHei" charset="0"/>
                <a:cs typeface="Microsoft JhengHei" charset="0"/>
              </a:rPr>
              <a:t>通常有大量分散需求</a:t>
            </a:r>
            <a:endParaRPr kumimoji="1" lang="zh-TW" altLang="en-US" sz="36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2387052" y="2779968"/>
            <a:ext cx="3978162" cy="908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153929" y="2793028"/>
            <a:ext cx="1211285" cy="193635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6365214" y="2809368"/>
            <a:ext cx="1019061" cy="24382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7416103" y="3482673"/>
            <a:ext cx="1942500" cy="176956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2935372" y="4750350"/>
            <a:ext cx="2218557" cy="46427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5761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嘿～說到分散那如果是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P2P</a:t>
            </a:r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結構呢？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248222" y="4531291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711691" y="2195479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478568" y="4036037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708914" y="4572255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683242" y="2779968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689853" y="2104607"/>
            <a:ext cx="1350723" cy="13507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561534" y="348267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85438" y="2574167"/>
            <a:ext cx="453868" cy="967313"/>
            <a:chOff x="5480137" y="3407078"/>
            <a:chExt cx="964504" cy="1772433"/>
          </a:xfrm>
        </p:grpSpPr>
        <p:sp>
          <p:nvSpPr>
            <p:cNvPr id="7" name="流程圖 6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9475183" y="423209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9699087" y="3323592"/>
            <a:ext cx="453868" cy="967313"/>
            <a:chOff x="5480137" y="3407078"/>
            <a:chExt cx="964504" cy="1772433"/>
          </a:xfrm>
        </p:grpSpPr>
        <p:sp>
          <p:nvSpPr>
            <p:cNvPr id="45" name="流程圖 44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7487482" y="595494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711386" y="5046439"/>
            <a:ext cx="453868" cy="967313"/>
            <a:chOff x="5480137" y="3407078"/>
            <a:chExt cx="964504" cy="1772433"/>
          </a:xfrm>
        </p:grpSpPr>
        <p:sp>
          <p:nvSpPr>
            <p:cNvPr id="52" name="流程圖 51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5335290" y="550104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58" name="群組 57"/>
          <p:cNvGrpSpPr/>
          <p:nvPr/>
        </p:nvGrpSpPr>
        <p:grpSpPr>
          <a:xfrm>
            <a:off x="5559194" y="4592535"/>
            <a:ext cx="453868" cy="967313"/>
            <a:chOff x="5480137" y="3407078"/>
            <a:chExt cx="964504" cy="1772433"/>
          </a:xfrm>
        </p:grpSpPr>
        <p:sp>
          <p:nvSpPr>
            <p:cNvPr id="59" name="流程圖 58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2876324" y="60137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3100228" y="5105247"/>
            <a:ext cx="453868" cy="967313"/>
            <a:chOff x="5480137" y="3407078"/>
            <a:chExt cx="964504" cy="1772433"/>
          </a:xfrm>
        </p:grpSpPr>
        <p:sp>
          <p:nvSpPr>
            <p:cNvPr id="66" name="流程圖 65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2452330" y="355988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queue</a:t>
            </a:r>
            <a:endParaRPr kumimoji="1" lang="zh-TW" altLang="en-US" dirty="0"/>
          </a:p>
        </p:txBody>
      </p:sp>
      <p:grpSp>
        <p:nvGrpSpPr>
          <p:cNvPr id="72" name="群組 71"/>
          <p:cNvGrpSpPr/>
          <p:nvPr/>
        </p:nvGrpSpPr>
        <p:grpSpPr>
          <a:xfrm>
            <a:off x="2676234" y="2651383"/>
            <a:ext cx="453868" cy="967313"/>
            <a:chOff x="5480137" y="3407078"/>
            <a:chExt cx="964504" cy="1772433"/>
          </a:xfrm>
        </p:grpSpPr>
        <p:sp>
          <p:nvSpPr>
            <p:cNvPr id="73" name="流程圖 72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85593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慢著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意思是要確保每個用戶端都能跑</a:t>
            </a:r>
            <a:r>
              <a:rPr kumimoji="1" lang="en-US" altLang="zh-TW" sz="4800" dirty="0" smtClean="0">
                <a:latin typeface="Microsoft JhengHei" charset="0"/>
                <a:ea typeface="Microsoft JhengHei" charset="0"/>
                <a:cs typeface="Microsoft JhengHei" charset="0"/>
              </a:rPr>
              <a:t> Message queue !?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橢圓圖說文字 1"/>
          <p:cNvSpPr/>
          <p:nvPr/>
        </p:nvSpPr>
        <p:spPr>
          <a:xfrm>
            <a:off x="8993689" y="989556"/>
            <a:ext cx="1778696" cy="16283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十三億人都驚呆了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8559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必要時我們也可以土炮一個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 message queue 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來</a:t>
            </a:r>
            <a:endParaRPr kumimoji="1" lang="zh-TW" altLang="en-US" sz="4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513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土炮一個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 message queue </a:t>
            </a:r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至少要有以下功能</a:t>
            </a:r>
            <a:endParaRPr kumimoji="1" lang="zh-TW" altLang="en-US" sz="4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18125" y="2442575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可以把訊息丟進去</a:t>
            </a:r>
          </a:p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可以把訊息拿出來</a:t>
            </a:r>
          </a:p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有新訊息時要通知用戶存取</a:t>
            </a:r>
            <a:endParaRPr kumimoji="1" lang="zh-TW" altLang="en-US" sz="4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19731" y="2442575"/>
            <a:ext cx="6952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詳細還是來跑一段</a:t>
            </a:r>
            <a:r>
              <a:rPr kumimoji="1" lang="en-US" altLang="zh-TW" sz="4400" dirty="0" smtClean="0">
                <a:latin typeface="Microsoft JhengHei" charset="0"/>
                <a:ea typeface="Microsoft JhengHei" charset="0"/>
                <a:cs typeface="Microsoft JhengHei" charset="0"/>
              </a:rPr>
              <a:t> Code </a:t>
            </a:r>
            <a:r>
              <a:rPr kumimoji="1" lang="zh-TW" altLang="en-US" sz="4400" dirty="0" smtClean="0">
                <a:latin typeface="Microsoft JhengHei" charset="0"/>
                <a:ea typeface="Microsoft JhengHei" charset="0"/>
                <a:cs typeface="Microsoft JhengHei" charset="0"/>
              </a:rPr>
              <a:t>吧</a:t>
            </a:r>
            <a:endParaRPr kumimoji="1" lang="zh-TW" altLang="en-US" sz="4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0370" y="3212016"/>
            <a:ext cx="903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請參考</a:t>
            </a:r>
            <a:r>
              <a:rPr kumimoji="1" lang="en-US" altLang="zh-TW" dirty="0"/>
              <a:t> </a:t>
            </a:r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github.com/Luphia/working-with-message-queue/bots/mqBot.js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58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5761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 smtClean="0">
                <a:latin typeface="Microsoft JhengHei" charset="0"/>
                <a:ea typeface="Microsoft JhengHei" charset="0"/>
                <a:cs typeface="Microsoft JhengHei" charset="0"/>
              </a:rPr>
              <a:t>範例的情境大概如下</a:t>
            </a:r>
            <a:endParaRPr kumimoji="1" lang="zh-TW" altLang="en-US" sz="48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211676" y="3917192"/>
            <a:ext cx="964504" cy="1772433"/>
            <a:chOff x="5480137" y="3407078"/>
            <a:chExt cx="964504" cy="1772433"/>
          </a:xfrm>
        </p:grpSpPr>
        <p:sp>
          <p:nvSpPr>
            <p:cNvPr id="7" name="流程圖 6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5868444" y="3977013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5868444" y="3688914"/>
              <a:ext cx="237995" cy="76408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4" name="橢圓 13"/>
          <p:cNvSpPr/>
          <p:nvPr/>
        </p:nvSpPr>
        <p:spPr>
          <a:xfrm>
            <a:off x="9027795" y="2305126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磁片 15"/>
          <p:cNvSpPr/>
          <p:nvPr/>
        </p:nvSpPr>
        <p:spPr>
          <a:xfrm>
            <a:off x="7808419" y="4139007"/>
            <a:ext cx="1586542" cy="112212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6010048" y="3917193"/>
            <a:ext cx="964504" cy="1772433"/>
            <a:chOff x="5480137" y="3407078"/>
            <a:chExt cx="964504" cy="1772433"/>
          </a:xfrm>
        </p:grpSpPr>
        <p:sp>
          <p:nvSpPr>
            <p:cNvPr id="18" name="流程圖 17"/>
            <p:cNvSpPr/>
            <p:nvPr/>
          </p:nvSpPr>
          <p:spPr>
            <a:xfrm rot="16200000">
              <a:off x="5076172" y="3811043"/>
              <a:ext cx="1772433" cy="96450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5868444" y="4553211"/>
              <a:ext cx="237995" cy="7640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5868444" y="4265112"/>
              <a:ext cx="237995" cy="7640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015101" y="567102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Job queue</a:t>
            </a:r>
            <a:endParaRPr kumimoji="1"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54263" y="56852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 queue</a:t>
            </a:r>
            <a:endParaRPr kumimoji="1"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2634281" y="3402157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071673" y="2305127"/>
            <a:ext cx="958883" cy="9588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2759" y="2717499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 監聽訊息</a:t>
            </a:r>
            <a:endParaRPr lang="en-US" altLang="zh-TW" dirty="0" smtClean="0"/>
          </a:p>
          <a:p>
            <a:r>
              <a:rPr lang="zh-TW" altLang="en-US" dirty="0" smtClean="0"/>
              <a:t>並放入</a:t>
            </a:r>
            <a:r>
              <a:rPr lang="en-US" altLang="zh-TW" dirty="0" smtClean="0"/>
              <a:t>Job queue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8733" y="165508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取出資訊</a:t>
            </a:r>
          </a:p>
          <a:p>
            <a:r>
              <a:rPr lang="zh-TW" altLang="en-US" dirty="0" smtClean="0"/>
              <a:t>比對商品資料庫</a:t>
            </a:r>
          </a:p>
          <a:p>
            <a:r>
              <a:rPr lang="zh-TW" altLang="en-US" dirty="0" smtClean="0"/>
              <a:t>存入結果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94961" y="328894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對外即時呈現</a:t>
            </a:r>
          </a:p>
          <a:p>
            <a:r>
              <a:rPr lang="en-US" dirty="0" smtClean="0"/>
              <a:t>Twitter </a:t>
            </a:r>
            <a:r>
              <a:rPr lang="zh-TW" altLang="en-US" dirty="0" smtClean="0"/>
              <a:t>上被提到的商品</a:t>
            </a:r>
            <a:endParaRPr lang="en-US" dirty="0"/>
          </a:p>
        </p:txBody>
      </p:sp>
      <p:sp>
        <p:nvSpPr>
          <p:cNvPr id="31" name="矩形 19"/>
          <p:cNvSpPr/>
          <p:nvPr/>
        </p:nvSpPr>
        <p:spPr>
          <a:xfrm rot="16200000">
            <a:off x="8562665" y="2993845"/>
            <a:ext cx="237995" cy="7640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19"/>
          <p:cNvSpPr/>
          <p:nvPr/>
        </p:nvSpPr>
        <p:spPr>
          <a:xfrm rot="16200000">
            <a:off x="6070914" y="3255562"/>
            <a:ext cx="237995" cy="7640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10"/>
          <p:cNvSpPr/>
          <p:nvPr/>
        </p:nvSpPr>
        <p:spPr>
          <a:xfrm rot="16200000">
            <a:off x="4675139" y="3003770"/>
            <a:ext cx="237995" cy="7640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Curved Connector 20"/>
          <p:cNvCxnSpPr/>
          <p:nvPr/>
        </p:nvCxnSpPr>
        <p:spPr>
          <a:xfrm>
            <a:off x="3667874" y="3637605"/>
            <a:ext cx="821933" cy="5953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V="1">
            <a:off x="4560055" y="3871686"/>
            <a:ext cx="595348" cy="1271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6"/>
          </p:cNvCxnSpPr>
          <p:nvPr/>
        </p:nvCxnSpPr>
        <p:spPr>
          <a:xfrm>
            <a:off x="6030556" y="2784569"/>
            <a:ext cx="257229" cy="7202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6698751" y="3402157"/>
            <a:ext cx="1571946" cy="146701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1"/>
          </p:cNvCxnSpPr>
          <p:nvPr/>
        </p:nvCxnSpPr>
        <p:spPr>
          <a:xfrm rot="16200000" flipV="1">
            <a:off x="6638091" y="2175408"/>
            <a:ext cx="1421508" cy="25056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23146" y="290603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最後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dirty="0" smtClean="0">
                <a:latin typeface="Microsoft JhengHei" charset="0"/>
                <a:ea typeface="Microsoft JhengHei" charset="0"/>
                <a:cs typeface="Microsoft JhengHei" charset="0"/>
              </a:rPr>
              <a:t>Message queue?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橢圓圖說文字 5"/>
          <p:cNvSpPr/>
          <p:nvPr/>
        </p:nvSpPr>
        <p:spPr>
          <a:xfrm rot="1448734">
            <a:off x="8730642" y="1625211"/>
            <a:ext cx="1252603" cy="12024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能吃嗎？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8267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dirty="0" smtClean="0">
                <a:latin typeface="Microsoft JhengHei" charset="0"/>
                <a:ea typeface="Microsoft JhengHei" charset="0"/>
                <a:cs typeface="Microsoft JhengHei" charset="0"/>
              </a:rPr>
              <a:t>Ｍ</a:t>
            </a:r>
            <a:r>
              <a:rPr kumimoji="1" lang="en-US" altLang="zh-TW" sz="3600" dirty="0" err="1" smtClean="0">
                <a:latin typeface="Microsoft JhengHei" charset="0"/>
                <a:ea typeface="Microsoft JhengHei" charset="0"/>
                <a:cs typeface="Microsoft JhengHei" charset="0"/>
              </a:rPr>
              <a:t>essage</a:t>
            </a:r>
            <a:r>
              <a:rPr kumimoji="1" lang="en-US" altLang="zh-TW" sz="3600" dirty="0" smtClean="0">
                <a:latin typeface="Microsoft JhengHei" charset="0"/>
                <a:ea typeface="Microsoft JhengHei" charset="0"/>
                <a:cs typeface="Microsoft JhengHei" charset="0"/>
              </a:rPr>
              <a:t> queue </a:t>
            </a:r>
            <a:r>
              <a:rPr kumimoji="1" lang="zh-TW" altLang="en-US" sz="3600" dirty="0" smtClean="0">
                <a:latin typeface="Microsoft JhengHei" charset="0"/>
                <a:ea typeface="Microsoft JhengHei" charset="0"/>
                <a:cs typeface="Microsoft JhengHei" charset="0"/>
              </a:rPr>
              <a:t>很好用，但是請不要拿來</a:t>
            </a:r>
            <a:r>
              <a:rPr kumimoji="1" lang="en-US" altLang="zh-TW" sz="3600" dirty="0" smtClean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endParaRPr kumimoji="1" lang="zh-TW" altLang="en-US" sz="36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92818" y="2455101"/>
            <a:ext cx="5180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傳遞太大的訊息</a:t>
            </a:r>
          </a:p>
          <a:p>
            <a:pPr algn="ctr"/>
            <a:r>
              <a:rPr kumimoji="1" lang="en-US" altLang="zh-TW" sz="2000" dirty="0" smtClean="0">
                <a:latin typeface="Microsoft JhengHei" charset="0"/>
                <a:ea typeface="Microsoft JhengHei" charset="0"/>
                <a:cs typeface="Microsoft JhengHei" charset="0"/>
              </a:rPr>
              <a:t>200KB</a:t>
            </a:r>
            <a:r>
              <a:rPr kumimoji="1" lang="zh-TW" altLang="en-US" sz="2000" dirty="0" smtClean="0">
                <a:latin typeface="Microsoft JhengHei" charset="0"/>
                <a:ea typeface="Microsoft JhengHei" charset="0"/>
                <a:cs typeface="Microsoft JhengHei" charset="0"/>
              </a:rPr>
              <a:t>神秘的臨界點</a:t>
            </a:r>
          </a:p>
          <a:p>
            <a:pPr algn="ctr"/>
            <a:endParaRPr kumimoji="1" lang="zh-TW" altLang="en-US" sz="4000" dirty="0" smtClean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kumimoji="1" lang="zh-TW" altLang="en-US" sz="4000" dirty="0" smtClean="0">
                <a:latin typeface="Microsoft JhengHei" charset="0"/>
                <a:ea typeface="Microsoft JhengHei" charset="0"/>
                <a:cs typeface="Microsoft JhengHei" charset="0"/>
              </a:rPr>
              <a:t>傳遞檔案</a:t>
            </a:r>
          </a:p>
          <a:p>
            <a:pPr algn="ctr"/>
            <a:r>
              <a:rPr kumimoji="1" lang="en-US" altLang="zh-TW" sz="2000" dirty="0" smtClean="0">
                <a:latin typeface="Microsoft JhengHei" charset="0"/>
                <a:ea typeface="Microsoft JhengHei" charset="0"/>
                <a:cs typeface="Microsoft JhengHei" charset="0"/>
              </a:rPr>
              <a:t>String </a:t>
            </a:r>
            <a:r>
              <a:rPr kumimoji="1" lang="zh-TW" altLang="en-US" sz="2000" dirty="0" smtClean="0">
                <a:latin typeface="Microsoft JhengHei" charset="0"/>
                <a:ea typeface="Microsoft JhengHei" charset="0"/>
                <a:cs typeface="Microsoft JhengHei" charset="0"/>
              </a:rPr>
              <a:t>與</a:t>
            </a:r>
            <a:r>
              <a:rPr kumimoji="1" lang="en-US" altLang="zh-TW" sz="2000" dirty="0" smtClean="0">
                <a:latin typeface="Microsoft JhengHei" charset="0"/>
                <a:ea typeface="Microsoft JhengHei" charset="0"/>
                <a:cs typeface="Microsoft JhengHei" charset="0"/>
              </a:rPr>
              <a:t> Binary</a:t>
            </a:r>
            <a:r>
              <a:rPr kumimoji="1" lang="zh-TW" altLang="en-US" sz="2000" dirty="0" smtClean="0">
                <a:latin typeface="Microsoft JhengHei" charset="0"/>
                <a:ea typeface="Microsoft JhengHei" charset="0"/>
                <a:cs typeface="Microsoft JhengHei" charset="0"/>
              </a:rPr>
              <a:t> 互相轉換效能不是鬧著玩的</a:t>
            </a:r>
            <a:endParaRPr kumimoji="1" lang="zh-TW" altLang="en-US" sz="2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97261" y="274319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Ｑ＆Ａ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橢圓圖說文字 1"/>
          <p:cNvSpPr/>
          <p:nvPr/>
        </p:nvSpPr>
        <p:spPr>
          <a:xfrm>
            <a:off x="3093928" y="1678488"/>
            <a:ext cx="1402915" cy="1265128"/>
          </a:xfrm>
          <a:prstGeom prst="wedgeEllipseCallout">
            <a:avLst>
              <a:gd name="adj1" fmla="val 47917"/>
              <a:gd name="adj2" fmla="val 47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怎麼辦</a:t>
            </a:r>
            <a:endParaRPr kumimoji="1" lang="zh-TW" altLang="en-US" dirty="0"/>
          </a:p>
        </p:txBody>
      </p:sp>
      <p:sp>
        <p:nvSpPr>
          <p:cNvPr id="5" name="橢圓圖說文字 4"/>
          <p:cNvSpPr/>
          <p:nvPr/>
        </p:nvSpPr>
        <p:spPr>
          <a:xfrm>
            <a:off x="7054242" y="3758862"/>
            <a:ext cx="1402915" cy="1265128"/>
          </a:xfrm>
          <a:prstGeom prst="wedgeEllipseCallout">
            <a:avLst>
              <a:gd name="adj1" fmla="val -34226"/>
              <a:gd name="adj2" fmla="val -55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剉咧等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一種 </a:t>
            </a:r>
            <a:r>
              <a:rPr kumimoji="1" lang="en-US" altLang="zh-TW" sz="5400" dirty="0" smtClean="0">
                <a:latin typeface="Microsoft JhengHei" charset="0"/>
                <a:ea typeface="Microsoft JhengHei" charset="0"/>
                <a:cs typeface="Microsoft JhengHei" charset="0"/>
              </a:rPr>
              <a:t>Inter-process communication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2410" y="3244334"/>
            <a:ext cx="7487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4000" dirty="0">
                <a:latin typeface="Microsoft JhengHei" charset="0"/>
                <a:ea typeface="Microsoft JhengHei" charset="0"/>
                <a:cs typeface="Microsoft JhengHei" charset="0"/>
              </a:rPr>
              <a:t>Inter-process </a:t>
            </a:r>
            <a:r>
              <a:rPr kumimoji="1" lang="en-US" altLang="zh-TW" sz="4000" dirty="0" smtClean="0">
                <a:latin typeface="Microsoft JhengHei" charset="0"/>
                <a:ea typeface="Microsoft JhengHei" charset="0"/>
                <a:cs typeface="Microsoft JhengHei" charset="0"/>
              </a:rPr>
              <a:t>communication?</a:t>
            </a:r>
            <a:endParaRPr kumimoji="1" lang="zh-TW" altLang="en-US" sz="4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693682" y="1705127"/>
            <a:ext cx="1052186" cy="1052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File</a:t>
            </a:r>
            <a:endParaRPr kumimoji="1"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2079321" y="4611666"/>
            <a:ext cx="1202498" cy="1202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Pipe</a:t>
            </a:r>
            <a:endParaRPr kumimoji="1"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1488612" y="1029718"/>
            <a:ext cx="1727595" cy="1727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Socket</a:t>
            </a:r>
            <a:endParaRPr kumimoji="1"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223343" y="173501"/>
            <a:ext cx="2903949" cy="290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Memory mapped file</a:t>
            </a:r>
            <a:endParaRPr kumimoji="1"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177420" y="4285988"/>
            <a:ext cx="2091847" cy="209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Shared memory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所以我說這到底</a:t>
            </a:r>
            <a:r>
              <a:rPr kumimoji="1" lang="zh-TW" altLang="en-US" sz="6000" strike="sngStrike" dirty="0" smtClean="0">
                <a:solidFill>
                  <a:schemeClr val="tx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能吃嗎</a:t>
            </a:r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？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13951" y="394569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000" dirty="0" smtClean="0">
                <a:latin typeface="Microsoft JhengHei" charset="0"/>
                <a:ea typeface="Microsoft JhengHei" charset="0"/>
                <a:cs typeface="Microsoft JhengHei" charset="0"/>
              </a:rPr>
              <a:t>做啥用的</a:t>
            </a:r>
            <a:endParaRPr kumimoji="1" lang="zh-TW" altLang="en-US" sz="60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63882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大型應用常由多個程式分工</a:t>
            </a:r>
          </a:p>
          <a:p>
            <a:pPr algn="ctr"/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58" y="3011292"/>
            <a:ext cx="3289300" cy="2463800"/>
          </a:xfrm>
          <a:prstGeom prst="rect">
            <a:avLst/>
          </a:prstGeom>
        </p:spPr>
      </p:pic>
      <p:sp>
        <p:nvSpPr>
          <p:cNvPr id="3" name="橢圓圖說文字 2"/>
          <p:cNvSpPr/>
          <p:nvPr/>
        </p:nvSpPr>
        <p:spPr>
          <a:xfrm rot="1914139">
            <a:off x="7345935" y="2214525"/>
            <a:ext cx="1929529" cy="196931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/>
              <a:t>我負責挖洞</a:t>
            </a:r>
            <a:endParaRPr kumimoji="1" lang="zh-TW" altLang="en-US"/>
          </a:p>
        </p:txBody>
      </p:sp>
      <p:sp>
        <p:nvSpPr>
          <p:cNvPr id="5" name="橢圓圖說文字 4"/>
          <p:cNvSpPr/>
          <p:nvPr/>
        </p:nvSpPr>
        <p:spPr>
          <a:xfrm rot="19255806">
            <a:off x="2682136" y="1950026"/>
            <a:ext cx="1929529" cy="1969315"/>
          </a:xfrm>
          <a:prstGeom prst="wedgeEllipseCallout">
            <a:avLst>
              <a:gd name="adj1" fmla="val 34585"/>
              <a:gd name="adj2" fmla="val 54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我負責埋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分工就需要</a:t>
            </a:r>
            <a:r>
              <a:rPr kumimoji="1" lang="zh-TW" altLang="en-US" sz="5400" dirty="0" smtClean="0">
                <a:solidFill>
                  <a:srgbClr val="FF0000"/>
                </a:solidFill>
                <a:latin typeface="Microsoft JhengHei" charset="0"/>
                <a:ea typeface="Microsoft JhengHei" charset="0"/>
                <a:cs typeface="Microsoft JhengHei" charset="0"/>
              </a:rPr>
              <a:t>溝通</a:t>
            </a:r>
            <a:endParaRPr kumimoji="1" lang="zh-TW" altLang="en-US" sz="5400" dirty="0">
              <a:solidFill>
                <a:srgbClr val="FF0000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3031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可是溝通就</a:t>
            </a:r>
            <a:r>
              <a:rPr kumimoji="1" lang="zh-TW" altLang="en-US" sz="5400" strike="sngStrike" dirty="0" smtClean="0">
                <a:solidFill>
                  <a:schemeClr val="tx1">
                    <a:lumMod val="50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會吵架</a:t>
            </a:r>
            <a:endParaRPr kumimoji="1" lang="zh-TW" altLang="en-US" sz="5400" strike="sngStrike" dirty="0">
              <a:solidFill>
                <a:schemeClr val="tx1">
                  <a:lumMod val="50000"/>
                </a:schemeClr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13951" y="39456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 smtClean="0">
                <a:latin typeface="Microsoft JhengHei" charset="0"/>
                <a:ea typeface="Microsoft JhengHei" charset="0"/>
                <a:cs typeface="Microsoft JhengHei" charset="0"/>
              </a:rPr>
              <a:t>要雙方配合</a:t>
            </a:r>
            <a:endParaRPr kumimoji="1" lang="zh-TW" altLang="en-US" sz="5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300"/>
            <a:ext cx="3733800" cy="2171700"/>
          </a:xfrm>
          <a:prstGeom prst="rect">
            <a:avLst/>
          </a:prstGeom>
        </p:spPr>
      </p:pic>
      <p:sp>
        <p:nvSpPr>
          <p:cNvPr id="6" name="橢圓圖說文字 5"/>
          <p:cNvSpPr/>
          <p:nvPr/>
        </p:nvSpPr>
        <p:spPr>
          <a:xfrm>
            <a:off x="2631509" y="4258066"/>
            <a:ext cx="1564710" cy="1514084"/>
          </a:xfrm>
          <a:prstGeom prst="wedgeEllipseCallout">
            <a:avLst>
              <a:gd name="adj1" fmla="val -52854"/>
              <a:gd name="adj2" fmla="val 2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就是有人不配合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橢圓圖說文字 6"/>
          <p:cNvSpPr/>
          <p:nvPr/>
        </p:nvSpPr>
        <p:spPr>
          <a:xfrm>
            <a:off x="608556" y="3354944"/>
            <a:ext cx="1564710" cy="1514084"/>
          </a:xfrm>
          <a:prstGeom prst="wedgeEllipseCallout">
            <a:avLst>
              <a:gd name="adj1" fmla="val 22396"/>
              <a:gd name="adj2" fmla="val 58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latin typeface="Microsoft JhengHei" charset="0"/>
                <a:ea typeface="Microsoft JhengHei" charset="0"/>
                <a:cs typeface="Microsoft JhengHei" charset="0"/>
              </a:rPr>
              <a:t>掛號信跑四五次都沒人在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203</TotalTime>
  <Words>430</Words>
  <Application>Microsoft Macintosh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Century Gothic</vt:lpstr>
      <vt:lpstr>Microsoft JhengHei</vt:lpstr>
      <vt:lpstr>新細明體</vt:lpstr>
      <vt:lpstr>Arial</vt:lpstr>
      <vt:lpstr>網狀</vt:lpstr>
      <vt:lpstr>Working with  message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 message queue</dc:title>
  <dc:creator>張智崴</dc:creator>
  <cp:lastModifiedBy>Microsoft Office User</cp:lastModifiedBy>
  <cp:revision>23</cp:revision>
  <dcterms:created xsi:type="dcterms:W3CDTF">2015-07-16T18:59:59Z</dcterms:created>
  <dcterms:modified xsi:type="dcterms:W3CDTF">2015-07-17T03:57:05Z</dcterms:modified>
</cp:coreProperties>
</file>