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 Medium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Medium-bold.fntdata"/><Relationship Id="rId30" Type="http://schemas.openxmlformats.org/officeDocument/2006/relationships/font" Target="fonts/PlayfairDisplayMedium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Medium-italic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436a688d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436a688d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436a688d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436a688d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436a688d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436a688d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436a688d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436a688d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436a688d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436a688d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436a688d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436a688d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436a688d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436a688d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436a688d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436a688d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436a688d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436a688d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436a688d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436a688d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431c452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431c452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436a688d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436a688d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436a688d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436a688d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436a688d9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436a688d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436a688d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436a688d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436a688d9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e436a688d9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31c452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431c452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31c4525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431c452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36a688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436a688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36a688d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436a688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36a688d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436a688d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36a688d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36a688d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436a688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436a688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0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1.jpg"/><Relationship Id="rId8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0" Type="http://schemas.openxmlformats.org/officeDocument/2006/relationships/image" Target="../media/image13.pn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9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1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0" Type="http://schemas.openxmlformats.org/officeDocument/2006/relationships/image" Target="../media/image13.pn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0" Type="http://schemas.openxmlformats.org/officeDocument/2006/relationships/image" Target="../media/image13.pn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0" Type="http://schemas.openxmlformats.org/officeDocument/2006/relationships/image" Target="../media/image13.pn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0" Type="http://schemas.openxmlformats.org/officeDocument/2006/relationships/image" Target="../media/image13.pn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3.png"/><Relationship Id="rId13" Type="http://schemas.openxmlformats.org/officeDocument/2006/relationships/image" Target="../media/image17.jpg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15" Type="http://schemas.openxmlformats.org/officeDocument/2006/relationships/image" Target="../media/image14.jpg"/><Relationship Id="rId14" Type="http://schemas.openxmlformats.org/officeDocument/2006/relationships/image" Target="../media/image9.jpg"/><Relationship Id="rId17" Type="http://schemas.openxmlformats.org/officeDocument/2006/relationships/image" Target="../media/image16.jpg"/><Relationship Id="rId16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18" Type="http://schemas.openxmlformats.org/officeDocument/2006/relationships/image" Target="../media/image12.jp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8700" y="4217075"/>
            <a:ext cx="864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Guilherme Lupinari Volpato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613" y="2943451"/>
            <a:ext cx="888125" cy="73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389100" y="2738050"/>
            <a:ext cx="8365800" cy="1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129" y="2892723"/>
            <a:ext cx="607946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875" y="2892725"/>
            <a:ext cx="789275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8750" y="2937250"/>
            <a:ext cx="677924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625" y="2968481"/>
            <a:ext cx="1035325" cy="68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9685" y="2986500"/>
            <a:ext cx="1035314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9063" y="3038345"/>
            <a:ext cx="1138563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37250" y="2888034"/>
            <a:ext cx="888134" cy="7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48700" y="1152450"/>
            <a:ext cx="8646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Wildlife Image Classification Challenge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2422350" y="4217075"/>
            <a:ext cx="42993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2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Rede Neural do Zero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267" name="Google Shape;267;p22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2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23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8" name="Google Shape;2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Rede Neural do Zero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283" name="Google Shape;283;p23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3"/>
          <p:cNvSpPr txBox="1"/>
          <p:nvPr/>
        </p:nvSpPr>
        <p:spPr>
          <a:xfrm>
            <a:off x="531200" y="557075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Summary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5" name="Google Shape;285;p23"/>
          <p:cNvCxnSpPr/>
          <p:nvPr/>
        </p:nvCxnSpPr>
        <p:spPr>
          <a:xfrm>
            <a:off x="0" y="1084975"/>
            <a:ext cx="229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6" name="Google Shape;286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44100" y="640051"/>
            <a:ext cx="4166250" cy="43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/>
        </p:nvSpPr>
        <p:spPr>
          <a:xfrm>
            <a:off x="468800" y="1098450"/>
            <a:ext cx="367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- 10 camadas 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- 4 camadas treináveis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~2.99 mi parâmetros treináveis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531200" y="2153150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Acurácia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9" name="Google Shape;289;p23"/>
          <p:cNvCxnSpPr/>
          <p:nvPr/>
        </p:nvCxnSpPr>
        <p:spPr>
          <a:xfrm flipH="1" rot="10800000">
            <a:off x="0" y="2672050"/>
            <a:ext cx="21408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3"/>
          <p:cNvSpPr txBox="1"/>
          <p:nvPr/>
        </p:nvSpPr>
        <p:spPr>
          <a:xfrm>
            <a:off x="531200" y="2672050"/>
            <a:ext cx="236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latin typeface="Playfair Display"/>
                <a:ea typeface="Playfair Display"/>
                <a:cs typeface="Playfair Display"/>
                <a:sym typeface="Playfair Display"/>
              </a:rPr>
              <a:t>10,10%</a:t>
            </a:r>
            <a:endParaRPr b="1"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245350" y="3949625"/>
            <a:ext cx="2363700" cy="24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4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Testando Arquiteturas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06" name="Google Shape;306;p24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25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7" name="Google Shape;31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Testando Arquiteturas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22" name="Google Shape;322;p25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5"/>
          <p:cNvSpPr txBox="1"/>
          <p:nvPr/>
        </p:nvSpPr>
        <p:spPr>
          <a:xfrm>
            <a:off x="531200" y="557075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Summary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>
            <a:off x="0" y="1084975"/>
            <a:ext cx="229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5"/>
          <p:cNvSpPr txBox="1"/>
          <p:nvPr/>
        </p:nvSpPr>
        <p:spPr>
          <a:xfrm>
            <a:off x="468800" y="1098450"/>
            <a:ext cx="4103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Arquitetura ResNet 18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- 13 camadas 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- 8 camadas treináveis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~230.000 parâmetros treináveis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Novas camadas: Batch Normalization e Blocos Residuais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531200" y="3253275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Acurácia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27" name="Google Shape;327;p25"/>
          <p:cNvCxnSpPr/>
          <p:nvPr/>
        </p:nvCxnSpPr>
        <p:spPr>
          <a:xfrm flipH="1" rot="10800000">
            <a:off x="0" y="3772175"/>
            <a:ext cx="21408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5"/>
          <p:cNvSpPr txBox="1"/>
          <p:nvPr/>
        </p:nvSpPr>
        <p:spPr>
          <a:xfrm>
            <a:off x="531200" y="3772175"/>
            <a:ext cx="199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latin typeface="Playfair Display"/>
                <a:ea typeface="Playfair Display"/>
                <a:cs typeface="Playfair Display"/>
                <a:sym typeface="Playfair Display"/>
              </a:rPr>
              <a:t>15,17%</a:t>
            </a:r>
            <a:endParaRPr b="1"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29" name="Google Shape;32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19350" y="640050"/>
            <a:ext cx="3491000" cy="43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26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9" name="Google Shape;33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6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Modelo Pré-treinado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44" name="Google Shape;344;p26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6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7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5" name="Google Shape;35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Modelo Pré-treinado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60" name="Google Shape;360;p27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7"/>
          <p:cNvSpPr txBox="1"/>
          <p:nvPr/>
        </p:nvSpPr>
        <p:spPr>
          <a:xfrm>
            <a:off x="531200" y="557075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Summary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62" name="Google Shape;362;p27"/>
          <p:cNvCxnSpPr/>
          <p:nvPr/>
        </p:nvCxnSpPr>
        <p:spPr>
          <a:xfrm>
            <a:off x="0" y="1084975"/>
            <a:ext cx="229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7"/>
          <p:cNvSpPr txBox="1"/>
          <p:nvPr/>
        </p:nvSpPr>
        <p:spPr>
          <a:xfrm>
            <a:off x="468800" y="1098450"/>
            <a:ext cx="385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Modelo = ResNet 50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- 54 camadas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- 20 camadas treináveis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~33.6 mi parâmetros treináveis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531200" y="2637750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Acurácia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65" name="Google Shape;365;p27"/>
          <p:cNvCxnSpPr/>
          <p:nvPr/>
        </p:nvCxnSpPr>
        <p:spPr>
          <a:xfrm flipH="1" rot="10800000">
            <a:off x="0" y="3156650"/>
            <a:ext cx="21408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7"/>
          <p:cNvSpPr txBox="1"/>
          <p:nvPr/>
        </p:nvSpPr>
        <p:spPr>
          <a:xfrm>
            <a:off x="531200" y="3156650"/>
            <a:ext cx="361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latin typeface="Playfair Display"/>
                <a:ea typeface="Playfair Display"/>
                <a:cs typeface="Playfair Display"/>
                <a:sym typeface="Playfair Display"/>
              </a:rPr>
              <a:t>50,50</a:t>
            </a:r>
            <a:r>
              <a:rPr b="1" lang="pt-BR" sz="5000">
                <a:latin typeface="Playfair Display"/>
                <a:ea typeface="Playfair Display"/>
                <a:cs typeface="Playfair Display"/>
                <a:sym typeface="Playfair Display"/>
              </a:rPr>
              <a:t>%</a:t>
            </a:r>
            <a:endParaRPr b="1"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88775" y="640050"/>
            <a:ext cx="3921450" cy="25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28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7" name="Google Shape;37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 txBox="1"/>
          <p:nvPr/>
        </p:nvSpPr>
        <p:spPr>
          <a:xfrm>
            <a:off x="519750" y="1911425"/>
            <a:ext cx="744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Hyperparameter tuning com Optuna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82" name="Google Shape;382;p28"/>
          <p:cNvCxnSpPr/>
          <p:nvPr/>
        </p:nvCxnSpPr>
        <p:spPr>
          <a:xfrm>
            <a:off x="373650" y="3243425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8"/>
          <p:cNvCxnSpPr/>
          <p:nvPr/>
        </p:nvCxnSpPr>
        <p:spPr>
          <a:xfrm>
            <a:off x="373650" y="1877575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29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3" name="Google Shape;39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Hyperparameter tuning com Optuna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98" name="Google Shape;398;p29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9"/>
          <p:cNvSpPr txBox="1"/>
          <p:nvPr/>
        </p:nvSpPr>
        <p:spPr>
          <a:xfrm>
            <a:off x="531200" y="557075"/>
            <a:ext cx="510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Experimentos com Optuna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400" name="Google Shape;400;p29"/>
          <p:cNvCxnSpPr/>
          <p:nvPr/>
        </p:nvCxnSpPr>
        <p:spPr>
          <a:xfrm>
            <a:off x="0" y="1084975"/>
            <a:ext cx="519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29"/>
          <p:cNvSpPr txBox="1"/>
          <p:nvPr/>
        </p:nvSpPr>
        <p:spPr>
          <a:xfrm>
            <a:off x="468800" y="1098450"/>
            <a:ext cx="410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Número de experimentos = 100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Objetivo: maximizar acurácia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31200" y="1835150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Parâmetros testados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403" name="Google Shape;403;p29"/>
          <p:cNvCxnSpPr/>
          <p:nvPr/>
        </p:nvCxnSpPr>
        <p:spPr>
          <a:xfrm>
            <a:off x="2250" y="2368025"/>
            <a:ext cx="4108200" cy="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9"/>
          <p:cNvSpPr txBox="1"/>
          <p:nvPr/>
        </p:nvSpPr>
        <p:spPr>
          <a:xfrm>
            <a:off x="531200" y="2366100"/>
            <a:ext cx="361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dense_layer_1 (de 64 a 257)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dropout_rate (de 0.1 a 0.51)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layers_to_unfreeze (-10 a -51)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optimizer (“SGD” ou “ADAM”)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learning_rate (de 0.001 a 1)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4849850" y="1029750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Resultados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406" name="Google Shape;406;p29"/>
          <p:cNvCxnSpPr/>
          <p:nvPr/>
        </p:nvCxnSpPr>
        <p:spPr>
          <a:xfrm>
            <a:off x="4827475" y="1603188"/>
            <a:ext cx="36210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9"/>
          <p:cNvSpPr txBox="1"/>
          <p:nvPr/>
        </p:nvSpPr>
        <p:spPr>
          <a:xfrm>
            <a:off x="4849850" y="1603188"/>
            <a:ext cx="3316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Melhor experimento: 54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Melhores parâmetros: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AutoNum type="arabicPeriod"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dense_layer_1 = 193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AutoNum type="arabicPeriod"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dropout_rate = ~0.18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AutoNum type="arabicPeriod"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layers_unfreeze = -35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AutoNum type="arabicPeriod"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optimizer = SGD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AutoNum type="arabicPeriod"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learning_rate = ~0.0067</a:t>
            </a:r>
            <a:endParaRPr b="1"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4827475" y="4064100"/>
            <a:ext cx="355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Acurácia: </a:t>
            </a:r>
            <a:r>
              <a:rPr b="1" lang="pt-BR" sz="5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87,56%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30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8" name="Google Shape;41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Resultados + Próximos Passos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23" name="Google Shape;423;p30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0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31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4" name="Google Shape;43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1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Resultados + Próximos Passos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39" name="Google Shape;439;p31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1"/>
          <p:cNvSpPr txBox="1"/>
          <p:nvPr/>
        </p:nvSpPr>
        <p:spPr>
          <a:xfrm>
            <a:off x="531200" y="557075"/>
            <a:ext cx="660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Hyperparameter Importances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441" name="Google Shape;441;p31"/>
          <p:cNvCxnSpPr/>
          <p:nvPr/>
        </p:nvCxnSpPr>
        <p:spPr>
          <a:xfrm flipH="1" rot="10800000">
            <a:off x="0" y="1062475"/>
            <a:ext cx="56523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2" name="Google Shape;442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1218175"/>
            <a:ext cx="8462750" cy="24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1"/>
          <p:cNvSpPr/>
          <p:nvPr/>
        </p:nvSpPr>
        <p:spPr>
          <a:xfrm>
            <a:off x="7993250" y="1313700"/>
            <a:ext cx="247500" cy="2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762425" y="2996775"/>
            <a:ext cx="247500" cy="2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Title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32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4" name="Google Shape;45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2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Resultados + Próximos Passos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59" name="Google Shape;459;p32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2"/>
          <p:cNvSpPr txBox="1"/>
          <p:nvPr/>
        </p:nvSpPr>
        <p:spPr>
          <a:xfrm>
            <a:off x="531200" y="557075"/>
            <a:ext cx="510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Slice Plot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461" name="Google Shape;461;p32"/>
          <p:cNvCxnSpPr/>
          <p:nvPr/>
        </p:nvCxnSpPr>
        <p:spPr>
          <a:xfrm flipH="1" rot="10800000">
            <a:off x="0" y="1073875"/>
            <a:ext cx="2275800" cy="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2" name="Google Shape;46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625" y="1191375"/>
            <a:ext cx="8330227" cy="235551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2"/>
          <p:cNvSpPr/>
          <p:nvPr/>
        </p:nvSpPr>
        <p:spPr>
          <a:xfrm>
            <a:off x="7554300" y="1298825"/>
            <a:ext cx="281400" cy="209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5050525" y="1298075"/>
            <a:ext cx="342900" cy="103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4462050" y="1298075"/>
            <a:ext cx="281400" cy="103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2824900" y="1298075"/>
            <a:ext cx="396300" cy="103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467450" y="1298075"/>
            <a:ext cx="342900" cy="103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33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7" name="Google Shape;47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3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Resultados + Próximos Passos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82" name="Google Shape;482;p33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33"/>
          <p:cNvSpPr txBox="1"/>
          <p:nvPr/>
        </p:nvSpPr>
        <p:spPr>
          <a:xfrm>
            <a:off x="0" y="557075"/>
            <a:ext cx="510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Confusion Matrix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484" name="Google Shape;484;p33"/>
          <p:cNvCxnSpPr/>
          <p:nvPr/>
        </p:nvCxnSpPr>
        <p:spPr>
          <a:xfrm>
            <a:off x="0" y="1084975"/>
            <a:ext cx="309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5" name="Google Shape;485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77475" y="569824"/>
            <a:ext cx="5190612" cy="45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3"/>
          <p:cNvSpPr/>
          <p:nvPr/>
        </p:nvSpPr>
        <p:spPr>
          <a:xfrm>
            <a:off x="4135675" y="1475025"/>
            <a:ext cx="3587400" cy="46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5033200" y="631200"/>
            <a:ext cx="456300" cy="350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4135675" y="625925"/>
            <a:ext cx="3587400" cy="40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34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8" name="Google Shape;49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4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Resultados + Próximos Passos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03" name="Google Shape;503;p34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34"/>
          <p:cNvSpPr txBox="1"/>
          <p:nvPr/>
        </p:nvSpPr>
        <p:spPr>
          <a:xfrm>
            <a:off x="540225" y="557075"/>
            <a:ext cx="510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Próximos Passos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05" name="Google Shape;505;p34"/>
          <p:cNvCxnSpPr/>
          <p:nvPr/>
        </p:nvCxnSpPr>
        <p:spPr>
          <a:xfrm>
            <a:off x="0" y="1084975"/>
            <a:ext cx="345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4"/>
          <p:cNvSpPr txBox="1"/>
          <p:nvPr/>
        </p:nvSpPr>
        <p:spPr>
          <a:xfrm>
            <a:off x="540225" y="1084975"/>
            <a:ext cx="7745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Dois problemas de classificação em 1 - Classificá-los separadamente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Evitar overfitting - Experimentação com Data Augmentation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Otimização de hiperparâmetros - Aplicar aprendizados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Avaliação do novo modelo - log loss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Previsões submetidas - Posição 104 de 616 (~Top 83% ) - Meta: chegar no top 90%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35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6" name="Google Shape;51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5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Bibliografia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521" name="Google Shape;521;p35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35"/>
          <p:cNvSpPr txBox="1"/>
          <p:nvPr/>
        </p:nvSpPr>
        <p:spPr>
          <a:xfrm>
            <a:off x="540225" y="750975"/>
            <a:ext cx="7745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</a:t>
            </a: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Michael Schlauch: INTRODUCTION TO IMAGE CLASSIFICATION USING CAMERA TRAP IMAGES - 2022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Yashvi Chandola, ... Papendra Kumar: End-to-end pre-trained CNN-based computer-aided classification system design for chest radiographs - Deep Learning for Chest Radiographs, 2021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Sabyasachi Sahoo: Residual blocks — Building blocks of ResNet - 2018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Michael A. Tabak et al: Machine learning to classify animal species in camera trap images: Applications in ecology - 2019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</a:t>
            </a: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Kaiming He et al: Deep Residual Learning for Image Recognition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</a:t>
            </a: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Kavish Sanghvi: Fauna Image Classification using Convolutional Neural Network - 2020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Sergios Karagiannakos: How to Use Data Augmentation to 10x Your Image Datasets - 2020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Playfair Display"/>
                <a:ea typeface="Playfair Display"/>
                <a:cs typeface="Playfair Display"/>
                <a:sym typeface="Playfair Display"/>
              </a:rPr>
              <a:t>- Alexander Buslaev et al - Albumentations: fast and flexible image augmentations: 2018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613" y="2943451"/>
            <a:ext cx="888125" cy="73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36"/>
          <p:cNvCxnSpPr/>
          <p:nvPr/>
        </p:nvCxnSpPr>
        <p:spPr>
          <a:xfrm>
            <a:off x="389100" y="2738050"/>
            <a:ext cx="8365800" cy="1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9" name="Google Shape;5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129" y="2892723"/>
            <a:ext cx="607946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875" y="2892725"/>
            <a:ext cx="789275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8750" y="2937250"/>
            <a:ext cx="677924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625" y="2968481"/>
            <a:ext cx="1035325" cy="68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9685" y="2986500"/>
            <a:ext cx="1035314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9063" y="3038345"/>
            <a:ext cx="1138563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37250" y="2888034"/>
            <a:ext cx="888134" cy="7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6"/>
          <p:cNvSpPr txBox="1"/>
          <p:nvPr/>
        </p:nvSpPr>
        <p:spPr>
          <a:xfrm>
            <a:off x="248700" y="1837175"/>
            <a:ext cx="864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Obrigado!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Contexto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Contexto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531200" y="557063"/>
            <a:ext cx="120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Why?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68801" y="2294413"/>
            <a:ext cx="132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What?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40300" y="3270125"/>
            <a:ext cx="1386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How</a:t>
            </a: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31200" y="1109288"/>
            <a:ext cx="750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Interesse por Deep Learning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Nova área de aprendizado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Projeto com aplicação real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0" y="1093263"/>
            <a:ext cx="17130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0" y="2825275"/>
            <a:ext cx="17130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468800" y="2825275"/>
            <a:ext cx="75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Wildlife Image Classification - DrivenData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0" y="3802650"/>
            <a:ext cx="17130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 txBox="1"/>
          <p:nvPr/>
        </p:nvSpPr>
        <p:spPr>
          <a:xfrm>
            <a:off x="468800" y="3802650"/>
            <a:ext cx="75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Rede neural para identificação de animais selvagens em seus habitats naturais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7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 Projeto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8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 Projeto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531200" y="741050"/>
            <a:ext cx="423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O Dataset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31200" y="1293263"/>
            <a:ext cx="750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~24.250 imagens </a:t>
            </a:r>
            <a:endParaRPr sz="16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~150 pontos de captura no Parque Nacional Taï (Costa do Marfim)</a:t>
            </a:r>
            <a:endParaRPr sz="16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- 8 classes </a:t>
            </a:r>
            <a:endParaRPr sz="16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 flipH="1" rot="10800000">
            <a:off x="0" y="1276338"/>
            <a:ext cx="25572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9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 </a:t>
            </a: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Projeto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 txBox="1"/>
          <p:nvPr/>
        </p:nvSpPr>
        <p:spPr>
          <a:xfrm>
            <a:off x="531200" y="557075"/>
            <a:ext cx="423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As classes do dataset -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0" y="1093263"/>
            <a:ext cx="44112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76713" y="1188274"/>
            <a:ext cx="5804275" cy="326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1226975" y="2570575"/>
            <a:ext cx="1446300" cy="162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8462750" y="219425"/>
            <a:ext cx="663600" cy="65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4340750" y="557075"/>
            <a:ext cx="4080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Bird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77" name="Google Shape;177;p19"/>
          <p:cNvCxnSpPr/>
          <p:nvPr/>
        </p:nvCxnSpPr>
        <p:spPr>
          <a:xfrm>
            <a:off x="4340750" y="1100175"/>
            <a:ext cx="10506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6725" y="1188275"/>
            <a:ext cx="5804261" cy="3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340875" y="557075"/>
            <a:ext cx="390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Monkey Prosimian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80" name="Google Shape;180;p19"/>
          <p:cNvCxnSpPr/>
          <p:nvPr/>
        </p:nvCxnSpPr>
        <p:spPr>
          <a:xfrm>
            <a:off x="3209550" y="1093275"/>
            <a:ext cx="44112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/>
          <p:nvPr/>
        </p:nvSpPr>
        <p:spPr>
          <a:xfrm>
            <a:off x="8462750" y="795775"/>
            <a:ext cx="663600" cy="65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763000" y="3335075"/>
            <a:ext cx="2217900" cy="99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76725" y="1181150"/>
            <a:ext cx="5804251" cy="3264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4340875" y="557075"/>
            <a:ext cx="390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Antilope Duiker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85" name="Google Shape;185;p19"/>
          <p:cNvCxnSpPr/>
          <p:nvPr/>
        </p:nvCxnSpPr>
        <p:spPr>
          <a:xfrm>
            <a:off x="2660450" y="1093263"/>
            <a:ext cx="44112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8462750" y="1360375"/>
            <a:ext cx="663600" cy="74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3564950" y="2605425"/>
            <a:ext cx="1592400" cy="104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76725" y="1188275"/>
            <a:ext cx="5804251" cy="326490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4340875" y="557075"/>
            <a:ext cx="390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Hog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90" name="Google Shape;190;p19"/>
          <p:cNvCxnSpPr/>
          <p:nvPr/>
        </p:nvCxnSpPr>
        <p:spPr>
          <a:xfrm flipH="1" rot="10800000">
            <a:off x="3710150" y="1090275"/>
            <a:ext cx="14472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9"/>
          <p:cNvSpPr/>
          <p:nvPr/>
        </p:nvSpPr>
        <p:spPr>
          <a:xfrm>
            <a:off x="8462750" y="2070271"/>
            <a:ext cx="663600" cy="54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3874100" y="2304375"/>
            <a:ext cx="1983900" cy="134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76725" y="1188275"/>
            <a:ext cx="5804250" cy="3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4340875" y="557075"/>
            <a:ext cx="390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Leopard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 flipH="1" rot="10800000">
            <a:off x="4157600" y="1100775"/>
            <a:ext cx="17004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8462750" y="2703971"/>
            <a:ext cx="663600" cy="54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3331675" y="2619275"/>
            <a:ext cx="1149300" cy="182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76727" y="1188275"/>
            <a:ext cx="5804249" cy="3264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4340875" y="557075"/>
            <a:ext cx="390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Civet Genet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0" name="Google Shape;200;p19"/>
          <p:cNvCxnSpPr/>
          <p:nvPr/>
        </p:nvCxnSpPr>
        <p:spPr>
          <a:xfrm flipH="1" rot="10800000">
            <a:off x="4343101" y="1099268"/>
            <a:ext cx="21441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19"/>
          <p:cNvSpPr/>
          <p:nvPr/>
        </p:nvSpPr>
        <p:spPr>
          <a:xfrm>
            <a:off x="8462750" y="3191401"/>
            <a:ext cx="663600" cy="51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3986350" y="1889108"/>
            <a:ext cx="2144100" cy="176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4340875" y="557075"/>
            <a:ext cx="390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Rodent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84925" y="1181150"/>
            <a:ext cx="5804250" cy="3264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9"/>
          <p:cNvCxnSpPr/>
          <p:nvPr/>
        </p:nvCxnSpPr>
        <p:spPr>
          <a:xfrm flipH="1" rot="10800000">
            <a:off x="4284200" y="1091775"/>
            <a:ext cx="14472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9"/>
          <p:cNvSpPr/>
          <p:nvPr/>
        </p:nvSpPr>
        <p:spPr>
          <a:xfrm>
            <a:off x="8462750" y="3732788"/>
            <a:ext cx="663600" cy="51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3209550" y="2328150"/>
            <a:ext cx="1447200" cy="79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84925" y="1188275"/>
            <a:ext cx="5804248" cy="3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4340875" y="557075"/>
            <a:ext cx="390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Blank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flipH="1" rot="10800000">
            <a:off x="3944150" y="1091775"/>
            <a:ext cx="14472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8462750" y="4274202"/>
            <a:ext cx="663600" cy="63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1184925" y="1181141"/>
            <a:ext cx="5804400" cy="326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0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 txBox="1"/>
          <p:nvPr/>
        </p:nvSpPr>
        <p:spPr>
          <a:xfrm>
            <a:off x="519750" y="2187000"/>
            <a:ext cx="74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Abordagem</a:t>
            </a:r>
            <a:endParaRPr sz="38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227" name="Google Shape;227;p20"/>
          <p:cNvCxnSpPr/>
          <p:nvPr/>
        </p:nvCxnSpPr>
        <p:spPr>
          <a:xfrm>
            <a:off x="373650" y="30462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373650" y="2153150"/>
            <a:ext cx="7732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4864250" y="1456963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Métrica de avaliação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425" y="2831913"/>
            <a:ext cx="607950" cy="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50" y="2153162"/>
            <a:ext cx="607950" cy="3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425" y="260163"/>
            <a:ext cx="607950" cy="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8421" y="3737025"/>
            <a:ext cx="607950" cy="50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1"/>
          <p:cNvCxnSpPr/>
          <p:nvPr/>
        </p:nvCxnSpPr>
        <p:spPr>
          <a:xfrm>
            <a:off x="8462750" y="0"/>
            <a:ext cx="14400" cy="51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2560" y="1378962"/>
            <a:ext cx="534941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7291" y="4334388"/>
            <a:ext cx="570209" cy="5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8425" y="3240965"/>
            <a:ext cx="607950" cy="40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4925" y="799575"/>
            <a:ext cx="607950" cy="5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0" y="0"/>
            <a:ext cx="744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Abordagem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244" name="Google Shape;244;p21"/>
          <p:cNvCxnSpPr/>
          <p:nvPr/>
        </p:nvCxnSpPr>
        <p:spPr>
          <a:xfrm>
            <a:off x="-305050" y="534575"/>
            <a:ext cx="87678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1"/>
          <p:cNvSpPr txBox="1"/>
          <p:nvPr/>
        </p:nvSpPr>
        <p:spPr>
          <a:xfrm>
            <a:off x="531200" y="557075"/>
            <a:ext cx="36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Foco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531198" y="1803275"/>
            <a:ext cx="3472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layfair Display"/>
                <a:ea typeface="Playfair Display"/>
                <a:cs typeface="Playfair Display"/>
                <a:sym typeface="Playfair Display"/>
              </a:rPr>
              <a:t>Cronograma</a:t>
            </a:r>
            <a:endParaRPr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468800" y="1098450"/>
            <a:ext cx="376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Keras e construção de Redes Neurais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Pesquisa e aplicação de boas práticas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 flipH="1" rot="10800000">
            <a:off x="0" y="1092363"/>
            <a:ext cx="15105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0" y="2334125"/>
            <a:ext cx="27936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1"/>
          <p:cNvSpPr txBox="1"/>
          <p:nvPr/>
        </p:nvSpPr>
        <p:spPr>
          <a:xfrm>
            <a:off x="468800" y="2334125"/>
            <a:ext cx="4103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EDA e pré-processamento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Rede Neural do zero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Experimentar arquiteturas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Modelos pré-treinados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Hyperparameter tuning com Optuna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layfair Display"/>
                <a:ea typeface="Playfair Display"/>
                <a:cs typeface="Playfair Display"/>
                <a:sym typeface="Playfair Display"/>
              </a:rPr>
              <a:t>- Análise de resultados + Próximos passos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51" name="Google Shape;251;p21"/>
          <p:cNvCxnSpPr/>
          <p:nvPr/>
        </p:nvCxnSpPr>
        <p:spPr>
          <a:xfrm>
            <a:off x="4841875" y="2030400"/>
            <a:ext cx="36210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1"/>
          <p:cNvSpPr txBox="1"/>
          <p:nvPr/>
        </p:nvSpPr>
        <p:spPr>
          <a:xfrm>
            <a:off x="4969750" y="2030400"/>
            <a:ext cx="331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Playfair Display"/>
                <a:ea typeface="Playfair Display"/>
                <a:cs typeface="Playfair Display"/>
                <a:sym typeface="Playfair Display"/>
              </a:rPr>
              <a:t>Acurácia (Accuracy)</a:t>
            </a:r>
            <a:endParaRPr b="1" sz="2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