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75" r:id="rId5"/>
    <p:sldId id="271" r:id="rId6"/>
    <p:sldId id="272" r:id="rId7"/>
    <p:sldId id="274" r:id="rId8"/>
    <p:sldId id="348" r:id="rId9"/>
    <p:sldId id="259" r:id="rId10"/>
    <p:sldId id="260" r:id="rId11"/>
    <p:sldId id="276" r:id="rId12"/>
    <p:sldId id="261" r:id="rId13"/>
    <p:sldId id="291" r:id="rId14"/>
    <p:sldId id="281" r:id="rId15"/>
    <p:sldId id="277" r:id="rId16"/>
    <p:sldId id="302" r:id="rId17"/>
    <p:sldId id="303" r:id="rId18"/>
    <p:sldId id="304" r:id="rId19"/>
    <p:sldId id="305" r:id="rId20"/>
    <p:sldId id="300" r:id="rId21"/>
    <p:sldId id="306" r:id="rId22"/>
    <p:sldId id="301" r:id="rId23"/>
    <p:sldId id="307" r:id="rId24"/>
    <p:sldId id="308" r:id="rId25"/>
    <p:sldId id="309" r:id="rId26"/>
    <p:sldId id="280" r:id="rId27"/>
    <p:sldId id="284" r:id="rId28"/>
    <p:sldId id="283" r:id="rId29"/>
    <p:sldId id="315" r:id="rId30"/>
    <p:sldId id="279" r:id="rId31"/>
    <p:sldId id="310" r:id="rId32"/>
    <p:sldId id="311" r:id="rId33"/>
    <p:sldId id="312" r:id="rId34"/>
    <p:sldId id="313" r:id="rId35"/>
    <p:sldId id="314" r:id="rId36"/>
    <p:sldId id="316" r:id="rId37"/>
    <p:sldId id="317" r:id="rId38"/>
    <p:sldId id="318" r:id="rId39"/>
    <p:sldId id="330" r:id="rId40"/>
    <p:sldId id="331" r:id="rId41"/>
    <p:sldId id="332" r:id="rId42"/>
    <p:sldId id="262" r:id="rId43"/>
    <p:sldId id="319" r:id="rId44"/>
    <p:sldId id="321" r:id="rId45"/>
    <p:sldId id="326" r:id="rId46"/>
    <p:sldId id="323" r:id="rId47"/>
    <p:sldId id="327" r:id="rId48"/>
    <p:sldId id="322" r:id="rId49"/>
    <p:sldId id="324" r:id="rId50"/>
    <p:sldId id="340" r:id="rId51"/>
    <p:sldId id="346" r:id="rId52"/>
    <p:sldId id="339" r:id="rId53"/>
    <p:sldId id="342" r:id="rId54"/>
    <p:sldId id="263" r:id="rId55"/>
    <p:sldId id="286" r:id="rId56"/>
    <p:sldId id="290" r:id="rId57"/>
    <p:sldId id="292" r:id="rId58"/>
    <p:sldId id="328" r:id="rId59"/>
    <p:sldId id="329" r:id="rId60"/>
    <p:sldId id="347" r:id="rId61"/>
    <p:sldId id="295" r:id="rId62"/>
    <p:sldId id="266" r:id="rId63"/>
    <p:sldId id="345" r:id="rId64"/>
    <p:sldId id="270" r:id="rId6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02" y="8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E4EC1-3229-41B3-A74A-380130C0ABA7}" type="datetimeFigureOut">
              <a:rPr lang="cs-CZ" smtClean="0"/>
              <a:pPr/>
              <a:t>31.3.2015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34D9-8CC4-475E-BF31-677D284D02DA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34D9-8CC4-475E-BF31-677D284D02DA}" type="slidenum">
              <a:rPr lang="cs-CZ" smtClean="0"/>
              <a:pPr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9492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C3E9-CD4C-45AC-B75C-A8AFC55493DE}" type="datetime1">
              <a:rPr lang="cs-CZ" smtClean="0"/>
              <a:t>31.3.2015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Ladislav Mužík 4. B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51D7-3628-481B-97AA-E37ADEDD9AA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006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B511-F399-49E1-B561-EFBCB6EC4790}" type="datetime1">
              <a:rPr lang="cs-CZ" smtClean="0"/>
              <a:t>31.3.2015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Ladislav Mužík 4. B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51D7-3628-481B-97AA-E37ADEDD9AA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013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FD0C-CD9C-43B1-9216-3CE47E7870A3}" type="datetime1">
              <a:rPr lang="cs-CZ" smtClean="0"/>
              <a:t>31.3.2015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Ladislav Mužík 4. B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51D7-3628-481B-97AA-E37ADEDD9AA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648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201A-69E5-415E-8889-9B4971F4B820}" type="datetime1">
              <a:rPr lang="cs-CZ" smtClean="0"/>
              <a:t>31.3.2015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Ladislav Mužík 4. B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51D7-3628-481B-97AA-E37ADEDD9AA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188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DC8D-D9D1-4226-83C0-AEB1196D875F}" type="datetime1">
              <a:rPr lang="cs-CZ" smtClean="0"/>
              <a:t>31.3.2015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Ladislav Mužík 4. B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51D7-3628-481B-97AA-E37ADEDD9AA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489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E7-D8AE-44E2-B903-811BAC01031E}" type="datetime1">
              <a:rPr lang="cs-CZ" smtClean="0"/>
              <a:t>31.3.2015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Ladislav Mužík 4. B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51D7-3628-481B-97AA-E37ADEDD9AA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243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04FD-502B-49E0-9A24-0AE731A01FC0}" type="datetime1">
              <a:rPr lang="cs-CZ" smtClean="0"/>
              <a:t>31.3.2015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Ladislav Mužík 4. B</a:t>
            </a:r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51D7-3628-481B-97AA-E37ADEDD9AA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295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2B4D-00FF-44C7-BE5C-D0DCE25DD3F2}" type="datetime1">
              <a:rPr lang="cs-CZ" smtClean="0"/>
              <a:t>31.3.2015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Ladislav Mužík 4. B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51D7-3628-481B-97AA-E37ADEDD9AA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458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49CF-6C32-44DE-8365-E23D53ED880F}" type="datetime1">
              <a:rPr lang="cs-CZ" smtClean="0"/>
              <a:t>31.3.2015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Ladislav Mužík 4. B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51D7-3628-481B-97AA-E37ADEDD9AA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856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8468-A8F5-489D-990F-04E92112D75A}" type="datetime1">
              <a:rPr lang="cs-CZ" smtClean="0"/>
              <a:t>31.3.2015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Ladislav Mužík 4. B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51D7-3628-481B-97AA-E37ADEDD9AA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383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79E0-089E-4435-ACCE-23ABAF122C5D}" type="datetime1">
              <a:rPr lang="cs-CZ" smtClean="0"/>
              <a:t>31.3.2015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Ladislav Mužík 4. B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51D7-3628-481B-97AA-E37ADEDD9AA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48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3976-B846-4EAC-B382-A3018902DFD5}" type="datetime1">
              <a:rPr lang="cs-CZ" smtClean="0"/>
              <a:t>31.3.2015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smtClean="0"/>
              <a:t>Ladislav Mužík 4. B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751D7-3628-481B-97AA-E37ADEDD9AA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419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cs.wikipedia.org/wiki/Pevn%C3%BD_disk" TargetMode="External"/><Relationship Id="rId2" Type="http://schemas.openxmlformats.org/officeDocument/2006/relationships/hyperlink" Target="http://pctuning.tyden.cz/hardware/disky-cd-dvd-br/18914-solidni-budoucnost-pevnych-disku-uvod-k-velkemu-testu-ssd-disk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.wikipedia.org/wiki/Solid-state_driv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2376265"/>
          </a:xfrm>
        </p:spPr>
        <p:txBody>
          <a:bodyPr/>
          <a:lstStyle/>
          <a:p>
            <a:r>
              <a:rPr lang="cs-CZ" dirty="0" smtClean="0"/>
              <a:t>Pevný disk – HDD (hard disk drive)</a:t>
            </a:r>
            <a:endParaRPr lang="cs-CZ" dirty="0"/>
          </a:p>
        </p:txBody>
      </p:sp>
      <p:pic>
        <p:nvPicPr>
          <p:cNvPr id="4" name="Picture 4" descr="pohled-na-sata-pevny-disky-1-tb-dekstar-7k10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284984"/>
            <a:ext cx="2735262" cy="1931988"/>
          </a:xfrm>
          <a:prstGeom prst="rect">
            <a:avLst/>
          </a:prstGeom>
          <a:noFill/>
        </p:spPr>
      </p:pic>
      <p:pic>
        <p:nvPicPr>
          <p:cNvPr id="5" name="Picture 4" descr="http://hdmag.cz/files/images/verbatim-500-gb-external-combo-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212976"/>
            <a:ext cx="3623705" cy="284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08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Diskové hlavy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Zapisují a čtou data na nebo z diskové plotny</a:t>
            </a:r>
          </a:p>
          <a:p>
            <a:r>
              <a:rPr lang="cs-CZ" dirty="0" smtClean="0"/>
              <a:t>Na jednu plotnu jsou dvě hlavy</a:t>
            </a:r>
          </a:p>
          <a:p>
            <a:r>
              <a:rPr lang="cs-CZ" dirty="0" smtClean="0"/>
              <a:t>Hlavy posouvá na požadované místo tzv. vystavovací mechanismus</a:t>
            </a:r>
          </a:p>
          <a:p>
            <a:pPr lvl="1"/>
            <a:r>
              <a:rPr lang="cs-CZ" dirty="0" smtClean="0"/>
              <a:t>Ve starších discích krokový motor</a:t>
            </a:r>
          </a:p>
          <a:p>
            <a:pPr lvl="1"/>
            <a:r>
              <a:rPr lang="cs-CZ" dirty="0" smtClean="0"/>
              <a:t>Dnes pomocí lineárního motoru (elektromagnetu)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9842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Parametry HDD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cs-CZ" dirty="0" smtClean="0"/>
              <a:t>kapacita</a:t>
            </a:r>
            <a:endParaRPr lang="cs-CZ" dirty="0"/>
          </a:p>
          <a:p>
            <a:pPr lvl="0"/>
            <a:r>
              <a:rPr lang="cs-CZ" dirty="0"/>
              <a:t>provedení (interní, externí)</a:t>
            </a:r>
          </a:p>
          <a:p>
            <a:pPr lvl="0"/>
            <a:r>
              <a:rPr lang="cs-CZ" dirty="0"/>
              <a:t>velikost (v palcích)</a:t>
            </a:r>
          </a:p>
          <a:p>
            <a:pPr lvl="0"/>
            <a:r>
              <a:rPr lang="cs-CZ" dirty="0"/>
              <a:t>otáčky (5400rpm,7200rpm)</a:t>
            </a:r>
          </a:p>
          <a:p>
            <a:pPr lvl="0"/>
            <a:r>
              <a:rPr lang="cs-CZ" dirty="0"/>
              <a:t>rozhraní</a:t>
            </a:r>
          </a:p>
          <a:p>
            <a:pPr lvl="0"/>
            <a:r>
              <a:rPr lang="cs-CZ" dirty="0" err="1" smtClean="0"/>
              <a:t>cache</a:t>
            </a:r>
            <a:r>
              <a:rPr lang="cs-CZ" dirty="0" smtClean="0"/>
              <a:t> paměť - čím větší, </a:t>
            </a:r>
            <a:r>
              <a:rPr lang="cs-CZ" dirty="0"/>
              <a:t>tím </a:t>
            </a:r>
            <a:r>
              <a:rPr lang="cs-CZ" dirty="0" smtClean="0"/>
              <a:t>rychlejší práce</a:t>
            </a:r>
          </a:p>
          <a:p>
            <a:pPr lvl="0"/>
            <a:r>
              <a:rPr lang="cs-CZ" dirty="0" smtClean="0"/>
              <a:t>přístupová doba</a:t>
            </a:r>
          </a:p>
          <a:p>
            <a:pPr lvl="0"/>
            <a:r>
              <a:rPr lang="cs-CZ" dirty="0" smtClean="0"/>
              <a:t>spotřeba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0751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Geometrie disku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cs-CZ" dirty="0" smtClean="0"/>
              <a:t>Výrobce v rámci </a:t>
            </a:r>
            <a:r>
              <a:rPr lang="cs-CZ" dirty="0" err="1" smtClean="0"/>
              <a:t>nízkoúrovňového</a:t>
            </a:r>
            <a:r>
              <a:rPr lang="cs-CZ" dirty="0" smtClean="0"/>
              <a:t> formátování vytváří </a:t>
            </a:r>
            <a:r>
              <a:rPr lang="cs-CZ" b="1" dirty="0" smtClean="0"/>
              <a:t>fyzickou strukturu</a:t>
            </a:r>
            <a:r>
              <a:rPr lang="cs-CZ" dirty="0" smtClean="0"/>
              <a:t> – tzv. geometrii disku – cylindry, stopy, sektory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068960"/>
            <a:ext cx="4752528" cy="257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Geometrie disku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smtClean="0"/>
              <a:t>Cylindr</a:t>
            </a:r>
            <a:r>
              <a:rPr lang="cs-CZ" dirty="0" smtClean="0"/>
              <a:t> je souhrn všech stop daného průměru na všech površích ploten</a:t>
            </a:r>
          </a:p>
          <a:p>
            <a:r>
              <a:rPr lang="cs-CZ" b="1" dirty="0" smtClean="0"/>
              <a:t>Stopy</a:t>
            </a:r>
            <a:r>
              <a:rPr lang="cs-CZ" dirty="0" smtClean="0"/>
              <a:t> tvoří soustředné kružnice </a:t>
            </a:r>
          </a:p>
          <a:p>
            <a:r>
              <a:rPr lang="cs-CZ" dirty="0" smtClean="0"/>
              <a:t>Stopa obsahuje několik </a:t>
            </a:r>
            <a:r>
              <a:rPr lang="cs-CZ" b="1" dirty="0" smtClean="0"/>
              <a:t>sektorů</a:t>
            </a:r>
          </a:p>
          <a:p>
            <a:r>
              <a:rPr lang="cs-CZ" dirty="0" smtClean="0"/>
              <a:t>pro OS Windows je typická velikost sektoru </a:t>
            </a:r>
            <a:r>
              <a:rPr lang="cs-CZ" b="1" dirty="0" smtClean="0"/>
              <a:t>512 B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220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Logická struktura pevného disku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Uživatel v </a:t>
            </a:r>
            <a:r>
              <a:rPr lang="cs-CZ" dirty="0"/>
              <a:t>rámci </a:t>
            </a:r>
            <a:r>
              <a:rPr lang="cs-CZ" dirty="0" smtClean="0"/>
              <a:t>vysokoúrovňového </a:t>
            </a:r>
            <a:r>
              <a:rPr lang="cs-CZ" dirty="0"/>
              <a:t>formátování vytváří </a:t>
            </a:r>
            <a:r>
              <a:rPr lang="cs-CZ" b="1" dirty="0" smtClean="0"/>
              <a:t>logickou strukturu</a:t>
            </a:r>
            <a:r>
              <a:rPr lang="cs-CZ" dirty="0" smtClean="0"/>
              <a:t> – </a:t>
            </a:r>
            <a:r>
              <a:rPr lang="cs-CZ" b="1" dirty="0" smtClean="0"/>
              <a:t>systém souborů </a:t>
            </a:r>
            <a:r>
              <a:rPr lang="cs-CZ" dirty="0" smtClean="0"/>
              <a:t>– kořenový adresář, složky</a:t>
            </a:r>
          </a:p>
          <a:p>
            <a:r>
              <a:rPr lang="cs-CZ" dirty="0" smtClean="0"/>
              <a:t>Formátujeme danou oblast - </a:t>
            </a:r>
            <a:r>
              <a:rPr lang="cs-CZ" b="1" dirty="0" smtClean="0"/>
              <a:t>oddíl nebo svazek</a:t>
            </a:r>
            <a:r>
              <a:rPr lang="cs-CZ" dirty="0" smtClean="0"/>
              <a:t> - souborovým systémem</a:t>
            </a:r>
          </a:p>
          <a:p>
            <a:r>
              <a:rPr lang="cs-CZ" dirty="0" smtClean="0"/>
              <a:t>Pro OS Windows to byl FAT 16, dnes FAT 32 nebo modernější </a:t>
            </a:r>
            <a:r>
              <a:rPr lang="cs-CZ" b="1" dirty="0" smtClean="0"/>
              <a:t>NTFS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24251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Organizace dat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Pevný disk </a:t>
            </a:r>
            <a:r>
              <a:rPr lang="cs-CZ" dirty="0" smtClean="0"/>
              <a:t>(jeho kapacitu) můžeme </a:t>
            </a:r>
            <a:r>
              <a:rPr lang="cs-CZ" dirty="0"/>
              <a:t>rozdělit na jednotlivé </a:t>
            </a:r>
            <a:r>
              <a:rPr lang="cs-CZ" b="1" dirty="0" smtClean="0"/>
              <a:t>oddíly</a:t>
            </a:r>
            <a:r>
              <a:rPr lang="cs-CZ" dirty="0" smtClean="0"/>
              <a:t> nebo </a:t>
            </a:r>
            <a:r>
              <a:rPr lang="cs-CZ" b="1" dirty="0" smtClean="0"/>
              <a:t>svazky</a:t>
            </a:r>
          </a:p>
          <a:p>
            <a:r>
              <a:rPr lang="cs-CZ" b="1" dirty="0" smtClean="0"/>
              <a:t>základní</a:t>
            </a:r>
            <a:r>
              <a:rPr lang="cs-CZ" dirty="0" smtClean="0"/>
              <a:t> disk pracuje s oddíly</a:t>
            </a:r>
          </a:p>
          <a:p>
            <a:r>
              <a:rPr lang="cs-CZ" b="1" dirty="0" smtClean="0"/>
              <a:t>dynamické</a:t>
            </a:r>
            <a:r>
              <a:rPr lang="cs-CZ" dirty="0" smtClean="0"/>
              <a:t> disky pracují se svazky</a:t>
            </a:r>
            <a:endParaRPr lang="cs-CZ" dirty="0"/>
          </a:p>
          <a:p>
            <a:r>
              <a:rPr lang="cs-CZ" dirty="0" smtClean="0"/>
              <a:t>typy oddílů:</a:t>
            </a:r>
          </a:p>
          <a:p>
            <a:r>
              <a:rPr lang="cs-CZ" dirty="0" smtClean="0"/>
              <a:t>1. primární</a:t>
            </a:r>
          </a:p>
          <a:p>
            <a:r>
              <a:rPr lang="cs-CZ" dirty="0" smtClean="0"/>
              <a:t>2. rozšířený</a:t>
            </a:r>
          </a:p>
          <a:p>
            <a:r>
              <a:rPr lang="cs-CZ" dirty="0" smtClean="0"/>
              <a:t>3. logický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106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Primární diskový oddíl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Většina </a:t>
            </a:r>
            <a:r>
              <a:rPr lang="cs-CZ" dirty="0"/>
              <a:t>operačních systémů </a:t>
            </a:r>
            <a:r>
              <a:rPr lang="cs-CZ" dirty="0" err="1"/>
              <a:t>bootuje</a:t>
            </a:r>
            <a:r>
              <a:rPr lang="cs-CZ" dirty="0"/>
              <a:t> pouze z primárního diskového oddílu</a:t>
            </a:r>
            <a:r>
              <a:rPr lang="cs-CZ" dirty="0" smtClean="0"/>
              <a:t>.</a:t>
            </a:r>
          </a:p>
          <a:p>
            <a:r>
              <a:rPr lang="cs-CZ" dirty="0" smtClean="0"/>
              <a:t> </a:t>
            </a:r>
            <a:r>
              <a:rPr lang="cs-CZ" dirty="0"/>
              <a:t>Pokud chceme používat několik OS, musíme vytvořit i několik primárních diskových </a:t>
            </a:r>
            <a:r>
              <a:rPr lang="cs-CZ" dirty="0" smtClean="0"/>
              <a:t>oddílů (max. 4), </a:t>
            </a:r>
            <a:r>
              <a:rPr lang="cs-CZ" dirty="0"/>
              <a:t>pro každý OS jeden. </a:t>
            </a:r>
            <a:endParaRPr lang="cs-CZ" dirty="0" smtClean="0"/>
          </a:p>
          <a:p>
            <a:r>
              <a:rPr lang="cs-CZ" dirty="0" smtClean="0"/>
              <a:t>Jako </a:t>
            </a:r>
            <a:r>
              <a:rPr lang="cs-CZ" b="1" dirty="0"/>
              <a:t>aktivní </a:t>
            </a:r>
            <a:r>
              <a:rPr lang="cs-CZ" dirty="0"/>
              <a:t>diskový oddíl, z něhož se má zavádět OS, musí být nastaven pouze jeden primární diskový oddíl.</a:t>
            </a:r>
          </a:p>
        </p:txBody>
      </p:sp>
    </p:spTree>
    <p:extLst>
      <p:ext uri="{BB962C8B-B14F-4D97-AF65-F5344CB8AC3E}">
        <p14:creationId xmlns:p14="http://schemas.microsoft.com/office/powerpoint/2010/main" val="2224372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Rozšířený diskový oddíl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Tvoří </a:t>
            </a:r>
            <a:r>
              <a:rPr lang="cs-CZ" dirty="0" smtClean="0"/>
              <a:t>mezistupeň </a:t>
            </a:r>
            <a:r>
              <a:rPr lang="cs-CZ" dirty="0"/>
              <a:t>pro vytvoření </a:t>
            </a:r>
            <a:r>
              <a:rPr lang="cs-CZ" dirty="0" smtClean="0"/>
              <a:t>jednoho nebo více </a:t>
            </a:r>
            <a:r>
              <a:rPr lang="cs-CZ" dirty="0"/>
              <a:t>logických oddílů (omezeni jsme pouze počtem písmen v abecedě, tj. </a:t>
            </a:r>
            <a:r>
              <a:rPr lang="cs-CZ" dirty="0" smtClean="0"/>
              <a:t>až do Z</a:t>
            </a:r>
            <a:r>
              <a:rPr lang="cs-CZ" dirty="0"/>
              <a:t>, která se pro označení logických disků používají</a:t>
            </a:r>
            <a:r>
              <a:rPr lang="cs-CZ" dirty="0" smtClean="0"/>
              <a:t>).</a:t>
            </a:r>
          </a:p>
          <a:p>
            <a:r>
              <a:rPr lang="cs-CZ" dirty="0"/>
              <a:t>neobsahuje přímo žádná </a:t>
            </a:r>
            <a:r>
              <a:rPr lang="cs-CZ" dirty="0" smtClean="0"/>
              <a:t>data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36566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Logický diskový oddíl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Vzniká z rozšířeného diskového oddílu, po </a:t>
            </a:r>
            <a:r>
              <a:rPr lang="cs-CZ" dirty="0" smtClean="0"/>
              <a:t>zformátování</a:t>
            </a:r>
          </a:p>
          <a:p>
            <a:r>
              <a:rPr lang="cs-CZ" dirty="0" smtClean="0"/>
              <a:t>můžeme ho využít </a:t>
            </a:r>
            <a:r>
              <a:rPr lang="cs-CZ" dirty="0"/>
              <a:t>pro instalaci aplikací, ukládání souborů. </a:t>
            </a:r>
            <a:endParaRPr lang="cs-CZ" dirty="0" smtClean="0"/>
          </a:p>
          <a:p>
            <a:r>
              <a:rPr lang="cs-CZ" dirty="0"/>
              <a:t>n</a:t>
            </a:r>
            <a:r>
              <a:rPr lang="cs-CZ" dirty="0" smtClean="0"/>
              <a:t>ení </a:t>
            </a:r>
            <a:r>
              <a:rPr lang="cs-CZ" dirty="0"/>
              <a:t>určen pro instalaci OS.</a:t>
            </a:r>
          </a:p>
        </p:txBody>
      </p:sp>
    </p:spTree>
    <p:extLst>
      <p:ext uri="{BB962C8B-B14F-4D97-AF65-F5344CB8AC3E}">
        <p14:creationId xmlns:p14="http://schemas.microsoft.com/office/powerpoint/2010/main" val="388490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Výhody při použití více diskových oddílů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cs-CZ" dirty="0"/>
              <a:t>možnost instalace a provozování různých OS na jednom disku</a:t>
            </a:r>
          </a:p>
          <a:p>
            <a:pPr lvl="0"/>
            <a:r>
              <a:rPr lang="cs-CZ" dirty="0"/>
              <a:t>efektivnější údržba HDD, defragmentace souborů</a:t>
            </a:r>
          </a:p>
          <a:p>
            <a:pPr lvl="0"/>
            <a:r>
              <a:rPr lang="cs-CZ" dirty="0"/>
              <a:t>oddělení systémových a uživatelských </a:t>
            </a:r>
            <a:r>
              <a:rPr lang="cs-CZ" dirty="0" smtClean="0"/>
              <a:t>souborů</a:t>
            </a:r>
          </a:p>
          <a:p>
            <a:pPr lvl="0"/>
            <a:r>
              <a:rPr lang="cs-CZ" dirty="0" smtClean="0"/>
              <a:t> jednodušší zálohování</a:t>
            </a:r>
          </a:p>
          <a:p>
            <a:pPr lvl="0"/>
            <a:r>
              <a:rPr lang="cs-CZ" dirty="0" smtClean="0"/>
              <a:t>vytváření </a:t>
            </a:r>
            <a:r>
              <a:rPr lang="cs-CZ" dirty="0"/>
              <a:t>více oddílů není povinné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2864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Využívá se k uchování velkého objemu dat – </a:t>
            </a:r>
            <a:r>
              <a:rPr lang="cs-CZ" dirty="0" smtClean="0">
                <a:solidFill>
                  <a:srgbClr val="FF0000"/>
                </a:solidFill>
              </a:rPr>
              <a:t>velkokapacitní paměť</a:t>
            </a:r>
          </a:p>
          <a:p>
            <a:r>
              <a:rPr lang="cs-CZ" dirty="0" smtClean="0"/>
              <a:t>Zápis a čtení dat pomocí elektromagnetické indukce – </a:t>
            </a:r>
            <a:r>
              <a:rPr lang="cs-CZ" dirty="0" smtClean="0">
                <a:solidFill>
                  <a:srgbClr val="FF0000"/>
                </a:solidFill>
              </a:rPr>
              <a:t>magnetická paměť</a:t>
            </a:r>
          </a:p>
          <a:p>
            <a:r>
              <a:rPr lang="cs-CZ" dirty="0" smtClean="0"/>
              <a:t>Data jsou uložena trvale i po vypnutí počítače – </a:t>
            </a:r>
            <a:r>
              <a:rPr lang="cs-CZ" dirty="0" smtClean="0">
                <a:solidFill>
                  <a:srgbClr val="FF0000"/>
                </a:solidFill>
              </a:rPr>
              <a:t>napěťově nezávislá (</a:t>
            </a:r>
            <a:r>
              <a:rPr lang="cs-CZ" dirty="0" err="1" smtClean="0">
                <a:solidFill>
                  <a:srgbClr val="FF0000"/>
                </a:solidFill>
              </a:rPr>
              <a:t>nonvolatilní</a:t>
            </a:r>
            <a:r>
              <a:rPr lang="cs-CZ" dirty="0" smtClean="0">
                <a:solidFill>
                  <a:srgbClr val="FF0000"/>
                </a:solidFill>
              </a:rPr>
              <a:t>) paměť</a:t>
            </a:r>
          </a:p>
          <a:p>
            <a:r>
              <a:rPr lang="cs-CZ" dirty="0" smtClean="0">
                <a:solidFill>
                  <a:srgbClr val="000000"/>
                </a:solidFill>
              </a:rPr>
              <a:t>Nejlepší poměr cena/výkon (cena/B) – </a:t>
            </a:r>
            <a:r>
              <a:rPr lang="cs-CZ" dirty="0" smtClean="0">
                <a:solidFill>
                  <a:srgbClr val="FF0000"/>
                </a:solidFill>
              </a:rPr>
              <a:t>levná paměť</a:t>
            </a:r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HDD – klasické paměťové medium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1921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Logická struktura pevného disku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Při vytváření oddílů vzniká na disku hlavní zaváděcí záznam </a:t>
            </a:r>
            <a:r>
              <a:rPr lang="cs-CZ" b="1" dirty="0"/>
              <a:t>MBR</a:t>
            </a:r>
            <a:r>
              <a:rPr lang="cs-CZ" dirty="0"/>
              <a:t> (Master </a:t>
            </a:r>
            <a:r>
              <a:rPr lang="cs-CZ" dirty="0" err="1"/>
              <a:t>Boot</a:t>
            </a:r>
            <a:r>
              <a:rPr lang="cs-CZ" dirty="0"/>
              <a:t> </a:t>
            </a:r>
            <a:r>
              <a:rPr lang="cs-CZ" dirty="0" err="1"/>
              <a:t>Record</a:t>
            </a:r>
            <a:r>
              <a:rPr lang="cs-CZ" dirty="0"/>
              <a:t>) a tabulka oddílů </a:t>
            </a:r>
            <a:r>
              <a:rPr lang="cs-CZ" b="1" dirty="0"/>
              <a:t>PT</a:t>
            </a:r>
            <a:r>
              <a:rPr lang="cs-CZ" dirty="0"/>
              <a:t> (</a:t>
            </a:r>
            <a:r>
              <a:rPr lang="cs-CZ" dirty="0" err="1"/>
              <a:t>Partitions</a:t>
            </a:r>
            <a:r>
              <a:rPr lang="cs-CZ" dirty="0"/>
              <a:t> Table</a:t>
            </a:r>
            <a:r>
              <a:rPr lang="cs-CZ" dirty="0" smtClean="0"/>
              <a:t>)</a:t>
            </a:r>
          </a:p>
          <a:p>
            <a:r>
              <a:rPr lang="cs-CZ" dirty="0" smtClean="0"/>
              <a:t>MBR </a:t>
            </a:r>
            <a:r>
              <a:rPr lang="cs-CZ" dirty="0"/>
              <a:t>je umístěn v prvním sektoru fyzického disku (zaváděcím sektoru). Je to kód (krátký program), který při startu systému přebírá řízení zaváděcího procesu od </a:t>
            </a:r>
            <a:r>
              <a:rPr lang="cs-CZ" dirty="0" err="1"/>
              <a:t>BIOSu</a:t>
            </a:r>
            <a:r>
              <a:rPr lang="cs-CZ" dirty="0"/>
              <a:t>. Má jediný úkol: najít v tabulce oddílů, která je také umístěna v zaváděcím sektoru, oddíl s aktivním OS, jenž bude spuštěn.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46268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Logická struktura pevného disku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Master </a:t>
            </a:r>
            <a:r>
              <a:rPr lang="cs-CZ" dirty="0" err="1" smtClean="0"/>
              <a:t>Boot</a:t>
            </a:r>
            <a:r>
              <a:rPr lang="cs-CZ" dirty="0" smtClean="0"/>
              <a:t> </a:t>
            </a:r>
            <a:r>
              <a:rPr lang="cs-CZ" dirty="0" err="1"/>
              <a:t>Record</a:t>
            </a:r>
            <a:r>
              <a:rPr lang="cs-CZ" dirty="0"/>
              <a:t> - je začátkem každé logické oblasti. </a:t>
            </a:r>
          </a:p>
          <a:p>
            <a:pPr lvl="1"/>
            <a:r>
              <a:rPr lang="cs-CZ" sz="3200" dirty="0"/>
              <a:t>vytvořen při logickém formátování disku. leží na 0-tém </a:t>
            </a:r>
            <a:r>
              <a:rPr lang="cs-CZ" sz="3200" dirty="0" err="1"/>
              <a:t>sectoru</a:t>
            </a:r>
            <a:r>
              <a:rPr lang="cs-CZ" sz="3200" dirty="0"/>
              <a:t> logické oblasti. </a:t>
            </a:r>
          </a:p>
          <a:p>
            <a:pPr lvl="1"/>
            <a:r>
              <a:rPr lang="cs-CZ" sz="3200" dirty="0"/>
              <a:t>obsahuje lokální zavaděč operačního systému. </a:t>
            </a:r>
            <a:endParaRPr lang="cs-CZ" sz="3200" dirty="0" smtClean="0"/>
          </a:p>
          <a:p>
            <a:pPr lvl="1"/>
            <a:endParaRPr lang="cs-CZ" sz="32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19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Logická struktura pevného disku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b="1" dirty="0" err="1"/>
              <a:t>Partitions</a:t>
            </a:r>
            <a:r>
              <a:rPr lang="cs-CZ" b="1" dirty="0"/>
              <a:t> Table</a:t>
            </a:r>
            <a:r>
              <a:rPr lang="cs-CZ" b="1" dirty="0" smtClean="0"/>
              <a:t> </a:t>
            </a:r>
            <a:r>
              <a:rPr lang="cs-CZ" dirty="0"/>
              <a:t>dělí disk na primární oddíly. </a:t>
            </a:r>
            <a:endParaRPr lang="cs-CZ" dirty="0" smtClean="0"/>
          </a:p>
          <a:p>
            <a:r>
              <a:rPr lang="cs-CZ" dirty="0" smtClean="0"/>
              <a:t>Také </a:t>
            </a:r>
            <a:r>
              <a:rPr lang="cs-CZ" dirty="0"/>
              <a:t>tyto primární oddíly mají svůj spouštěcí sektor (první sektor prvního válce) se zaváděcím záznamem pro OS a tabulku obsahující informace o příslušném oddílu</a:t>
            </a:r>
            <a:r>
              <a:rPr lang="cs-CZ" dirty="0" smtClean="0"/>
              <a:t>.</a:t>
            </a:r>
          </a:p>
          <a:p>
            <a:r>
              <a:rPr lang="cs-CZ" dirty="0" smtClean="0"/>
              <a:t> </a:t>
            </a:r>
            <a:r>
              <a:rPr lang="cs-CZ" dirty="0"/>
              <a:t>Pokud vznikne z primárního oddílu rozšířený oddíl s více logickými oddíly, vznikne navíc tabulka rozšířeného oddílu (</a:t>
            </a:r>
            <a:r>
              <a:rPr lang="cs-CZ" b="1" dirty="0" err="1"/>
              <a:t>Extended</a:t>
            </a:r>
            <a:r>
              <a:rPr lang="cs-CZ" dirty="0"/>
              <a:t> </a:t>
            </a:r>
            <a:r>
              <a:rPr lang="cs-CZ" dirty="0" err="1"/>
              <a:t>Partitions</a:t>
            </a:r>
            <a:r>
              <a:rPr lang="cs-CZ" dirty="0"/>
              <a:t> Table), obsahující informace o těchto logických oddílech.</a:t>
            </a:r>
          </a:p>
        </p:txBody>
      </p:sp>
    </p:spTree>
    <p:extLst>
      <p:ext uri="{BB962C8B-B14F-4D97-AF65-F5344CB8AC3E}">
        <p14:creationId xmlns:p14="http://schemas.microsoft.com/office/powerpoint/2010/main" val="3448091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Logická struktura pevného disku</a:t>
            </a:r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38584"/>
              </p:ext>
            </p:extLst>
          </p:nvPr>
        </p:nvGraphicFramePr>
        <p:xfrm>
          <a:off x="1835696" y="1988840"/>
          <a:ext cx="5308600" cy="3296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6150"/>
                <a:gridCol w="1828800"/>
                <a:gridCol w="1263650"/>
              </a:tblGrid>
              <a:tr h="271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</a:rPr>
                        <a:t>MBR</a:t>
                      </a:r>
                      <a:endParaRPr lang="cs-CZ" sz="110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</a:rPr>
                        <a:t>Zaváděcí sektor</a:t>
                      </a:r>
                      <a:endParaRPr lang="cs-CZ" sz="110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1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</a:rPr>
                        <a:t>Prostor jednoho disku</a:t>
                      </a:r>
                      <a:endParaRPr lang="cs-CZ" sz="110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</a:rPr>
                        <a:t>Údaje první tabulky oddílů</a:t>
                      </a:r>
                      <a:endParaRPr lang="cs-CZ" sz="110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</a:rPr>
                        <a:t>Údaje druhé tabulky oddílů</a:t>
                      </a:r>
                      <a:endParaRPr lang="cs-CZ" sz="110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</a:rPr>
                        <a:t>Údaje třetí tabulky oddílů</a:t>
                      </a:r>
                      <a:endParaRPr lang="cs-CZ" sz="110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</a:rPr>
                        <a:t>Údaje čtvrté tabulky oddílů</a:t>
                      </a:r>
                      <a:endParaRPr lang="cs-CZ" sz="110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</a:rPr>
                        <a:t>Spouštěcí sektor</a:t>
                      </a:r>
                      <a:endParaRPr lang="cs-CZ" sz="110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</a:rPr>
                        <a:t>První primární oddíl</a:t>
                      </a:r>
                      <a:endParaRPr lang="cs-CZ" sz="110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</a:rPr>
                        <a:t>Data</a:t>
                      </a:r>
                      <a:endParaRPr lang="cs-CZ" sz="110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</a:rPr>
                        <a:t>Spouštěcí sektor</a:t>
                      </a:r>
                      <a:endParaRPr lang="cs-CZ" sz="110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</a:rPr>
                        <a:t>Druhý primární oddíl</a:t>
                      </a:r>
                      <a:endParaRPr lang="cs-CZ" sz="110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</a:rPr>
                        <a:t>Data</a:t>
                      </a:r>
                      <a:endParaRPr lang="cs-CZ" sz="110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</a:rPr>
                        <a:t>Spouštěcí sektor</a:t>
                      </a:r>
                      <a:endParaRPr lang="cs-CZ" sz="110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</a:rPr>
                        <a:t>Třetí primární oddíl</a:t>
                      </a:r>
                      <a:endParaRPr lang="cs-CZ" sz="110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</a:rPr>
                        <a:t>Data</a:t>
                      </a:r>
                      <a:endParaRPr lang="cs-CZ" sz="110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</a:rPr>
                        <a:t>Spouštěcí sektor</a:t>
                      </a:r>
                      <a:endParaRPr lang="cs-CZ" sz="110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</a:rPr>
                        <a:t>Čtvrtý primární oddíl</a:t>
                      </a:r>
                      <a:endParaRPr lang="cs-CZ" sz="110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100" dirty="0">
                          <a:effectLst/>
                        </a:rPr>
                        <a:t>Data</a:t>
                      </a:r>
                      <a:endParaRPr lang="cs-CZ" sz="1100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032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Logická struktura pevného disku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Vytvoření souborového </a:t>
            </a:r>
            <a:r>
              <a:rPr lang="cs-CZ" dirty="0" smtClean="0"/>
              <a:t>systému následuje </a:t>
            </a:r>
            <a:r>
              <a:rPr lang="cs-CZ" dirty="0"/>
              <a:t>po rozdělení disku na oddíly. </a:t>
            </a:r>
            <a:endParaRPr lang="cs-CZ" dirty="0" smtClean="0"/>
          </a:p>
          <a:p>
            <a:r>
              <a:rPr lang="cs-CZ" dirty="0" smtClean="0"/>
              <a:t>Každý </a:t>
            </a:r>
            <a:r>
              <a:rPr lang="cs-CZ" dirty="0"/>
              <a:t>oddíl může být zformátován jiným systémem souborů. 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6193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Logická struktura pevného disku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Volba souborového systému závisí mj. na tom, s jakým OS chceme pracovat a jaký souborový systém je tímto OS podporován. </a:t>
            </a:r>
            <a:endParaRPr lang="cs-CZ" dirty="0" smtClean="0"/>
          </a:p>
          <a:p>
            <a:r>
              <a:rPr lang="cs-CZ" dirty="0" smtClean="0"/>
              <a:t>Některé </a:t>
            </a:r>
            <a:r>
              <a:rPr lang="cs-CZ" dirty="0"/>
              <a:t>OS podporují pouze jeden systém souborů, jiné mohou pracovat s více systémy.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3043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/>
          </a:bodyPr>
          <a:lstStyle/>
          <a:p>
            <a:r>
              <a:rPr lang="cs-CZ" dirty="0" smtClean="0"/>
              <a:t>Logická </a:t>
            </a:r>
            <a:r>
              <a:rPr lang="cs-CZ" dirty="0"/>
              <a:t>struktura pevného disku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08001" y="1417638"/>
            <a:ext cx="7808415" cy="4891682"/>
          </a:xfrm>
        </p:spPr>
        <p:txBody>
          <a:bodyPr>
            <a:normAutofit/>
          </a:bodyPr>
          <a:lstStyle/>
          <a:p>
            <a:pPr lvl="0"/>
            <a:r>
              <a:rPr lang="cs-CZ" dirty="0" smtClean="0"/>
              <a:t>alokační </a:t>
            </a:r>
            <a:r>
              <a:rPr lang="cs-CZ" dirty="0"/>
              <a:t>jednotka </a:t>
            </a:r>
            <a:r>
              <a:rPr lang="cs-CZ" dirty="0" smtClean="0"/>
              <a:t>– </a:t>
            </a:r>
            <a:r>
              <a:rPr lang="cs-CZ" b="1" dirty="0" smtClean="0"/>
              <a:t>cluster</a:t>
            </a:r>
          </a:p>
          <a:p>
            <a:pPr lvl="0"/>
            <a:r>
              <a:rPr lang="cs-CZ" dirty="0" smtClean="0"/>
              <a:t> </a:t>
            </a:r>
            <a:r>
              <a:rPr lang="cs-CZ" dirty="0"/>
              <a:t>nejmenší logická jednotka disku pro uložení </a:t>
            </a:r>
            <a:r>
              <a:rPr lang="cs-CZ" dirty="0" smtClean="0"/>
              <a:t>dat</a:t>
            </a:r>
            <a:endParaRPr lang="cs-CZ" dirty="0"/>
          </a:p>
          <a:p>
            <a:pPr lvl="1"/>
            <a:r>
              <a:rPr lang="cs-CZ" sz="3200" dirty="0"/>
              <a:t>menší </a:t>
            </a:r>
            <a:r>
              <a:rPr lang="cs-CZ" sz="3200" dirty="0" smtClean="0"/>
              <a:t>cluster - výhoda </a:t>
            </a:r>
            <a:r>
              <a:rPr lang="cs-CZ" sz="3200" dirty="0"/>
              <a:t>pro malé soubory, nevýhoda pro </a:t>
            </a:r>
            <a:r>
              <a:rPr lang="cs-CZ" sz="3200" dirty="0" smtClean="0"/>
              <a:t>práci disku</a:t>
            </a:r>
            <a:endParaRPr lang="cs-CZ" sz="3200" dirty="0"/>
          </a:p>
          <a:p>
            <a:pPr lvl="1"/>
            <a:r>
              <a:rPr lang="cs-CZ" sz="3200" dirty="0"/>
              <a:t>vetší </a:t>
            </a:r>
            <a:r>
              <a:rPr lang="cs-CZ" sz="3200" dirty="0" smtClean="0"/>
              <a:t>cluster - nevýhoda </a:t>
            </a:r>
            <a:r>
              <a:rPr lang="cs-CZ" sz="3200" dirty="0"/>
              <a:t>pro </a:t>
            </a:r>
            <a:r>
              <a:rPr lang="cs-CZ" sz="3200" dirty="0" smtClean="0"/>
              <a:t>malé </a:t>
            </a:r>
            <a:r>
              <a:rPr lang="cs-CZ" sz="3200" dirty="0"/>
              <a:t>soubory, výhoda pro </a:t>
            </a:r>
            <a:r>
              <a:rPr lang="cs-CZ" sz="3200" dirty="0" smtClean="0"/>
              <a:t>práci disku</a:t>
            </a:r>
            <a:endParaRPr lang="cs-CZ" sz="3200" dirty="0"/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71474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Logická struktura pevného disku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FAT - </a:t>
            </a:r>
            <a:r>
              <a:rPr lang="cs-CZ" dirty="0" err="1"/>
              <a:t>File</a:t>
            </a:r>
            <a:r>
              <a:rPr lang="cs-CZ" dirty="0"/>
              <a:t> </a:t>
            </a:r>
            <a:r>
              <a:rPr lang="cs-CZ" dirty="0" err="1"/>
              <a:t>Allocation</a:t>
            </a:r>
            <a:r>
              <a:rPr lang="cs-CZ" dirty="0"/>
              <a:t> Table </a:t>
            </a:r>
            <a:endParaRPr lang="cs-CZ" dirty="0" smtClean="0"/>
          </a:p>
          <a:p>
            <a:r>
              <a:rPr lang="cs-CZ" dirty="0" smtClean="0"/>
              <a:t>MFT – Master </a:t>
            </a:r>
            <a:r>
              <a:rPr lang="cs-CZ" dirty="0" err="1" smtClean="0"/>
              <a:t>File</a:t>
            </a:r>
            <a:r>
              <a:rPr lang="cs-CZ" dirty="0" smtClean="0"/>
              <a:t> Table </a:t>
            </a:r>
            <a:endParaRPr lang="cs-CZ" dirty="0"/>
          </a:p>
          <a:p>
            <a:endParaRPr lang="cs-CZ" dirty="0"/>
          </a:p>
          <a:p>
            <a:r>
              <a:rPr lang="cs-CZ" dirty="0" smtClean="0"/>
              <a:t>Tabulky, které obsahují </a:t>
            </a:r>
            <a:r>
              <a:rPr lang="cs-CZ" dirty="0"/>
              <a:t>informace o </a:t>
            </a:r>
            <a:r>
              <a:rPr lang="cs-CZ" sz="3200" dirty="0" smtClean="0"/>
              <a:t>tom</a:t>
            </a:r>
            <a:r>
              <a:rPr lang="cs-CZ" sz="3200" dirty="0"/>
              <a:t>, kde jaký soubor leží a kde má své další části – čísla clusteru.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137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Logická struktura pevného disku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cs-CZ" sz="12800" dirty="0" err="1"/>
              <a:t>Root</a:t>
            </a:r>
            <a:r>
              <a:rPr lang="cs-CZ" sz="12800" dirty="0"/>
              <a:t> </a:t>
            </a:r>
            <a:r>
              <a:rPr lang="cs-CZ" sz="12800" dirty="0" err="1"/>
              <a:t>Directory</a:t>
            </a:r>
            <a:r>
              <a:rPr lang="cs-CZ" sz="12800" dirty="0"/>
              <a:t> - hlavní adresář - uchovává informace o souborech a adresáři. </a:t>
            </a:r>
          </a:p>
          <a:p>
            <a:pPr lvl="1"/>
            <a:r>
              <a:rPr lang="cs-CZ" sz="12800" dirty="0"/>
              <a:t>je vytvořen při formátování logického oddílu. </a:t>
            </a:r>
          </a:p>
          <a:p>
            <a:pPr lvl="1"/>
            <a:r>
              <a:rPr lang="cs-CZ" sz="12800" dirty="0"/>
              <a:t>obsahuje názvy a přípony souborů, velikost v bytech, atributy souborů, … </a:t>
            </a:r>
          </a:p>
          <a:p>
            <a:pPr lvl="1"/>
            <a:r>
              <a:rPr lang="cs-CZ" sz="12800" dirty="0"/>
              <a:t>odkaz na první cluster, kde soubor začíná.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062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Dynamické disky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dynamické </a:t>
            </a:r>
            <a:r>
              <a:rPr lang="cs-CZ" dirty="0"/>
              <a:t>disky poskytují uživateli nové možnosti při práci s diskovým </a:t>
            </a:r>
            <a:r>
              <a:rPr lang="cs-CZ" dirty="0" smtClean="0"/>
              <a:t>prostorem</a:t>
            </a:r>
          </a:p>
          <a:p>
            <a:r>
              <a:rPr lang="cs-CZ" dirty="0" smtClean="0"/>
              <a:t>dynamické </a:t>
            </a:r>
            <a:r>
              <a:rPr lang="cs-CZ" dirty="0"/>
              <a:t>disky namísto oddílů vytvářejí </a:t>
            </a:r>
            <a:r>
              <a:rPr lang="cs-CZ" b="1" dirty="0" smtClean="0"/>
              <a:t>svazky, </a:t>
            </a:r>
            <a:r>
              <a:rPr lang="cs-CZ" dirty="0" smtClean="0"/>
              <a:t>tj. </a:t>
            </a:r>
            <a:r>
              <a:rPr lang="cs-CZ" dirty="0"/>
              <a:t>pokročilejší struktury na dvou nebo více (max. 32) </a:t>
            </a:r>
            <a:r>
              <a:rPr lang="cs-CZ" dirty="0" smtClean="0"/>
              <a:t>discích</a:t>
            </a:r>
          </a:p>
          <a:p>
            <a:r>
              <a:rPr lang="cs-CZ" dirty="0" smtClean="0"/>
              <a:t>podmínkou je OS s podporou souborového systému </a:t>
            </a:r>
            <a:r>
              <a:rPr lang="cs-CZ" b="1" dirty="0" smtClean="0"/>
              <a:t>NTFS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28052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HDD – postupně nahrazován (doplňován) SSD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Ale díky poměru cena / kapacita HDD ještě nekončí</a:t>
            </a:r>
          </a:p>
          <a:p>
            <a:r>
              <a:rPr lang="cs-CZ" dirty="0" smtClean="0"/>
              <a:t>Nevýhodou je vyšší spotřeba elektrické energie, vývin tepla, nutnost chlazení</a:t>
            </a:r>
          </a:p>
          <a:p>
            <a:r>
              <a:rPr lang="cs-CZ" dirty="0" smtClean="0"/>
              <a:t>Náchylný na otřesy</a:t>
            </a:r>
          </a:p>
          <a:p>
            <a:r>
              <a:rPr lang="cs-CZ" dirty="0" smtClean="0"/>
              <a:t>Větší rozměry a hmotnost</a:t>
            </a:r>
          </a:p>
          <a:p>
            <a:r>
              <a:rPr lang="cs-CZ" dirty="0" smtClean="0"/>
              <a:t>Pohyblivé mechanické části – menší rychlost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8787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</a:t>
            </a:r>
            <a:r>
              <a:rPr lang="cs-CZ" dirty="0" smtClean="0"/>
              <a:t>svazků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1</a:t>
            </a:r>
            <a:r>
              <a:rPr lang="cs-CZ" dirty="0"/>
              <a:t>. </a:t>
            </a:r>
            <a:r>
              <a:rPr lang="cs-CZ" dirty="0" smtClean="0"/>
              <a:t>jednoduchý</a:t>
            </a:r>
            <a:endParaRPr lang="cs-CZ" dirty="0"/>
          </a:p>
          <a:p>
            <a:r>
              <a:rPr lang="cs-CZ" dirty="0"/>
              <a:t>2. </a:t>
            </a:r>
            <a:r>
              <a:rPr lang="cs-CZ" dirty="0" smtClean="0"/>
              <a:t>rozložený</a:t>
            </a:r>
            <a:endParaRPr lang="cs-CZ" dirty="0"/>
          </a:p>
          <a:p>
            <a:r>
              <a:rPr lang="cs-CZ" dirty="0"/>
              <a:t>3. </a:t>
            </a:r>
            <a:r>
              <a:rPr lang="cs-CZ" dirty="0" smtClean="0"/>
              <a:t>prokládaný</a:t>
            </a:r>
          </a:p>
          <a:p>
            <a:r>
              <a:rPr lang="cs-CZ" dirty="0" smtClean="0"/>
              <a:t>4. zrcadlený</a:t>
            </a:r>
          </a:p>
          <a:p>
            <a:r>
              <a:rPr lang="cs-CZ" dirty="0" smtClean="0"/>
              <a:t>5. svazek RAID 5</a:t>
            </a:r>
          </a:p>
          <a:p>
            <a:r>
              <a:rPr lang="cs-CZ" dirty="0"/>
              <a:t>k vytváření </a:t>
            </a:r>
            <a:r>
              <a:rPr lang="cs-CZ" dirty="0" smtClean="0"/>
              <a:t>svazků slouží </a:t>
            </a:r>
            <a:r>
              <a:rPr lang="cs-CZ" dirty="0"/>
              <a:t>nástroje „Správa počítače“ a v ní dále „Správa disků</a:t>
            </a:r>
            <a:r>
              <a:rPr lang="cs-CZ" dirty="0" smtClean="0"/>
              <a:t>“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866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Jednoduchý svazek (</a:t>
            </a:r>
            <a:r>
              <a:rPr lang="cs-CZ" dirty="0" err="1"/>
              <a:t>Simple</a:t>
            </a:r>
            <a:r>
              <a:rPr lang="cs-CZ" dirty="0"/>
              <a:t> </a:t>
            </a:r>
            <a:r>
              <a:rPr lang="cs-CZ" dirty="0" err="1"/>
              <a:t>volume</a:t>
            </a:r>
            <a:r>
              <a:rPr lang="cs-CZ" dirty="0"/>
              <a:t>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Vzniká na jednom fyzickém </a:t>
            </a:r>
            <a:r>
              <a:rPr lang="cs-CZ" dirty="0" smtClean="0"/>
              <a:t>disku. </a:t>
            </a:r>
          </a:p>
          <a:p>
            <a:r>
              <a:rPr lang="cs-CZ" dirty="0" smtClean="0"/>
              <a:t>Funguje </a:t>
            </a:r>
            <a:r>
              <a:rPr lang="cs-CZ" dirty="0"/>
              <a:t>tedy jako oddíl a prezentuje se jako logický disk s přiřazeným písmenem (názvem). </a:t>
            </a:r>
            <a:endParaRPr lang="cs-CZ" dirty="0" smtClean="0"/>
          </a:p>
          <a:p>
            <a:r>
              <a:rPr lang="cs-CZ" dirty="0" smtClean="0"/>
              <a:t>Svazek </a:t>
            </a:r>
            <a:r>
              <a:rPr lang="cs-CZ" dirty="0"/>
              <a:t>můžeme libovolně </a:t>
            </a:r>
            <a:r>
              <a:rPr lang="cs-CZ" b="1" dirty="0"/>
              <a:t>rozšiřovat</a:t>
            </a:r>
            <a:r>
              <a:rPr lang="cs-CZ" dirty="0"/>
              <a:t> o nepřidělený prostor v rámci kapacity </a:t>
            </a:r>
            <a:r>
              <a:rPr lang="cs-CZ" b="1" dirty="0"/>
              <a:t>jednoho disku. </a:t>
            </a:r>
          </a:p>
        </p:txBody>
      </p:sp>
    </p:spTree>
    <p:extLst>
      <p:ext uri="{BB962C8B-B14F-4D97-AF65-F5344CB8AC3E}">
        <p14:creationId xmlns:p14="http://schemas.microsoft.com/office/powerpoint/2010/main" val="341372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Rozložený svazek (</a:t>
            </a:r>
            <a:r>
              <a:rPr lang="cs-CZ" dirty="0" err="1"/>
              <a:t>Spanned</a:t>
            </a:r>
            <a:r>
              <a:rPr lang="cs-CZ" dirty="0"/>
              <a:t> </a:t>
            </a:r>
            <a:r>
              <a:rPr lang="cs-CZ" dirty="0" err="1"/>
              <a:t>volume</a:t>
            </a:r>
            <a:r>
              <a:rPr lang="cs-CZ" dirty="0"/>
              <a:t>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vystupuje </a:t>
            </a:r>
            <a:r>
              <a:rPr lang="cs-CZ" dirty="0"/>
              <a:t>jako jediná jednotka (logický disk</a:t>
            </a:r>
            <a:r>
              <a:rPr lang="cs-CZ" dirty="0" smtClean="0"/>
              <a:t>)</a:t>
            </a:r>
          </a:p>
          <a:p>
            <a:r>
              <a:rPr lang="cs-CZ" dirty="0" smtClean="0"/>
              <a:t>ve </a:t>
            </a:r>
            <a:r>
              <a:rPr lang="cs-CZ" dirty="0"/>
              <a:t>skutečnosti je vytvářen několika (max. 32) pevnými disky (nebo jejich částmi</a:t>
            </a:r>
            <a:r>
              <a:rPr lang="cs-CZ" dirty="0" smtClean="0"/>
              <a:t>) </a:t>
            </a:r>
            <a:r>
              <a:rPr lang="cs-CZ" dirty="0"/>
              <a:t>sloučenými do jedné adresovatelné </a:t>
            </a:r>
            <a:r>
              <a:rPr lang="cs-CZ" dirty="0" smtClean="0"/>
              <a:t>jednotky</a:t>
            </a:r>
          </a:p>
          <a:p>
            <a:r>
              <a:rPr lang="cs-CZ" dirty="0" smtClean="0"/>
              <a:t>umožňuje </a:t>
            </a:r>
            <a:r>
              <a:rPr lang="cs-CZ" b="1" dirty="0"/>
              <a:t>efektivnější využití diskového </a:t>
            </a:r>
            <a:r>
              <a:rPr lang="cs-CZ" b="1" dirty="0" smtClean="0"/>
              <a:t>prostoru</a:t>
            </a:r>
            <a:r>
              <a:rPr lang="cs-CZ" dirty="0" smtClean="0"/>
              <a:t> </a:t>
            </a:r>
          </a:p>
          <a:p>
            <a:r>
              <a:rPr lang="cs-CZ" dirty="0" smtClean="0"/>
              <a:t>při </a:t>
            </a:r>
            <a:r>
              <a:rPr lang="cs-CZ" dirty="0"/>
              <a:t>selhání jednoho z disků tvořících rozložený svazek dojde ke ztrátě dat.</a:t>
            </a:r>
          </a:p>
        </p:txBody>
      </p:sp>
    </p:spTree>
    <p:extLst>
      <p:ext uri="{BB962C8B-B14F-4D97-AF65-F5344CB8AC3E}">
        <p14:creationId xmlns:p14="http://schemas.microsoft.com/office/powerpoint/2010/main" val="194713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Prokládaný svazek (</a:t>
            </a:r>
            <a:r>
              <a:rPr lang="cs-CZ" dirty="0" err="1"/>
              <a:t>Striped</a:t>
            </a:r>
            <a:r>
              <a:rPr lang="cs-CZ" dirty="0"/>
              <a:t> </a:t>
            </a:r>
            <a:r>
              <a:rPr lang="cs-CZ" dirty="0" err="1"/>
              <a:t>volume</a:t>
            </a:r>
            <a:r>
              <a:rPr lang="cs-CZ" dirty="0"/>
              <a:t>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/>
          </a:bodyPr>
          <a:lstStyle/>
          <a:p>
            <a:r>
              <a:rPr lang="cs-CZ" dirty="0"/>
              <a:t>v</a:t>
            </a:r>
            <a:r>
              <a:rPr lang="cs-CZ" dirty="0" smtClean="0"/>
              <a:t>zniká opět z</a:t>
            </a:r>
            <a:r>
              <a:rPr lang="cs-CZ" dirty="0"/>
              <a:t> částí dvou nebo více dynamických disků, sloučených do jedné jednotky. </a:t>
            </a:r>
            <a:endParaRPr lang="cs-CZ" dirty="0" smtClean="0"/>
          </a:p>
          <a:p>
            <a:r>
              <a:rPr lang="cs-CZ" dirty="0" smtClean="0"/>
              <a:t>speciální </a:t>
            </a:r>
            <a:r>
              <a:rPr lang="cs-CZ" dirty="0"/>
              <a:t>formátování umožňuje rovnoměrný zápis do všech částí najednou po tzv. pruzích (</a:t>
            </a:r>
            <a:r>
              <a:rPr lang="cs-CZ" dirty="0" err="1"/>
              <a:t>stripech</a:t>
            </a:r>
            <a:r>
              <a:rPr lang="cs-CZ" dirty="0" smtClean="0"/>
              <a:t>)</a:t>
            </a:r>
          </a:p>
          <a:p>
            <a:r>
              <a:rPr lang="cs-CZ" dirty="0" smtClean="0"/>
              <a:t>efektem </a:t>
            </a:r>
            <a:r>
              <a:rPr lang="cs-CZ" dirty="0"/>
              <a:t>je </a:t>
            </a:r>
            <a:r>
              <a:rPr lang="cs-CZ" b="1" dirty="0"/>
              <a:t>rychlejší práce s </a:t>
            </a:r>
            <a:r>
              <a:rPr lang="cs-CZ" b="1" dirty="0" smtClean="0"/>
              <a:t>daty</a:t>
            </a:r>
          </a:p>
          <a:p>
            <a:r>
              <a:rPr lang="cs-CZ" dirty="0"/>
              <a:t>při selhání jednoho z disků dojde ke ztrátě </a:t>
            </a:r>
            <a:r>
              <a:rPr lang="cs-CZ" dirty="0" smtClean="0"/>
              <a:t>dat</a:t>
            </a:r>
          </a:p>
          <a:p>
            <a:r>
              <a:rPr lang="cs-CZ" dirty="0" smtClean="0"/>
              <a:t>prokládaný </a:t>
            </a:r>
            <a:r>
              <a:rPr lang="cs-CZ" dirty="0"/>
              <a:t>svazek je softwarovým řešením metody </a:t>
            </a:r>
            <a:r>
              <a:rPr lang="cs-CZ" b="1" dirty="0"/>
              <a:t>RAID 0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4838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Zrcadlený svazek (</a:t>
            </a:r>
            <a:r>
              <a:rPr lang="cs-CZ" dirty="0" err="1"/>
              <a:t>Mirror</a:t>
            </a:r>
            <a:r>
              <a:rPr lang="cs-CZ" dirty="0"/>
              <a:t> </a:t>
            </a:r>
            <a:r>
              <a:rPr lang="cs-CZ" dirty="0" err="1"/>
              <a:t>volume</a:t>
            </a:r>
            <a:r>
              <a:rPr lang="cs-CZ" dirty="0"/>
              <a:t>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vytváří </a:t>
            </a:r>
            <a:r>
              <a:rPr lang="cs-CZ" dirty="0"/>
              <a:t>ho dvojice dynamických </a:t>
            </a:r>
            <a:r>
              <a:rPr lang="cs-CZ" dirty="0" smtClean="0"/>
              <a:t>disků</a:t>
            </a:r>
          </a:p>
          <a:p>
            <a:r>
              <a:rPr lang="cs-CZ" dirty="0" smtClean="0"/>
              <a:t> na </a:t>
            </a:r>
            <a:r>
              <a:rPr lang="cs-CZ" dirty="0"/>
              <a:t>každý disk jsou zapisována stejná </a:t>
            </a:r>
            <a:r>
              <a:rPr lang="cs-CZ" dirty="0" smtClean="0"/>
              <a:t>data</a:t>
            </a:r>
          </a:p>
          <a:p>
            <a:r>
              <a:rPr lang="cs-CZ" dirty="0" smtClean="0"/>
              <a:t>zajišťuje </a:t>
            </a:r>
            <a:r>
              <a:rPr lang="cs-CZ" b="1" dirty="0" smtClean="0"/>
              <a:t>odolnost </a:t>
            </a:r>
            <a:r>
              <a:rPr lang="cs-CZ" b="1" dirty="0"/>
              <a:t>proti chybám</a:t>
            </a:r>
            <a:r>
              <a:rPr lang="cs-CZ" dirty="0"/>
              <a:t>, </a:t>
            </a:r>
            <a:r>
              <a:rPr lang="cs-CZ" dirty="0" smtClean="0"/>
              <a:t>tj. dojde-li </a:t>
            </a:r>
            <a:r>
              <a:rPr lang="cs-CZ" dirty="0"/>
              <a:t>k selhání jednoho z disků, druhý bude poskytovat nadále úplný přístup k </a:t>
            </a:r>
            <a:r>
              <a:rPr lang="cs-CZ" dirty="0" smtClean="0"/>
              <a:t>datům </a:t>
            </a:r>
          </a:p>
          <a:p>
            <a:r>
              <a:rPr lang="cs-CZ" dirty="0" smtClean="0"/>
              <a:t>je </a:t>
            </a:r>
            <a:r>
              <a:rPr lang="cs-CZ" dirty="0"/>
              <a:t>to softwarové řešení metody </a:t>
            </a:r>
            <a:r>
              <a:rPr lang="cs-CZ" b="1" dirty="0"/>
              <a:t>RAID </a:t>
            </a:r>
            <a:r>
              <a:rPr lang="cs-CZ" b="1" dirty="0" smtClean="0"/>
              <a:t>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0293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Svazek RAID 5 (RAID 5 </a:t>
            </a:r>
            <a:r>
              <a:rPr lang="cs-CZ" dirty="0" err="1"/>
              <a:t>volume</a:t>
            </a:r>
            <a:r>
              <a:rPr lang="cs-CZ" dirty="0"/>
              <a:t>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představuje </a:t>
            </a:r>
            <a:r>
              <a:rPr lang="cs-CZ" dirty="0"/>
              <a:t>kombinaci prokládání a </a:t>
            </a:r>
            <a:r>
              <a:rPr lang="cs-CZ" dirty="0" smtClean="0"/>
              <a:t>zrcadlení, </a:t>
            </a:r>
            <a:r>
              <a:rPr lang="cs-CZ" dirty="0"/>
              <a:t>jinak také prokládání s </a:t>
            </a:r>
            <a:r>
              <a:rPr lang="cs-CZ" dirty="0" smtClean="0"/>
              <a:t>paritou </a:t>
            </a:r>
          </a:p>
          <a:p>
            <a:r>
              <a:rPr lang="cs-CZ" dirty="0" smtClean="0"/>
              <a:t>řešení </a:t>
            </a:r>
            <a:r>
              <a:rPr lang="cs-CZ" dirty="0"/>
              <a:t>vyžaduje nejméně tři disky, které vystupují jako jedna </a:t>
            </a:r>
            <a:r>
              <a:rPr lang="cs-CZ" dirty="0" smtClean="0"/>
              <a:t>jednotka</a:t>
            </a:r>
          </a:p>
          <a:p>
            <a:r>
              <a:rPr lang="cs-CZ" dirty="0" smtClean="0"/>
              <a:t>řešení </a:t>
            </a:r>
            <a:r>
              <a:rPr lang="cs-CZ" dirty="0"/>
              <a:t>poskytuje </a:t>
            </a:r>
            <a:r>
              <a:rPr lang="cs-CZ" b="1" dirty="0" smtClean="0"/>
              <a:t>odolnost </a:t>
            </a:r>
            <a:r>
              <a:rPr lang="cs-CZ" b="1" dirty="0"/>
              <a:t>vůči chybám a rychlý přístup při čtení </a:t>
            </a:r>
            <a:r>
              <a:rPr lang="cs-CZ" b="1" dirty="0" smtClean="0"/>
              <a:t>dat</a:t>
            </a:r>
          </a:p>
          <a:p>
            <a:r>
              <a:rPr lang="cs-CZ" dirty="0"/>
              <a:t>Svazek RAID </a:t>
            </a:r>
            <a:r>
              <a:rPr lang="cs-CZ" dirty="0">
                <a:sym typeface="Symbol" panose="05050102010706020507" pitchFamily="18" charset="2"/>
              </a:rPr>
              <a:t></a:t>
            </a:r>
            <a:r>
              <a:rPr lang="cs-CZ" dirty="0"/>
              <a:t> 5 je softwarovým řešením metody </a:t>
            </a:r>
            <a:r>
              <a:rPr lang="cs-CZ" b="1" dirty="0"/>
              <a:t>RAID </a:t>
            </a:r>
            <a:r>
              <a:rPr lang="cs-CZ" b="1" dirty="0">
                <a:sym typeface="Symbol" panose="05050102010706020507" pitchFamily="18" charset="2"/>
              </a:rPr>
              <a:t></a:t>
            </a:r>
            <a:r>
              <a:rPr lang="cs-CZ" b="1" dirty="0"/>
              <a:t> 5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6104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Diskové pole RAID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Redundant</a:t>
            </a:r>
            <a:r>
              <a:rPr lang="cs-CZ" dirty="0" smtClean="0"/>
              <a:t> </a:t>
            </a:r>
            <a:r>
              <a:rPr lang="cs-CZ" dirty="0" err="1"/>
              <a:t>Array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Independent </a:t>
            </a:r>
            <a:r>
              <a:rPr lang="cs-CZ" dirty="0" err="1" smtClean="0"/>
              <a:t>Discs</a:t>
            </a:r>
            <a:endParaRPr lang="cs-CZ" dirty="0"/>
          </a:p>
          <a:p>
            <a:r>
              <a:rPr lang="cs-CZ" dirty="0" smtClean="0"/>
              <a:t>Nadbytečné </a:t>
            </a:r>
            <a:r>
              <a:rPr lang="cs-CZ" dirty="0"/>
              <a:t>pole nezávislých </a:t>
            </a:r>
            <a:r>
              <a:rPr lang="cs-CZ" dirty="0" smtClean="0"/>
              <a:t>disků</a:t>
            </a:r>
          </a:p>
          <a:p>
            <a:r>
              <a:rPr lang="cs-CZ" dirty="0" smtClean="0"/>
              <a:t>metoda </a:t>
            </a:r>
            <a:r>
              <a:rPr lang="cs-CZ" dirty="0"/>
              <a:t>RAID vytváří z několika disků jedno </a:t>
            </a:r>
            <a:r>
              <a:rPr lang="cs-CZ" b="1" dirty="0"/>
              <a:t>diskové pole</a:t>
            </a:r>
            <a:r>
              <a:rPr lang="cs-CZ" dirty="0"/>
              <a:t>, které se systému jeví jako jedna </a:t>
            </a:r>
            <a:r>
              <a:rPr lang="cs-CZ" dirty="0" smtClean="0"/>
              <a:t>jednotka</a:t>
            </a:r>
          </a:p>
          <a:p>
            <a:r>
              <a:rPr lang="cs-CZ" dirty="0" smtClean="0"/>
              <a:t>účelem je zajištění </a:t>
            </a:r>
            <a:r>
              <a:rPr lang="cs-CZ" dirty="0"/>
              <a:t>nadbytečnosti (redundance) dat a tím </a:t>
            </a:r>
            <a:r>
              <a:rPr lang="cs-CZ" b="1" dirty="0"/>
              <a:t>zvýšení odolnosti proti chybám</a:t>
            </a:r>
            <a:r>
              <a:rPr lang="cs-CZ" dirty="0"/>
              <a:t> </a:t>
            </a:r>
            <a:r>
              <a:rPr lang="cs-CZ" dirty="0" smtClean="0"/>
              <a:t>(HW selhání disků)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743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Realizace pole RAID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disková </a:t>
            </a:r>
            <a:r>
              <a:rPr lang="cs-CZ" dirty="0"/>
              <a:t>pole bývala výsadou </a:t>
            </a:r>
            <a:r>
              <a:rPr lang="cs-CZ" dirty="0" smtClean="0"/>
              <a:t>serverů, dnes </a:t>
            </a:r>
            <a:r>
              <a:rPr lang="cs-CZ" dirty="0"/>
              <a:t>je můžeme realizovat i na domácím </a:t>
            </a:r>
            <a:r>
              <a:rPr lang="cs-CZ" dirty="0" smtClean="0"/>
              <a:t>PC</a:t>
            </a:r>
          </a:p>
          <a:p>
            <a:r>
              <a:rPr lang="cs-CZ" dirty="0" smtClean="0"/>
              <a:t>RAID </a:t>
            </a:r>
            <a:r>
              <a:rPr lang="cs-CZ" dirty="0"/>
              <a:t>pole lze vytvořit </a:t>
            </a:r>
            <a:r>
              <a:rPr lang="cs-CZ" b="1" dirty="0"/>
              <a:t>softwarově</a:t>
            </a:r>
            <a:r>
              <a:rPr lang="cs-CZ" dirty="0"/>
              <a:t> nebo </a:t>
            </a:r>
            <a:r>
              <a:rPr lang="cs-CZ" b="1" dirty="0" smtClean="0"/>
              <a:t>hardwarově</a:t>
            </a:r>
            <a:endParaRPr lang="cs-CZ" dirty="0"/>
          </a:p>
          <a:p>
            <a:r>
              <a:rPr lang="cs-CZ" dirty="0" smtClean="0"/>
              <a:t>základním </a:t>
            </a:r>
            <a:r>
              <a:rPr lang="cs-CZ" dirty="0"/>
              <a:t>předpokladem je zajištění dostatečného počtu </a:t>
            </a:r>
            <a:r>
              <a:rPr lang="cs-CZ" dirty="0" smtClean="0"/>
              <a:t>disků</a:t>
            </a:r>
            <a:endParaRPr lang="cs-CZ" dirty="0"/>
          </a:p>
          <a:p>
            <a:r>
              <a:rPr lang="cs-CZ" b="1" dirty="0"/>
              <a:t>Softwarové řešení pole RAID</a:t>
            </a:r>
            <a:r>
              <a:rPr lang="cs-CZ" dirty="0"/>
              <a:t> </a:t>
            </a:r>
            <a:r>
              <a:rPr lang="cs-CZ" dirty="0">
                <a:sym typeface="Symbol" panose="05050102010706020507" pitchFamily="18" charset="2"/>
              </a:rPr>
              <a:t></a:t>
            </a:r>
            <a:r>
              <a:rPr lang="cs-CZ" dirty="0"/>
              <a:t> </a:t>
            </a:r>
            <a:r>
              <a:rPr lang="cs-CZ" dirty="0" smtClean="0"/>
              <a:t>dynamické disky</a:t>
            </a:r>
          </a:p>
          <a:p>
            <a:r>
              <a:rPr lang="cs-CZ" dirty="0" smtClean="0"/>
              <a:t>levnější</a:t>
            </a:r>
            <a:r>
              <a:rPr lang="cs-CZ" dirty="0"/>
              <a:t>, ale méně </a:t>
            </a:r>
            <a:r>
              <a:rPr lang="cs-CZ" dirty="0" smtClean="0"/>
              <a:t>výkonná alternativa. </a:t>
            </a:r>
            <a:r>
              <a:rPr lang="cs-CZ" dirty="0"/>
              <a:t>Pole je </a:t>
            </a:r>
            <a:r>
              <a:rPr lang="cs-CZ" b="1" dirty="0"/>
              <a:t>vytvářeno a řízeno operačním systémem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3366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Hardwarové řešení pole RAID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Vytvoření pole sestává z několika kroků:</a:t>
            </a:r>
          </a:p>
          <a:p>
            <a:pPr lvl="0"/>
            <a:r>
              <a:rPr lang="cs-CZ" dirty="0"/>
              <a:t>připojení disků</a:t>
            </a:r>
          </a:p>
          <a:p>
            <a:pPr lvl="0"/>
            <a:r>
              <a:rPr lang="cs-CZ" dirty="0"/>
              <a:t>aktivace řadiče (v </a:t>
            </a:r>
            <a:r>
              <a:rPr lang="cs-CZ" dirty="0" err="1"/>
              <a:t>Setup</a:t>
            </a:r>
            <a:r>
              <a:rPr lang="cs-CZ" dirty="0"/>
              <a:t> </a:t>
            </a:r>
            <a:r>
              <a:rPr lang="cs-CZ" dirty="0" err="1"/>
              <a:t>BIOSu</a:t>
            </a:r>
            <a:r>
              <a:rPr lang="cs-CZ" dirty="0"/>
              <a:t> základní desky nastavit volbu RAID)</a:t>
            </a:r>
          </a:p>
          <a:p>
            <a:pPr lvl="0"/>
            <a:r>
              <a:rPr lang="cs-CZ" dirty="0"/>
              <a:t>konfigurace řadiče (řadič má svůj vlastní BIOS, do jeho konfiguračního programu, což je obdoba nám známého </a:t>
            </a:r>
            <a:r>
              <a:rPr lang="cs-CZ" dirty="0" err="1"/>
              <a:t>Setupu</a:t>
            </a:r>
            <a:r>
              <a:rPr lang="cs-CZ" dirty="0"/>
              <a:t>, vstoupíme při startu systému použitím klávesové zkratky, např. Ctrl </a:t>
            </a:r>
            <a:r>
              <a:rPr lang="cs-CZ" dirty="0">
                <a:sym typeface="Symbol" panose="05050102010706020507" pitchFamily="18" charset="2"/>
              </a:rPr>
              <a:t></a:t>
            </a:r>
            <a:r>
              <a:rPr lang="cs-CZ" dirty="0"/>
              <a:t> I aj., a vybíráme typ pole, disky pro pole, parametry pole, např. velikost „</a:t>
            </a:r>
            <a:r>
              <a:rPr lang="cs-CZ" dirty="0" err="1"/>
              <a:t>stripu</a:t>
            </a:r>
            <a:r>
              <a:rPr lang="cs-CZ"/>
              <a:t>“ )</a:t>
            </a:r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150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RAID pole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Disková pole se používají pro zlepšení stability uložených dat a k navýšení kapacity úložného prostoru</a:t>
            </a:r>
          </a:p>
          <a:p>
            <a:r>
              <a:rPr lang="cs-CZ" dirty="0" smtClean="0"/>
              <a:t>Různé typy RAID polí</a:t>
            </a:r>
          </a:p>
          <a:p>
            <a:r>
              <a:rPr lang="cs-CZ" dirty="0" smtClean="0"/>
              <a:t>Softwarové RAID pole</a:t>
            </a:r>
          </a:p>
          <a:p>
            <a:r>
              <a:rPr lang="cs-CZ" dirty="0" smtClean="0"/>
              <a:t>Hardwarové RAID pole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5935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Historie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Pevné </a:t>
            </a:r>
            <a:r>
              <a:rPr lang="cs-CZ" dirty="0"/>
              <a:t>disky se objevily v roce 1956, nejprve pro sálové počítače. Předchůdcem pevných disků je magnetická páska a magnetický buben. </a:t>
            </a:r>
          </a:p>
        </p:txBody>
      </p:sp>
      <p:pic>
        <p:nvPicPr>
          <p:cNvPr id="2050" name="Picture 2" descr="http://upload.wikimedia.org/wikipedia/commons/b/b4/IBM_350_RAMA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75857"/>
            <a:ext cx="2571750" cy="24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3410464" y="3155608"/>
            <a:ext cx="36098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350" dirty="0"/>
              <a:t>IBM 305 RAMAC jeden z původních pevných disků s kapacitou 5MB</a:t>
            </a:r>
          </a:p>
        </p:txBody>
      </p:sp>
    </p:spTree>
    <p:extLst>
      <p:ext uri="{BB962C8B-B14F-4D97-AF65-F5344CB8AC3E}">
        <p14:creationId xmlns:p14="http://schemas.microsoft.com/office/powerpoint/2010/main" val="217609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Typy RAID polí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cs-CZ" dirty="0"/>
              <a:t>RAID 0</a:t>
            </a:r>
          </a:p>
          <a:p>
            <a:pPr lvl="1"/>
            <a:r>
              <a:rPr lang="cs-CZ" dirty="0"/>
              <a:t>Toto pole v podstatě není RAID, protože neobsahuje žádné redundantní informace a tím pádem neposkytuje datům žádnou ochranu. Slouží nám k navyšování kapacity. Jednotlivá zařízení jsou spojena do jednoho celku a operační systém je vidí jako jediný disk.</a:t>
            </a:r>
          </a:p>
          <a:p>
            <a:pPr lvl="1"/>
            <a:r>
              <a:rPr lang="cs-CZ" dirty="0"/>
              <a:t>+ vyšší kapacita</a:t>
            </a:r>
          </a:p>
          <a:p>
            <a:pPr lvl="1"/>
            <a:r>
              <a:rPr lang="cs-CZ" dirty="0"/>
              <a:t>+ vyšší rychlost</a:t>
            </a:r>
          </a:p>
          <a:p>
            <a:pPr lvl="1"/>
            <a:r>
              <a:rPr lang="cs-CZ" dirty="0"/>
              <a:t>- ztráta jednoho disku znamená ztrátu všech dat</a:t>
            </a:r>
          </a:p>
          <a:p>
            <a:pPr lvl="0"/>
            <a:r>
              <a:rPr lang="cs-CZ" dirty="0"/>
              <a:t>RAID 1</a:t>
            </a:r>
          </a:p>
          <a:p>
            <a:pPr lvl="1"/>
            <a:r>
              <a:rPr lang="cs-CZ" dirty="0"/>
              <a:t>RAID 1 je zrcadlení, data se ukládají na dva nebo více disků. Je to nejjednodušší a efektivní ochrana dat. V případě výpadku jednoho disku máme stejná data na disku jiném.</a:t>
            </a:r>
          </a:p>
          <a:p>
            <a:pPr lvl="1"/>
            <a:r>
              <a:rPr lang="cs-CZ" dirty="0"/>
              <a:t>+ maximální bezpečnost dat</a:t>
            </a:r>
          </a:p>
          <a:p>
            <a:pPr lvl="1"/>
            <a:r>
              <a:rPr lang="cs-CZ" dirty="0"/>
              <a:t>- stejná rychlost jako u jednoho disku</a:t>
            </a:r>
          </a:p>
          <a:p>
            <a:pPr lvl="1"/>
            <a:r>
              <a:rPr lang="cs-CZ" dirty="0"/>
              <a:t>- stejná velikost jako u jednoho </a:t>
            </a:r>
            <a:r>
              <a:rPr lang="cs-CZ" dirty="0" smtClean="0"/>
              <a:t>disku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212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Typy RAID polí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cs-CZ" dirty="0" smtClean="0"/>
              <a:t>RAID 0 + 1</a:t>
            </a:r>
          </a:p>
          <a:p>
            <a:pPr lvl="1"/>
            <a:r>
              <a:rPr lang="cs-CZ" dirty="0" smtClean="0"/>
              <a:t>Je složený typ dvou raidů. V podstatě se jedná o diskové pole RAID 0, které je zrcadleno pomocí RAID 1.</a:t>
            </a:r>
          </a:p>
          <a:p>
            <a:pPr lvl="1"/>
            <a:r>
              <a:rPr lang="cs-CZ" dirty="0" smtClean="0"/>
              <a:t>+ maximální bezpečnost dat</a:t>
            </a:r>
          </a:p>
          <a:p>
            <a:pPr lvl="1"/>
            <a:r>
              <a:rPr lang="cs-CZ" dirty="0" smtClean="0"/>
              <a:t>- stejná rychlost jako u jednoho disku</a:t>
            </a:r>
          </a:p>
          <a:p>
            <a:pPr lvl="1"/>
            <a:r>
              <a:rPr lang="cs-CZ" dirty="0" smtClean="0"/>
              <a:t>- stejná velikost jako u RAIDu 0</a:t>
            </a:r>
          </a:p>
          <a:p>
            <a:pPr lvl="0"/>
            <a:r>
              <a:rPr lang="cs-CZ" dirty="0" smtClean="0"/>
              <a:t>RAID 5</a:t>
            </a:r>
          </a:p>
          <a:p>
            <a:pPr lvl="1"/>
            <a:r>
              <a:rPr lang="cs-CZ" dirty="0" smtClean="0"/>
              <a:t>RAID 5 musí mít alespoň tři členy, přičemž kapacitu jednoho členu zabírají samo opravné kódy, které jsou uloženy na členech střídavě.</a:t>
            </a:r>
          </a:p>
          <a:p>
            <a:pPr lvl="1"/>
            <a:r>
              <a:rPr lang="cs-CZ" dirty="0" smtClean="0"/>
              <a:t>+ vyšší kapacita</a:t>
            </a:r>
          </a:p>
        </p:txBody>
      </p:sp>
    </p:spTree>
    <p:extLst>
      <p:ext uri="{BB962C8B-B14F-4D97-AF65-F5344CB8AC3E}">
        <p14:creationId xmlns:p14="http://schemas.microsoft.com/office/powerpoint/2010/main" val="171547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Rozhraní pevných disků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ATA (</a:t>
            </a:r>
            <a:r>
              <a:rPr lang="cs-CZ" dirty="0" err="1" smtClean="0"/>
              <a:t>Advanced</a:t>
            </a:r>
            <a:r>
              <a:rPr lang="cs-CZ" dirty="0" smtClean="0"/>
              <a:t> Technology </a:t>
            </a:r>
            <a:r>
              <a:rPr lang="cs-CZ" dirty="0" err="1" smtClean="0"/>
              <a:t>Attachment</a:t>
            </a:r>
            <a:r>
              <a:rPr lang="cs-CZ" dirty="0" smtClean="0"/>
              <a:t>) nebo</a:t>
            </a:r>
          </a:p>
          <a:p>
            <a:pPr marL="0" indent="0">
              <a:buNone/>
            </a:pPr>
            <a:r>
              <a:rPr lang="cs-CZ" dirty="0" smtClean="0"/>
              <a:t>    také </a:t>
            </a:r>
            <a:r>
              <a:rPr lang="cs-CZ" dirty="0"/>
              <a:t>PATA (Paralel </a:t>
            </a:r>
            <a:r>
              <a:rPr lang="cs-CZ" dirty="0" smtClean="0"/>
              <a:t>ATA)</a:t>
            </a:r>
          </a:p>
          <a:p>
            <a:pPr lvl="1"/>
            <a:r>
              <a:rPr lang="cs-CZ" dirty="0" smtClean="0"/>
              <a:t>Teoretická </a:t>
            </a:r>
            <a:r>
              <a:rPr lang="cs-CZ" dirty="0"/>
              <a:t>rychlost přenosu je max. 150 MB/s</a:t>
            </a:r>
          </a:p>
          <a:p>
            <a:pPr lvl="1"/>
            <a:r>
              <a:rPr lang="cs-CZ" dirty="0" smtClean="0"/>
              <a:t>Max</a:t>
            </a:r>
            <a:r>
              <a:rPr lang="cs-CZ" dirty="0"/>
              <a:t>. 2 zařízení na jednom kabelu</a:t>
            </a:r>
          </a:p>
          <a:p>
            <a:r>
              <a:rPr lang="cs-CZ" dirty="0" smtClean="0"/>
              <a:t> IDE </a:t>
            </a:r>
          </a:p>
          <a:p>
            <a:r>
              <a:rPr lang="cs-CZ" sz="3200" dirty="0" smtClean="0"/>
              <a:t>EIDE</a:t>
            </a:r>
          </a:p>
          <a:p>
            <a:r>
              <a:rPr lang="cs-CZ" dirty="0" err="1" smtClean="0"/>
              <a:t>UltraATA</a:t>
            </a:r>
            <a:endParaRPr lang="cs-CZ" dirty="0" smtClean="0"/>
          </a:p>
          <a:p>
            <a:r>
              <a:rPr lang="cs-CZ" sz="3200" dirty="0" err="1" smtClean="0"/>
              <a:t>UltraDMA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284948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Rozhraní pevných </a:t>
            </a:r>
            <a:r>
              <a:rPr lang="cs-CZ" dirty="0" smtClean="0"/>
              <a:t>disků - EIDE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1850231"/>
            <a:ext cx="5359400" cy="4025900"/>
          </a:xfrm>
        </p:spPr>
      </p:pic>
    </p:spTree>
    <p:extLst>
      <p:ext uri="{BB962C8B-B14F-4D97-AF65-F5344CB8AC3E}">
        <p14:creationId xmlns:p14="http://schemas.microsoft.com/office/powerpoint/2010/main" val="31270927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Rozhraní pevných disků </a:t>
            </a:r>
            <a:r>
              <a:rPr lang="cs-CZ" dirty="0" smtClean="0"/>
              <a:t>– EIDE kabel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43" y="1971118"/>
            <a:ext cx="5485714" cy="3784127"/>
          </a:xfrm>
        </p:spPr>
      </p:pic>
    </p:spTree>
    <p:extLst>
      <p:ext uri="{BB962C8B-B14F-4D97-AF65-F5344CB8AC3E}">
        <p14:creationId xmlns:p14="http://schemas.microsoft.com/office/powerpoint/2010/main" val="6788931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Rozhraní pevných disků – EIDE kabel</a:t>
            </a:r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078831"/>
            <a:ext cx="5715000" cy="3568700"/>
          </a:xfrm>
        </p:spPr>
      </p:pic>
    </p:spTree>
    <p:extLst>
      <p:ext uri="{BB962C8B-B14F-4D97-AF65-F5344CB8AC3E}">
        <p14:creationId xmlns:p14="http://schemas.microsoft.com/office/powerpoint/2010/main" val="2983306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Rozhraní pevných disků – EIDE kabel</a:t>
            </a:r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37" y="2567781"/>
            <a:ext cx="3895725" cy="2590800"/>
          </a:xfrm>
        </p:spPr>
      </p:pic>
    </p:spTree>
    <p:extLst>
      <p:ext uri="{BB962C8B-B14F-4D97-AF65-F5344CB8AC3E}">
        <p14:creationId xmlns:p14="http://schemas.microsoft.com/office/powerpoint/2010/main" val="18019689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IDE1 (</a:t>
            </a:r>
            <a:r>
              <a:rPr lang="cs-CZ" dirty="0" err="1" smtClean="0"/>
              <a:t>primary</a:t>
            </a:r>
            <a:r>
              <a:rPr lang="cs-CZ" dirty="0" smtClean="0"/>
              <a:t>) IDE2 (</a:t>
            </a:r>
            <a:r>
              <a:rPr lang="cs-CZ" dirty="0" err="1" smtClean="0"/>
              <a:t>secondary</a:t>
            </a:r>
            <a:r>
              <a:rPr lang="cs-CZ" dirty="0" smtClean="0"/>
              <a:t>)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132856"/>
            <a:ext cx="5715000" cy="3470680"/>
          </a:xfrm>
        </p:spPr>
      </p:pic>
    </p:spTree>
    <p:extLst>
      <p:ext uri="{BB962C8B-B14F-4D97-AF65-F5344CB8AC3E}">
        <p14:creationId xmlns:p14="http://schemas.microsoft.com/office/powerpoint/2010/main" val="40905228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Rozhraní </a:t>
            </a:r>
            <a:r>
              <a:rPr lang="cs-CZ" dirty="0" smtClean="0"/>
              <a:t>HDD </a:t>
            </a:r>
            <a:r>
              <a:rPr lang="cs-CZ" dirty="0" err="1" smtClean="0"/>
              <a:t>vs</a:t>
            </a:r>
            <a:r>
              <a:rPr lang="cs-CZ" dirty="0" smtClean="0"/>
              <a:t> FDD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8343003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IDE </a:t>
            </a:r>
            <a:r>
              <a:rPr lang="cs-CZ" dirty="0" err="1" smtClean="0"/>
              <a:t>vs</a:t>
            </a:r>
            <a:r>
              <a:rPr lang="cs-CZ" dirty="0" smtClean="0"/>
              <a:t> SATA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274421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áďa\Desktop\dis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0"/>
            <a:ext cx="6264696" cy="687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18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Rozhraní pevných disků - SATA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b="1" dirty="0"/>
              <a:t>SATA</a:t>
            </a:r>
            <a:r>
              <a:rPr lang="cs-CZ" dirty="0"/>
              <a:t> (</a:t>
            </a:r>
            <a:r>
              <a:rPr lang="cs-CZ" dirty="0" err="1"/>
              <a:t>Serial</a:t>
            </a:r>
            <a:r>
              <a:rPr lang="cs-CZ" dirty="0"/>
              <a:t> ATA)</a:t>
            </a:r>
          </a:p>
          <a:p>
            <a:pPr lvl="1"/>
            <a:r>
              <a:rPr lang="cs-CZ" dirty="0"/>
              <a:t>Sériové rozhraní</a:t>
            </a:r>
          </a:p>
          <a:p>
            <a:pPr lvl="1"/>
            <a:r>
              <a:rPr lang="cs-CZ" dirty="0" err="1"/>
              <a:t>Rev</a:t>
            </a:r>
            <a:r>
              <a:rPr lang="cs-CZ" dirty="0"/>
              <a:t>. 1.0 – 1,5 </a:t>
            </a:r>
            <a:r>
              <a:rPr lang="cs-CZ" dirty="0" err="1"/>
              <a:t>Gb</a:t>
            </a:r>
            <a:r>
              <a:rPr lang="cs-CZ" dirty="0"/>
              <a:t>/s</a:t>
            </a:r>
          </a:p>
          <a:p>
            <a:pPr lvl="1"/>
            <a:r>
              <a:rPr lang="cs-CZ" dirty="0" err="1"/>
              <a:t>Rev</a:t>
            </a:r>
            <a:r>
              <a:rPr lang="cs-CZ" dirty="0"/>
              <a:t>. 2.0 – 3 </a:t>
            </a:r>
            <a:r>
              <a:rPr lang="cs-CZ" dirty="0" err="1"/>
              <a:t>Gb</a:t>
            </a:r>
            <a:r>
              <a:rPr lang="cs-CZ" dirty="0"/>
              <a:t>/s</a:t>
            </a:r>
          </a:p>
          <a:p>
            <a:pPr lvl="1"/>
            <a:r>
              <a:rPr lang="cs-CZ" dirty="0" err="1"/>
              <a:t>Rev</a:t>
            </a:r>
            <a:r>
              <a:rPr lang="cs-CZ" dirty="0"/>
              <a:t>. 3.0 – 6 </a:t>
            </a:r>
            <a:r>
              <a:rPr lang="cs-CZ" dirty="0" err="1"/>
              <a:t>Gb</a:t>
            </a:r>
            <a:r>
              <a:rPr lang="cs-CZ" dirty="0"/>
              <a:t>/s</a:t>
            </a:r>
          </a:p>
          <a:p>
            <a:pPr lvl="1"/>
            <a:r>
              <a:rPr lang="cs-CZ" dirty="0"/>
              <a:t>Podpora Hot </a:t>
            </a:r>
            <a:r>
              <a:rPr lang="cs-CZ" dirty="0" err="1"/>
              <a:t>Plug</a:t>
            </a:r>
            <a:endParaRPr lang="cs-CZ" dirty="0"/>
          </a:p>
          <a:p>
            <a:endParaRPr lang="cs-CZ" dirty="0"/>
          </a:p>
        </p:txBody>
      </p:sp>
      <p:pic>
        <p:nvPicPr>
          <p:cNvPr id="5" name="Picture 4" descr="image30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752" y="1600200"/>
            <a:ext cx="3311496" cy="4525963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50800" dist="38100" dir="2700000" algn="ctr" rotWithShape="0">
              <a:srgbClr val="00000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4939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eSATA</a:t>
            </a:r>
            <a:r>
              <a:rPr lang="cs-CZ" dirty="0" smtClean="0"/>
              <a:t> </a:t>
            </a:r>
            <a:r>
              <a:rPr lang="cs-CZ" dirty="0" err="1" smtClean="0"/>
              <a:t>vs</a:t>
            </a:r>
            <a:r>
              <a:rPr lang="cs-CZ" dirty="0" smtClean="0"/>
              <a:t> SATA</a:t>
            </a:r>
            <a:endParaRPr lang="cs-CZ" dirty="0"/>
          </a:p>
        </p:txBody>
      </p:sp>
      <p:pic>
        <p:nvPicPr>
          <p:cNvPr id="4" name="Picture 4" descr="http://pctuning.tyden.cz/ilustrace3/zombux/esata/connector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2710656"/>
            <a:ext cx="33337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5956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SCSI</a:t>
            </a:r>
            <a:endParaRPr lang="cs-CZ" dirty="0"/>
          </a:p>
        </p:txBody>
      </p:sp>
      <p:pic>
        <p:nvPicPr>
          <p:cNvPr id="4" name="Picture 5" descr="image3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8" t="21817" b="25819"/>
          <a:stretch>
            <a:fillRect/>
          </a:stretch>
        </p:blipFill>
        <p:spPr bwMode="auto">
          <a:xfrm>
            <a:off x="1422197" y="2369374"/>
            <a:ext cx="6299606" cy="2987615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50800" dist="38100" dir="2700000" algn="ctr" rotWithShape="0">
              <a:srgbClr val="00000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249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defTabSz="914400"/>
            <a:r>
              <a:rPr lang="cs-CZ" altLang="cs-CZ" sz="44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rPr>
              <a:t>Typy rozhraní - externí</a:t>
            </a:r>
            <a:endParaRPr lang="cs-CZ" altLang="cs-CZ"/>
          </a:p>
        </p:txBody>
      </p:sp>
      <p:sp>
        <p:nvSpPr>
          <p:cNvPr id="28674" name="AutoShape 2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 marL="342900" indent="-342900">
              <a:defRPr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2pPr>
            <a:lvl3pPr>
              <a:defRPr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3pPr>
            <a:lvl4pPr>
              <a:defRPr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5pPr>
            <a:lvl6pPr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6pPr>
            <a:lvl7pPr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7pPr>
            <a:lvl8pPr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8pPr>
            <a:lvl9pPr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pPr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cs-CZ" altLang="cs-CZ" sz="3200"/>
              <a:t>USB (Universal Serial Bus) – více druhů</a:t>
            </a:r>
          </a:p>
          <a:p>
            <a:pPr lvl="1">
              <a:spcBef>
                <a:spcPts val="600"/>
              </a:spcBef>
              <a:buSzPct val="100000"/>
              <a:buFont typeface="Arial" panose="020B0604020202020204" pitchFamily="34" charset="0"/>
              <a:buChar char="–"/>
            </a:pPr>
            <a:r>
              <a:rPr lang="cs-CZ" altLang="cs-CZ" sz="2800"/>
              <a:t>USB 1.1 - 12 Mbit/s</a:t>
            </a:r>
          </a:p>
          <a:p>
            <a:pPr lvl="1">
              <a:spcBef>
                <a:spcPts val="600"/>
              </a:spcBef>
              <a:buSzPct val="100000"/>
              <a:buFont typeface="Arial" panose="020B0604020202020204" pitchFamily="34" charset="0"/>
              <a:buChar char="–"/>
            </a:pPr>
            <a:r>
              <a:rPr lang="cs-CZ" altLang="cs-CZ" sz="2800"/>
              <a:t>USB 2.0 - 480 Mbit/s</a:t>
            </a:r>
          </a:p>
          <a:p>
            <a:pPr lvl="1">
              <a:spcBef>
                <a:spcPts val="600"/>
              </a:spcBef>
              <a:buSzPct val="100000"/>
              <a:buFont typeface="Arial" panose="020B0604020202020204" pitchFamily="34" charset="0"/>
              <a:buChar char="–"/>
            </a:pPr>
            <a:r>
              <a:rPr lang="cs-CZ" altLang="cs-CZ" sz="2800"/>
              <a:t>USB 3.0 - 5 Gbit/s</a:t>
            </a:r>
          </a:p>
          <a:p>
            <a:pPr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cs-CZ" altLang="cs-CZ" sz="3200"/>
              <a:t>FireWire (i.Link / IEEE 1394) - 400 Mbit/s</a:t>
            </a:r>
          </a:p>
          <a:p>
            <a:pPr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cs-CZ" altLang="cs-CZ" sz="3200"/>
              <a:t>eSATA – rychlost podle podporované verze rozhraní SATA na základní desce</a:t>
            </a:r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414365472"/>
      </p:ext>
    </p:extLst>
  </p:cSld>
  <p:clrMapOvr>
    <a:masterClrMapping/>
  </p:clrMapOvr>
  <p:transition spd="med">
    <p:dissolv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Rozhraní pevných disků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V </a:t>
            </a:r>
            <a:r>
              <a:rPr lang="cs-CZ" dirty="0"/>
              <a:t>dnešní době je jasně patrný trend přechodu od paralelních rozhraní k sériovým (ATA-&gt;SATA, SCSI-&gt;SAS). Sériová rozhraní poskytují vyšší přenosové rychlosti (vyšší frekvenci, která u paralelních rozhraní vede k rušení mezi vodiči) a jednodušší propojení zařízení (tenčí kabely).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54558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Princip zápisu na HDD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 smtClean="0"/>
              <a:t>Zapisovací hlava - cívka</a:t>
            </a:r>
            <a:r>
              <a:rPr lang="cs-CZ" dirty="0"/>
              <a:t>, kterou prochází </a:t>
            </a:r>
            <a:r>
              <a:rPr lang="cs-CZ" dirty="0" smtClean="0"/>
              <a:t>proud - vytváří </a:t>
            </a:r>
            <a:r>
              <a:rPr lang="cs-CZ" dirty="0"/>
              <a:t>magnetické </a:t>
            </a:r>
            <a:r>
              <a:rPr lang="cs-CZ" dirty="0" smtClean="0"/>
              <a:t>pole. </a:t>
            </a:r>
            <a:r>
              <a:rPr lang="cs-CZ" dirty="0"/>
              <a:t>V místě štěrbiny prochází magnetické pole na </a:t>
            </a:r>
            <a:r>
              <a:rPr lang="cs-CZ" dirty="0" smtClean="0"/>
              <a:t>materiál záznamové vrstvy plotny disku a </a:t>
            </a:r>
            <a:r>
              <a:rPr lang="cs-CZ" dirty="0"/>
              <a:t>magnetizuje ho</a:t>
            </a:r>
            <a:r>
              <a:rPr lang="cs-CZ" dirty="0" smtClean="0"/>
              <a:t>. </a:t>
            </a:r>
          </a:p>
          <a:p>
            <a:r>
              <a:rPr lang="cs-CZ" dirty="0"/>
              <a:t>Čtení je pak </a:t>
            </a:r>
            <a:r>
              <a:rPr lang="cs-CZ" dirty="0" smtClean="0"/>
              <a:t>realizováno na </a:t>
            </a:r>
            <a:r>
              <a:rPr lang="cs-CZ" dirty="0"/>
              <a:t>principu </a:t>
            </a:r>
            <a:r>
              <a:rPr lang="cs-CZ" dirty="0" smtClean="0"/>
              <a:t>elektromagnetické indukce</a:t>
            </a:r>
          </a:p>
          <a:p>
            <a:r>
              <a:rPr lang="cs-CZ" dirty="0" smtClean="0"/>
              <a:t>Při </a:t>
            </a:r>
            <a:r>
              <a:rPr lang="pl-PL" dirty="0" smtClean="0"/>
              <a:t>přechodu </a:t>
            </a:r>
            <a:r>
              <a:rPr lang="pl-PL" dirty="0"/>
              <a:t>z 1 na 0 se indukuje v cívce napětí a z těchto </a:t>
            </a:r>
            <a:r>
              <a:rPr lang="pl-PL" dirty="0" smtClean="0"/>
              <a:t>impulzů </a:t>
            </a:r>
            <a:r>
              <a:rPr lang="cs-CZ" dirty="0" smtClean="0"/>
              <a:t>jsou </a:t>
            </a:r>
            <a:r>
              <a:rPr lang="cs-CZ" dirty="0"/>
              <a:t>pak získávána zapsaná data.</a:t>
            </a:r>
            <a:r>
              <a:rPr lang="cs-CZ" dirty="0" smtClean="0"/>
              <a:t> 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57534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Princip zápisu na HDD</a:t>
            </a:r>
            <a:endParaRPr lang="cs-CZ" dirty="0"/>
          </a:p>
        </p:txBody>
      </p:sp>
      <p:pic>
        <p:nvPicPr>
          <p:cNvPr id="6" name="Picture 2" descr="http://pctuning.tyden.cz/ilustrace3/Sulc/disky_320GB/plochy_zapis.gif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171700" y="2177256"/>
            <a:ext cx="48006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732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rPr>
              <a:t>Druhy zápisů dat</a:t>
            </a:r>
            <a:endParaRPr lang="cs-CZ" dirty="0"/>
          </a:p>
        </p:txBody>
      </p:sp>
      <p:pic>
        <p:nvPicPr>
          <p:cNvPr id="4" name="Picture 1" descr="image1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2005806"/>
            <a:ext cx="512445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695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defTabSz="914400"/>
            <a:r>
              <a:rPr lang="cs-CZ" altLang="cs-CZ" sz="44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rPr>
              <a:t>Čtení z HDD</a:t>
            </a:r>
            <a:endParaRPr lang="cs-CZ" altLang="cs-CZ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indent="-342900" defTabSz="9144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cs-CZ" altLang="cs-CZ" sz="32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rPr>
              <a:t>Čtení je realizováno elektromagnetickou indukcí (při přechodu z 1 na 0 se indukuje v cívce napětí a z těchto impulzů jsou pak získávána zapsaná data.</a:t>
            </a:r>
            <a:endParaRPr lang="cs-CZ" altLang="cs-CZ"/>
          </a:p>
        </p:txBody>
      </p:sp>
      <p:pic>
        <p:nvPicPr>
          <p:cNvPr id="13315" name="Picture 3" descr="image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771" y="3775454"/>
            <a:ext cx="3472582" cy="27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6" name="AutoShape 4"/>
          <p:cNvSpPr>
            <a:spLocks/>
          </p:cNvSpPr>
          <p:nvPr/>
        </p:nvSpPr>
        <p:spPr bwMode="auto">
          <a:xfrm>
            <a:off x="2151063" y="3806825"/>
            <a:ext cx="2347912" cy="3508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cs-CZ" altLang="cs-CZ"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Zapisovací hlavička</a:t>
            </a:r>
            <a:endParaRPr lang="cs-CZ" altLang="cs-CZ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4205757"/>
            <a:ext cx="3798137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64990"/>
      </p:ext>
    </p:extLst>
  </p:cSld>
  <p:clrMapOvr>
    <a:masterClrMapping/>
  </p:clrMapOvr>
  <p:transition spd="med">
    <p:dissolv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defTabSz="914400"/>
            <a:r>
              <a:rPr lang="cs-CZ" altLang="cs-CZ" sz="44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rPr>
              <a:t>Technologie NCQ</a:t>
            </a:r>
            <a:endParaRPr lang="cs-CZ" altLang="cs-CZ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14450"/>
            <a:ext cx="8229600" cy="4525963"/>
          </a:xfrm>
        </p:spPr>
        <p:txBody>
          <a:bodyPr/>
          <a:lstStyle/>
          <a:p>
            <a:pPr marL="342900" indent="-342900" defTabSz="9144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cs-CZ" altLang="cs-CZ" sz="32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rPr>
              <a:t>Optimalizuje čtení a zápis na HDD</a:t>
            </a:r>
          </a:p>
          <a:p>
            <a:pPr marL="742950" lvl="1" indent="-285750" defTabSz="91440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cs-CZ" altLang="cs-CZ" sz="28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rPr>
              <a:t>Zvýšení rychlosti přenosu dat</a:t>
            </a:r>
          </a:p>
          <a:p>
            <a:pPr marL="742950" lvl="1" indent="-285750" defTabSz="91440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cs-CZ" altLang="cs-CZ" sz="28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rPr>
              <a:t>Snížení opotřebení disku</a:t>
            </a:r>
            <a:endParaRPr lang="cs-CZ" altLang="cs-CZ"/>
          </a:p>
        </p:txBody>
      </p:sp>
      <p:pic>
        <p:nvPicPr>
          <p:cNvPr id="17411" name="Picture 3" descr="image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8" y="3103563"/>
            <a:ext cx="7119937" cy="375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832320"/>
      </p:ext>
    </p:extLst>
  </p:cSld>
  <p:clrMapOvr>
    <a:masterClrMapping/>
  </p:clrMapOvr>
  <p:transition spd="med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Části pevného disk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04664"/>
            <a:ext cx="6624736" cy="57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Největší výrobci pevných disků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/>
              <a:t>Fujitsu</a:t>
            </a:r>
          </a:p>
          <a:p>
            <a:pPr lvl="0"/>
            <a:r>
              <a:rPr lang="cs-CZ" dirty="0" err="1"/>
              <a:t>Hitachi</a:t>
            </a:r>
            <a:endParaRPr lang="cs-CZ" dirty="0"/>
          </a:p>
          <a:p>
            <a:pPr lvl="0"/>
            <a:r>
              <a:rPr lang="cs-CZ" dirty="0"/>
              <a:t>Maxtor</a:t>
            </a:r>
          </a:p>
          <a:p>
            <a:pPr lvl="0"/>
            <a:r>
              <a:rPr lang="cs-CZ" dirty="0"/>
              <a:t>Samsung</a:t>
            </a:r>
          </a:p>
          <a:p>
            <a:pPr lvl="0"/>
            <a:r>
              <a:rPr lang="cs-CZ" dirty="0"/>
              <a:t>Seagate</a:t>
            </a:r>
          </a:p>
          <a:p>
            <a:pPr lvl="0"/>
            <a:r>
              <a:rPr lang="cs-CZ" dirty="0"/>
              <a:t>Toshiba</a:t>
            </a:r>
          </a:p>
          <a:p>
            <a:pPr lvl="0"/>
            <a:r>
              <a:rPr lang="cs-CZ" dirty="0"/>
              <a:t>Western Digital</a:t>
            </a:r>
          </a:p>
          <a:p>
            <a:endParaRPr lang="cs-CZ" dirty="0"/>
          </a:p>
        </p:txBody>
      </p:sp>
      <p:pic>
        <p:nvPicPr>
          <p:cNvPr id="8196" name="Picture 4" descr="http://www.cwu.org/assets/_files/images/jul_13/cwu__1373624219_fujits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645" y="1911517"/>
            <a:ext cx="2193381" cy="135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www.itbiz.cz/images/upload/s/seagat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87404">
            <a:off x="4794020" y="2431323"/>
            <a:ext cx="2272805" cy="102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www.buildingskills.org/wp-content/uploads/2013/04/Western-Digit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683" y="3625032"/>
            <a:ext cx="2064544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://www.scsishop.co.uk/acatalog/Maxtor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48399">
            <a:off x="6760266" y="2223965"/>
            <a:ext cx="1642323" cy="123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7304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Hybridní disky </a:t>
            </a:r>
            <a:r>
              <a:rPr lang="cs-CZ" b="1" dirty="0"/>
              <a:t>SSHD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 smtClean="0"/>
              <a:t>kombinují technologii SSD (paměť typu NAND </a:t>
            </a:r>
            <a:r>
              <a:rPr lang="cs-CZ" dirty="0" err="1" smtClean="0"/>
              <a:t>Flash</a:t>
            </a:r>
            <a:r>
              <a:rPr lang="cs-CZ" dirty="0" smtClean="0"/>
              <a:t>) s </a:t>
            </a:r>
            <a:r>
              <a:rPr lang="cs-CZ" dirty="0"/>
              <a:t>pevným diskem </a:t>
            </a:r>
            <a:r>
              <a:rPr lang="cs-CZ" dirty="0" smtClean="0"/>
              <a:t>HDD (magnetický záznam)</a:t>
            </a:r>
            <a:endParaRPr lang="cs-CZ" dirty="0"/>
          </a:p>
          <a:p>
            <a:r>
              <a:rPr lang="cs-CZ" dirty="0" smtClean="0"/>
              <a:t>hybridní </a:t>
            </a:r>
            <a:r>
              <a:rPr lang="cs-CZ" dirty="0"/>
              <a:t>SSHD disky nabízí až 1TB kapacity v kombinaci s 8GB </a:t>
            </a:r>
            <a:r>
              <a:rPr lang="cs-CZ" dirty="0" smtClean="0"/>
              <a:t>SSD částí</a:t>
            </a:r>
            <a:r>
              <a:rPr lang="cs-CZ" dirty="0"/>
              <a:t>, která i v tomto případě slouží pro přesouvání nejpoužívanějších souborů (tedy jako velká vyrovnávací paměť</a:t>
            </a:r>
            <a:r>
              <a:rPr lang="cs-CZ" dirty="0" smtClean="0"/>
              <a:t>)</a:t>
            </a:r>
          </a:p>
          <a:p>
            <a:r>
              <a:rPr lang="cs-CZ" dirty="0" smtClean="0"/>
              <a:t>SSHD </a:t>
            </a:r>
            <a:r>
              <a:rPr lang="cs-CZ" dirty="0"/>
              <a:t>disk tak dokáže inteligentně a automaticky rozpoznat, co děláte nejčastěji, se kterými daty nejčastěji pracujete a pro tato data používat rychlou </a:t>
            </a:r>
            <a:r>
              <a:rPr lang="cs-CZ"/>
              <a:t>SSD </a:t>
            </a:r>
            <a:r>
              <a:rPr lang="cs-CZ" smtClean="0"/>
              <a:t>část</a:t>
            </a:r>
            <a:endParaRPr lang="cs-CZ" dirty="0"/>
          </a:p>
          <a:p>
            <a:r>
              <a:rPr lang="cs-CZ" dirty="0" smtClean="0"/>
              <a:t>SSHD představují kompromis </a:t>
            </a:r>
            <a:r>
              <a:rPr lang="cs-CZ" dirty="0"/>
              <a:t>mezi výhodami vysokokapacitních HDD a rychlým </a:t>
            </a:r>
            <a:r>
              <a:rPr lang="cs-CZ" dirty="0" smtClean="0"/>
              <a:t>SSD 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3627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áďa\Desktop\01_ssd_hd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01907"/>
            <a:ext cx="6912768" cy="550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50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defTabSz="914400"/>
            <a:r>
              <a:rPr lang="cs-CZ" altLang="cs-CZ" sz="44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rPr>
              <a:t>Hybrid SSD &amp; HDD</a:t>
            </a:r>
            <a:endParaRPr lang="cs-CZ" altLang="cs-CZ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87500"/>
            <a:ext cx="8229600" cy="4525963"/>
          </a:xfrm>
        </p:spPr>
        <p:txBody>
          <a:bodyPr/>
          <a:lstStyle/>
          <a:p>
            <a:pPr marL="342900" indent="-342900" defTabSz="9144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cs-CZ" altLang="cs-CZ" sz="32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rPr>
              <a:t>Seagate Momentus XT</a:t>
            </a:r>
          </a:p>
          <a:p>
            <a:pPr marL="742950" lvl="1" indent="-285750" defTabSz="91440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cs-CZ" altLang="cs-CZ" sz="28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rPr>
              <a:t>500GB HDD se 7 200 otáčkami za minutu, 32MB vyrovnávací pamětí a 4 GB flash paměti typu SLC NAND.</a:t>
            </a:r>
          </a:p>
          <a:p>
            <a:pPr marL="742950" lvl="1" indent="-285750" defTabSz="91440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cs-CZ" altLang="cs-CZ" sz="28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rPr>
              <a:t>Technologie Adaptive Memory - často používaná data udržována v rychlé flash paměti pro rychlý přístup</a:t>
            </a:r>
          </a:p>
          <a:p>
            <a:pPr marL="742950" lvl="1" indent="-285750" defTabSz="91440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cs-CZ" altLang="cs-CZ" sz="28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rPr>
              <a:t>Zrychlí start systému a start často používaných aplikací</a:t>
            </a:r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997370104"/>
      </p:ext>
    </p:extLst>
  </p:cSld>
  <p:clrMapOvr>
    <a:masterClrMapping/>
  </p:clrMapOvr>
  <p:transition spd="med">
    <p:dissolv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Zdroje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hlinkClick r:id="rId2"/>
              </a:rPr>
              <a:t>http://pctuning.tyden.cz/hardware/disky-cd-dvd-br/18914-solidni-budoucnost-pevnych-disku-uvod-k-velkemu-testu-ssd-disku</a:t>
            </a:r>
            <a:endParaRPr lang="cs-CZ" dirty="0" smtClean="0"/>
          </a:p>
          <a:p>
            <a:r>
              <a:rPr lang="cs-CZ" dirty="0" smtClean="0">
                <a:hlinkClick r:id="rId3"/>
              </a:rPr>
              <a:t>http://cs.wikipedia.org/wiki/Pevn%C3%BD_disk</a:t>
            </a:r>
            <a:endParaRPr lang="cs-CZ" dirty="0" smtClean="0"/>
          </a:p>
          <a:p>
            <a:r>
              <a:rPr lang="cs-CZ" dirty="0" smtClean="0">
                <a:hlinkClick r:id="rId4"/>
              </a:rPr>
              <a:t>http://cs.wikipedia.org/wiki/Solid-state_drive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94363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Detail plotny disku a ramene se zapisovací hlavou (</a:t>
            </a:r>
            <a:r>
              <a:rPr lang="cs-CZ" dirty="0" err="1" smtClean="0"/>
              <a:t>elmag</a:t>
            </a:r>
            <a:r>
              <a:rPr lang="cs-CZ" dirty="0" smtClean="0"/>
              <a:t>. cívkou) </a:t>
            </a:r>
            <a:endParaRPr lang="cs-CZ" dirty="0"/>
          </a:p>
        </p:txBody>
      </p:sp>
      <p:pic>
        <p:nvPicPr>
          <p:cNvPr id="6" name="Picture 4" descr="172817-top_foto1-k4amw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2258219"/>
            <a:ext cx="5715000" cy="3209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</a:t>
            </a:r>
            <a:r>
              <a:rPr lang="cs-CZ" smtClean="0"/>
              <a:t>rovnání </a:t>
            </a:r>
            <a:r>
              <a:rPr lang="cs-CZ" dirty="0" smtClean="0"/>
              <a:t>HDD </a:t>
            </a:r>
            <a:r>
              <a:rPr lang="cs-CZ" smtClean="0"/>
              <a:t>podle velikosti</a:t>
            </a:r>
            <a:endParaRPr lang="cs-CZ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168" y="1600200"/>
            <a:ext cx="6027664" cy="4525963"/>
          </a:xfrm>
        </p:spPr>
      </p:pic>
    </p:spTree>
    <p:extLst>
      <p:ext uri="{BB962C8B-B14F-4D97-AF65-F5344CB8AC3E}">
        <p14:creationId xmlns:p14="http://schemas.microsoft.com/office/powerpoint/2010/main" val="314728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Diskové plotny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Kovové nebo keramické desky pokryté tenkou magneticky měkkou vrstvou</a:t>
            </a:r>
          </a:p>
          <a:p>
            <a:r>
              <a:rPr lang="cs-CZ" dirty="0" smtClean="0"/>
              <a:t>Hustota datového záznamu se udává jako bit/mm</a:t>
            </a:r>
            <a:r>
              <a:rPr lang="cs-CZ" dirty="0" smtClean="0">
                <a:latin typeface="Calibri"/>
              </a:rPr>
              <a:t>²</a:t>
            </a:r>
          </a:p>
          <a:p>
            <a:r>
              <a:rPr lang="cs-CZ" dirty="0" smtClean="0">
                <a:latin typeface="Calibri"/>
              </a:rPr>
              <a:t>V jednom disku bývá ploten více</a:t>
            </a:r>
          </a:p>
          <a:p>
            <a:r>
              <a:rPr lang="cs-CZ" dirty="0" smtClean="0">
                <a:latin typeface="Calibri"/>
              </a:rPr>
              <a:t>Rychlost otáčení 4200 až 15000 otáček/minutu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1764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celář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Kancelář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Kancelář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1507</Words>
  <Application>Microsoft Office PowerPoint</Application>
  <PresentationFormat>Předvádění na obrazovce (4:3)</PresentationFormat>
  <Paragraphs>276</Paragraphs>
  <Slides>64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64</vt:i4>
      </vt:variant>
    </vt:vector>
  </HeadingPairs>
  <TitlesOfParts>
    <vt:vector size="72" baseType="lpstr">
      <vt:lpstr>Arial</vt:lpstr>
      <vt:lpstr>Arial Bold</vt:lpstr>
      <vt:lpstr>Calibri</vt:lpstr>
      <vt:lpstr>Symbol</vt:lpstr>
      <vt:lpstr>Times New Roman</vt:lpstr>
      <vt:lpstr>Trebuchet MS</vt:lpstr>
      <vt:lpstr>Verdana</vt:lpstr>
      <vt:lpstr>Motiv systému Office</vt:lpstr>
      <vt:lpstr>Pevný disk – HDD (hard disk drive)</vt:lpstr>
      <vt:lpstr>HDD – klasické paměťové medium</vt:lpstr>
      <vt:lpstr>HDD – postupně nahrazován (doplňován) SSD</vt:lpstr>
      <vt:lpstr>Historie</vt:lpstr>
      <vt:lpstr>Prezentace aplikace PowerPoint</vt:lpstr>
      <vt:lpstr>Prezentace aplikace PowerPoint</vt:lpstr>
      <vt:lpstr>Detail plotny disku a ramene se zapisovací hlavou (elmag. cívkou) </vt:lpstr>
      <vt:lpstr>srovnání HDD podle velikosti</vt:lpstr>
      <vt:lpstr>Diskové plotny</vt:lpstr>
      <vt:lpstr>Diskové hlavy</vt:lpstr>
      <vt:lpstr>Parametry HDD</vt:lpstr>
      <vt:lpstr>Geometrie disku</vt:lpstr>
      <vt:lpstr>Geometrie disku</vt:lpstr>
      <vt:lpstr>Logická struktura pevného disku</vt:lpstr>
      <vt:lpstr>Organizace dat</vt:lpstr>
      <vt:lpstr>Primární diskový oddíl</vt:lpstr>
      <vt:lpstr>Rozšířený diskový oddíl</vt:lpstr>
      <vt:lpstr>Logický diskový oddíl</vt:lpstr>
      <vt:lpstr>Výhody při použití více diskových oddílů</vt:lpstr>
      <vt:lpstr>Logická struktura pevného disku</vt:lpstr>
      <vt:lpstr>Logická struktura pevného disku</vt:lpstr>
      <vt:lpstr>Logická struktura pevného disku</vt:lpstr>
      <vt:lpstr>Logická struktura pevného disku</vt:lpstr>
      <vt:lpstr>Logická struktura pevného disku</vt:lpstr>
      <vt:lpstr>Logická struktura pevného disku</vt:lpstr>
      <vt:lpstr>Logická struktura pevného disku</vt:lpstr>
      <vt:lpstr>Logická struktura pevného disku</vt:lpstr>
      <vt:lpstr>Logická struktura pevného disku</vt:lpstr>
      <vt:lpstr>Dynamické disky</vt:lpstr>
      <vt:lpstr>Typy svazků</vt:lpstr>
      <vt:lpstr>Jednoduchý svazek (Simple volume)</vt:lpstr>
      <vt:lpstr>Rozložený svazek (Spanned volume)</vt:lpstr>
      <vt:lpstr>Prokládaný svazek (Striped volume)</vt:lpstr>
      <vt:lpstr>Zrcadlený svazek (Mirror volume)</vt:lpstr>
      <vt:lpstr>Svazek RAID 5 (RAID 5 volume)</vt:lpstr>
      <vt:lpstr>Diskové pole RAID</vt:lpstr>
      <vt:lpstr>Realizace pole RAID</vt:lpstr>
      <vt:lpstr>Hardwarové řešení pole RAID</vt:lpstr>
      <vt:lpstr>RAID pole</vt:lpstr>
      <vt:lpstr>Typy RAID polí</vt:lpstr>
      <vt:lpstr>Typy RAID polí</vt:lpstr>
      <vt:lpstr>Rozhraní pevných disků</vt:lpstr>
      <vt:lpstr>Rozhraní pevných disků - EIDE</vt:lpstr>
      <vt:lpstr>Rozhraní pevných disků – EIDE kabel</vt:lpstr>
      <vt:lpstr>Rozhraní pevných disků – EIDE kabel</vt:lpstr>
      <vt:lpstr>Rozhraní pevných disků – EIDE kabel</vt:lpstr>
      <vt:lpstr>IDE1 (primary) IDE2 (secondary)</vt:lpstr>
      <vt:lpstr>Rozhraní HDD vs FDD</vt:lpstr>
      <vt:lpstr>IDE vs SATA</vt:lpstr>
      <vt:lpstr>Rozhraní pevných disků - SATA</vt:lpstr>
      <vt:lpstr>eSATA vs SATA</vt:lpstr>
      <vt:lpstr>SCSI</vt:lpstr>
      <vt:lpstr>Typy rozhraní - externí</vt:lpstr>
      <vt:lpstr>Rozhraní pevných disků</vt:lpstr>
      <vt:lpstr>Princip zápisu na HDD</vt:lpstr>
      <vt:lpstr>Princip zápisu na HDD</vt:lpstr>
      <vt:lpstr>Druhy zápisů dat</vt:lpstr>
      <vt:lpstr>Čtení z HDD</vt:lpstr>
      <vt:lpstr>Technologie NCQ</vt:lpstr>
      <vt:lpstr>Největší výrobci pevných disků </vt:lpstr>
      <vt:lpstr>Hybridní disky SSHD</vt:lpstr>
      <vt:lpstr>Prezentace aplikace PowerPoint</vt:lpstr>
      <vt:lpstr>Hybrid SSD &amp; HDD</vt:lpstr>
      <vt:lpstr>Zdroje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Pevné disky – RAID pole</dc:title>
  <dc:creator/>
  <cp:lastModifiedBy>Rožumberský Adolf</cp:lastModifiedBy>
  <cp:revision>103</cp:revision>
  <dcterms:created xsi:type="dcterms:W3CDTF">2013-02-26T16:26:35Z</dcterms:created>
  <dcterms:modified xsi:type="dcterms:W3CDTF">2015-03-31T10:55:40Z</dcterms:modified>
</cp:coreProperties>
</file>