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sldIdLst>
    <p:sldId id="630" r:id="rId2"/>
    <p:sldId id="438" r:id="rId3"/>
    <p:sldId id="597" r:id="rId4"/>
    <p:sldId id="598" r:id="rId5"/>
    <p:sldId id="557" r:id="rId6"/>
    <p:sldId id="572" r:id="rId7"/>
    <p:sldId id="643" r:id="rId8"/>
    <p:sldId id="573" r:id="rId9"/>
    <p:sldId id="644" r:id="rId10"/>
    <p:sldId id="603" r:id="rId11"/>
    <p:sldId id="604" r:id="rId12"/>
    <p:sldId id="558" r:id="rId13"/>
    <p:sldId id="559" r:id="rId14"/>
    <p:sldId id="560" r:id="rId15"/>
    <p:sldId id="562" r:id="rId16"/>
    <p:sldId id="606" r:id="rId17"/>
    <p:sldId id="568" r:id="rId18"/>
    <p:sldId id="605" r:id="rId19"/>
    <p:sldId id="563" r:id="rId20"/>
    <p:sldId id="640" r:id="rId21"/>
    <p:sldId id="645" r:id="rId22"/>
    <p:sldId id="641" r:id="rId23"/>
    <p:sldId id="569" r:id="rId24"/>
    <p:sldId id="570" r:id="rId25"/>
    <p:sldId id="571" r:id="rId26"/>
    <p:sldId id="551" r:id="rId27"/>
    <p:sldId id="564" r:id="rId28"/>
    <p:sldId id="565" r:id="rId29"/>
    <p:sldId id="589" r:id="rId30"/>
    <p:sldId id="567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368"/>
    </p:cViewPr>
  </p:sorterViewPr>
  <p:notesViewPr>
    <p:cSldViewPr>
      <p:cViewPr varScale="1">
        <p:scale>
          <a:sx n="35" d="100"/>
          <a:sy n="35" d="100"/>
        </p:scale>
        <p:origin x="-151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ndřej Sloup" userId="320603c3f3066aeb" providerId="LiveId" clId="{5273514C-4B60-438C-A840-E05D8388FC6B}"/>
    <pc:docChg chg="modSld">
      <pc:chgData name="Ondřej Sloup" userId="320603c3f3066aeb" providerId="LiveId" clId="{5273514C-4B60-438C-A840-E05D8388FC6B}" dt="2019-01-23T18:43:58.719" v="0" actId="1076"/>
      <pc:docMkLst>
        <pc:docMk/>
      </pc:docMkLst>
      <pc:sldChg chg="modSp">
        <pc:chgData name="Ondřej Sloup" userId="320603c3f3066aeb" providerId="LiveId" clId="{5273514C-4B60-438C-A840-E05D8388FC6B}" dt="2019-01-23T18:43:58.719" v="0" actId="1076"/>
        <pc:sldMkLst>
          <pc:docMk/>
          <pc:sldMk cId="0" sldId="603"/>
        </pc:sldMkLst>
        <pc:picChg chg="mod">
          <ac:chgData name="Ondřej Sloup" userId="320603c3f3066aeb" providerId="LiveId" clId="{5273514C-4B60-438C-A840-E05D8388FC6B}" dt="2019-01-23T18:43:58.719" v="0" actId="1076"/>
          <ac:picMkLst>
            <pc:docMk/>
            <pc:sldMk cId="0" sldId="603"/>
            <ac:picMk id="1126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/>
              <a:t>Klepnutím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B070E71-DB5E-43FD-AFD6-1C109DF910C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1596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52886E-7C5B-43CE-87A9-B76BAFBDBC2B}" type="slidenum">
              <a:rPr lang="cs-CZ" sz="1200" smtClean="0"/>
              <a:pPr/>
              <a:t>2</a:t>
            </a:fld>
            <a:endParaRPr lang="cs-CZ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72312B-E46B-45B6-9D0E-35A48607AF80}" type="slidenum">
              <a:rPr lang="cs-CZ" sz="1200" smtClean="0"/>
              <a:pPr/>
              <a:t>11</a:t>
            </a:fld>
            <a:endParaRPr lang="cs-CZ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2460CB1-B114-4F37-8B46-4F53690ACE19}" type="slidenum">
              <a:rPr lang="cs-CZ" sz="1200" smtClean="0"/>
              <a:pPr/>
              <a:t>12</a:t>
            </a:fld>
            <a:endParaRPr lang="cs-CZ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C6A58C-985A-428F-B3E6-5A1142C1082C}" type="slidenum">
              <a:rPr lang="cs-CZ" sz="1200" smtClean="0"/>
              <a:pPr/>
              <a:t>13</a:t>
            </a:fld>
            <a:endParaRPr lang="cs-CZ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94578A-6BEB-4E22-9C00-F4E43DA410BE}" type="slidenum">
              <a:rPr lang="cs-CZ" sz="1200" smtClean="0"/>
              <a:pPr/>
              <a:t>14</a:t>
            </a:fld>
            <a:endParaRPr lang="cs-CZ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F8FD137-179F-469A-BAB4-71C438F127E8}" type="slidenum">
              <a:rPr lang="cs-CZ" sz="1200" smtClean="0"/>
              <a:pPr/>
              <a:t>15</a:t>
            </a:fld>
            <a:endParaRPr lang="cs-CZ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CBF4B9-4172-48CF-A4C6-E5AA230AFDF5}" type="slidenum">
              <a:rPr lang="cs-CZ" sz="1200" smtClean="0"/>
              <a:pPr/>
              <a:t>16</a:t>
            </a:fld>
            <a:endParaRPr lang="cs-CZ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B30E681-2AB0-4FAE-982E-FCF31FF05368}" type="slidenum">
              <a:rPr lang="cs-CZ" sz="1200" smtClean="0"/>
              <a:pPr/>
              <a:t>17</a:t>
            </a:fld>
            <a:endParaRPr lang="cs-CZ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EE9A127-2E9F-4380-AE73-ACC6DEBDB3BC}" type="slidenum">
              <a:rPr lang="cs-CZ" sz="1200" smtClean="0"/>
              <a:pPr/>
              <a:t>18</a:t>
            </a:fld>
            <a:endParaRPr lang="cs-CZ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B0DBAD0-A3F5-41BF-ACF1-CF49CB63158E}" type="slidenum">
              <a:rPr lang="cs-CZ" sz="1200" smtClean="0"/>
              <a:pPr/>
              <a:t>19</a:t>
            </a:fld>
            <a:endParaRPr lang="cs-CZ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B0DBAD0-A3F5-41BF-ACF1-CF49CB63158E}" type="slidenum">
              <a:rPr lang="cs-CZ" sz="1200" smtClean="0"/>
              <a:pPr/>
              <a:t>21</a:t>
            </a:fld>
            <a:endParaRPr lang="cs-CZ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488C5A1-0FEE-44C7-8657-98B8FF02E1F5}" type="slidenum">
              <a:rPr lang="cs-CZ" sz="1200" smtClean="0"/>
              <a:pPr/>
              <a:t>3</a:t>
            </a:fld>
            <a:endParaRPr lang="cs-CZ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35FD37-A4F3-418C-B959-BEED97D5416D}" type="slidenum">
              <a:rPr lang="cs-CZ" sz="1200" smtClean="0"/>
              <a:pPr/>
              <a:t>23</a:t>
            </a:fld>
            <a:endParaRPr lang="cs-CZ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12A0C91-1039-476E-A6B1-8167AE71DA75}" type="slidenum">
              <a:rPr lang="cs-CZ" sz="1200" smtClean="0"/>
              <a:pPr/>
              <a:t>24</a:t>
            </a:fld>
            <a:endParaRPr lang="cs-CZ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998139D-1844-4C4B-97C9-C9DF203769EA}" type="slidenum">
              <a:rPr lang="cs-CZ" sz="1200" smtClean="0"/>
              <a:pPr/>
              <a:t>25</a:t>
            </a:fld>
            <a:endParaRPr lang="cs-CZ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DB9E7C-DEDD-4C51-B4C0-6C2268409281}" type="slidenum">
              <a:rPr lang="cs-CZ" sz="1200" smtClean="0"/>
              <a:pPr/>
              <a:t>26</a:t>
            </a:fld>
            <a:endParaRPr lang="cs-CZ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4B61E0-0FB8-408B-B63D-B4236BB95BCF}" type="slidenum">
              <a:rPr lang="cs-CZ" sz="1200" smtClean="0"/>
              <a:pPr/>
              <a:t>27</a:t>
            </a:fld>
            <a:endParaRPr lang="cs-CZ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85DC2DC-8544-4CBD-8399-A58AACE360B8}" type="slidenum">
              <a:rPr lang="cs-CZ" sz="1200" smtClean="0"/>
              <a:pPr/>
              <a:t>28</a:t>
            </a:fld>
            <a:endParaRPr lang="cs-CZ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1D9881C-A63E-4D5F-9659-833AEC07C644}" type="slidenum">
              <a:rPr lang="cs-CZ" sz="1200" smtClean="0"/>
              <a:pPr/>
              <a:t>29</a:t>
            </a:fld>
            <a:endParaRPr lang="cs-CZ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371BBA-D84F-46DC-99AB-E938DD11F166}" type="slidenum">
              <a:rPr lang="cs-CZ" sz="1200" smtClean="0"/>
              <a:pPr/>
              <a:t>30</a:t>
            </a:fld>
            <a:endParaRPr lang="cs-CZ" sz="1200"/>
          </a:p>
        </p:txBody>
      </p:sp>
      <p:sp>
        <p:nvSpPr>
          <p:cNvPr id="583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486C7C-0924-4299-8BFE-FA27FDD271B8}" type="slidenum">
              <a:rPr lang="cs-CZ" sz="1200" smtClean="0"/>
              <a:pPr/>
              <a:t>4</a:t>
            </a:fld>
            <a:endParaRPr lang="cs-CZ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210576D-6EC0-4BF5-A3E8-A134D552EF55}" type="slidenum">
              <a:rPr lang="cs-CZ" sz="1200" smtClean="0"/>
              <a:pPr/>
              <a:t>5</a:t>
            </a:fld>
            <a:endParaRPr lang="cs-CZ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791814-B68C-4441-98E4-5A92A06DEF53}" type="slidenum">
              <a:rPr lang="cs-CZ" sz="1200" smtClean="0"/>
              <a:pPr/>
              <a:t>6</a:t>
            </a:fld>
            <a:endParaRPr lang="cs-CZ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26D48B-3AA3-4AEF-ADA5-E0AB766295E4}" type="slidenum">
              <a:rPr lang="cs-CZ" sz="1200" smtClean="0"/>
              <a:pPr/>
              <a:t>7</a:t>
            </a:fld>
            <a:endParaRPr lang="cs-CZ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8BC80E-0645-4965-B8A2-09B1ACEB1962}" type="slidenum">
              <a:rPr lang="cs-CZ" sz="1200" smtClean="0"/>
              <a:pPr/>
              <a:t>8</a:t>
            </a:fld>
            <a:endParaRPr lang="cs-CZ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26D48B-3AA3-4AEF-ADA5-E0AB766295E4}" type="slidenum">
              <a:rPr lang="cs-CZ" sz="1200" smtClean="0"/>
              <a:pPr/>
              <a:t>9</a:t>
            </a:fld>
            <a:endParaRPr lang="cs-CZ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B30D34-77E3-4EB8-A8A4-DF0F72F64DB1}" type="slidenum">
              <a:rPr lang="cs-CZ" sz="1200" smtClean="0"/>
              <a:pPr/>
              <a:t>10</a:t>
            </a:fld>
            <a:endParaRPr lang="cs-CZ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5E2B9-1B9C-499D-A1CB-592FEE44826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105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3406B-3A06-4792-B813-8153FE601CD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45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3F36E-8BF0-4043-A959-F5AEB37BBB4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532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538F0-1DC6-47C2-B8D5-FE48177A8EA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993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C19F1-A0FB-4A86-90CD-3007F201EF5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517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AC931-0A74-4B31-8595-FCC69DB4E3D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457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CFE0E-5F33-4B61-B071-25A2570DA9F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690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6414A-DEAA-46A8-B361-2E431E14559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350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46462-893D-4E39-BF85-954E1010BC5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363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EA48B-3AF5-4311-A981-226044B1067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460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A7F48-B736-4901-BFF0-2337D8DB78C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373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Klepnutím upravíte styl předlohy nadpisu.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Klepnutím upravíte styly předlohy textu.</a:t>
            </a:r>
          </a:p>
          <a:p>
            <a:pPr lvl="1"/>
            <a:r>
              <a:rPr lang="en-CA"/>
              <a:t>Druhá úroveň</a:t>
            </a:r>
          </a:p>
          <a:p>
            <a:pPr lvl="2"/>
            <a:r>
              <a:rPr lang="en-CA"/>
              <a:t>Třetí úroveň</a:t>
            </a:r>
          </a:p>
          <a:p>
            <a:pPr lvl="3"/>
            <a:r>
              <a:rPr lang="en-CA"/>
              <a:t>Čtvrtá úroveň</a:t>
            </a:r>
          </a:p>
          <a:p>
            <a:pPr lvl="4"/>
            <a:r>
              <a:rPr lang="en-CA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13EEB88-9A44-4922-96EE-558D5123185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thumb/e/e3/Scanner.view.750pix.jpg/220px-Scanner.view.750pi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7" y="1932035"/>
            <a:ext cx="2592289" cy="309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tolni_scan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92150"/>
            <a:ext cx="3049588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hppsc95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692150"/>
            <a:ext cx="2930525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Rotacn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857625"/>
            <a:ext cx="3024187" cy="249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 descr="Rucni_scan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2" y="3523952"/>
            <a:ext cx="2300287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cs-CZ" sz="4400">
                <a:solidFill>
                  <a:schemeClr val="tx2"/>
                </a:solidFill>
              </a:rPr>
              <a:t>Skenery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17475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Hlava skeneru s CCD snímačem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1267" name="Picture 1027" descr="E:\prac\CCDhlav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923016"/>
            <a:ext cx="7639050" cy="592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475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Hlava skeneru s CIS snímačem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2291" name="Picture 3" descr="E:\prac\CIShlav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819150"/>
            <a:ext cx="7999412" cy="601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475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Základní parametry skeneru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-252413" y="1784350"/>
            <a:ext cx="9144001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>
                <a:latin typeface="Arial" charset="0"/>
              </a:rPr>
              <a:t>Optické rozlišení skeneru 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uváděno v dpi (</a:t>
            </a:r>
            <a:r>
              <a:rPr lang="cs-CZ" sz="2800" u="sng">
                <a:latin typeface="Arial" charset="0"/>
              </a:rPr>
              <a:t>D</a:t>
            </a:r>
            <a:r>
              <a:rPr lang="cs-CZ" sz="2800">
                <a:latin typeface="Arial" charset="0"/>
              </a:rPr>
              <a:t>ots </a:t>
            </a:r>
            <a:r>
              <a:rPr lang="cs-CZ" sz="2800" u="sng">
                <a:latin typeface="Arial" charset="0"/>
              </a:rPr>
              <a:t>P</a:t>
            </a:r>
            <a:r>
              <a:rPr lang="cs-CZ" sz="2800">
                <a:latin typeface="Arial" charset="0"/>
              </a:rPr>
              <a:t>er </a:t>
            </a:r>
            <a:r>
              <a:rPr lang="cs-CZ" sz="2800" u="sng">
                <a:latin typeface="Arial" charset="0"/>
              </a:rPr>
              <a:t>I</a:t>
            </a:r>
            <a:r>
              <a:rPr lang="cs-CZ" sz="2800">
                <a:latin typeface="Arial" charset="0"/>
              </a:rPr>
              <a:t>nch)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>
                <a:latin typeface="Arial" charset="0"/>
              </a:rPr>
              <a:t>např. 600 x 1200 dpi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>
                <a:latin typeface="Arial" charset="0"/>
              </a:rPr>
              <a:t>první hodnota </a:t>
            </a:r>
          </a:p>
          <a:p>
            <a:pPr lvl="4">
              <a:buClr>
                <a:srgbClr val="000066"/>
              </a:buClr>
              <a:buFont typeface="Courier New" pitchFamily="49" charset="0"/>
              <a:buChar char="o"/>
            </a:pPr>
            <a:r>
              <a:rPr lang="cs-CZ" sz="2200">
                <a:latin typeface="Arial" charset="0"/>
              </a:rPr>
              <a:t>fyzické rozlišení CCD prvku 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>
                <a:latin typeface="Arial" charset="0"/>
              </a:rPr>
              <a:t>druhá hodnota </a:t>
            </a:r>
          </a:p>
          <a:p>
            <a:pPr lvl="4">
              <a:buClr>
                <a:srgbClr val="000066"/>
              </a:buClr>
              <a:buFont typeface="Courier New" pitchFamily="49" charset="0"/>
              <a:buChar char="o"/>
            </a:pPr>
            <a:r>
              <a:rPr lang="cs-CZ" sz="2200">
                <a:latin typeface="Arial" charset="0"/>
              </a:rPr>
              <a:t>minimální posuv skenovací hlavy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CCD prvek rozlišuje jas (ne barvy)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>
                <a:latin typeface="Arial" charset="0"/>
              </a:rPr>
              <a:t>nutno snímat 3 barevné složky</a:t>
            </a:r>
          </a:p>
          <a:p>
            <a:pPr lvl="4">
              <a:buClr>
                <a:srgbClr val="000066"/>
              </a:buClr>
              <a:buFont typeface="Courier New" pitchFamily="49" charset="0"/>
              <a:buChar char="o"/>
            </a:pPr>
            <a:r>
              <a:rPr lang="cs-CZ" sz="2200">
                <a:latin typeface="Arial" charset="0"/>
              </a:rPr>
              <a:t>viz jednoprůchodový x víceprůchodový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475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Základní parametry skeneru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-468313" y="1557338"/>
            <a:ext cx="10044113" cy="427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>
                <a:latin typeface="Arial" charset="0"/>
              </a:rPr>
              <a:t>Interpolované rozlišení skeneru 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vyšší než optické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dopočítávají se pixely mezi opticky naskenovanými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vytváří se jemnější rastr 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kvalita se nezlepšuje !!!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zvětšuje se obrázek 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>
                <a:latin typeface="Arial" charset="0"/>
              </a:rPr>
              <a:t>dochází k rozmazání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lze nastavit 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>
                <a:latin typeface="Arial" charset="0"/>
              </a:rPr>
              <a:t>při skenování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>
                <a:latin typeface="Arial" charset="0"/>
              </a:rPr>
              <a:t>po naskenování v grafickém editoru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475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Základní parametry skeneru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-107950" y="1803400"/>
            <a:ext cx="9144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>
                <a:latin typeface="Arial" charset="0"/>
              </a:rPr>
              <a:t>Barevná hloubka = počet bitů na pixel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čím větší počet bitů tím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>
                <a:latin typeface="Arial" charset="0"/>
              </a:rPr>
              <a:t>více barevných odstínů 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>
                <a:latin typeface="Arial" charset="0"/>
              </a:rPr>
              <a:t>plynulejší barevné přechody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počet bitů na pixel u barevných skenerů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>
                <a:latin typeface="Arial" charset="0"/>
              </a:rPr>
              <a:t>24, 30, 36, 48 (obvykle 24 bitů)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počet bitů na pixel u černobílých skenerů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>
                <a:latin typeface="Arial" charset="0"/>
              </a:rPr>
              <a:t>8, 10 (obvykle 8 bitů)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musí podporovat i software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475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Druhy skenerů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0" y="1138238"/>
            <a:ext cx="9144000" cy="495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>
                <a:latin typeface="Arial" charset="0"/>
              </a:rPr>
              <a:t>Ruční 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nemají mechanismus pro posun hlavy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uživatel pohybuje snímačem ručně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nevýhody 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>
                <a:latin typeface="Arial" charset="0"/>
              </a:rPr>
              <a:t>nízké rozlišení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>
                <a:latin typeface="Arial" charset="0"/>
              </a:rPr>
              <a:t>nekvalitní výstup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výhody 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>
                <a:latin typeface="Arial" charset="0"/>
              </a:rPr>
              <a:t>možno skenovat jakýkoliv povrch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>
                <a:latin typeface="Arial" charset="0"/>
              </a:rPr>
              <a:t>mobilita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použití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>
                <a:latin typeface="Arial" charset="0"/>
              </a:rPr>
              <a:t>čtečky čárových kódů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>
                <a:latin typeface="Arial" charset="0"/>
              </a:rPr>
              <a:t>rozpoznávání psaného textu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117475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Ruční skener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4098" name="Picture 2" descr="http://barcode-scanner.hotword.com.tw/images/product-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836712"/>
            <a:ext cx="4968552" cy="592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475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Druhy skenerů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0" y="923925"/>
            <a:ext cx="914400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>
                <a:latin typeface="Arial" charset="0"/>
              </a:rPr>
              <a:t>Ploché stolní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nejčastější typ skeneru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předloha je nehybná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pohybuje se snímací prvek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vyšší rozlišení než ruční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liší se 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>
                <a:latin typeface="Arial" charset="0"/>
              </a:rPr>
              <a:t>formátem (A4, A3)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>
                <a:latin typeface="Arial" charset="0"/>
              </a:rPr>
              <a:t>kvalitou skenování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>
                <a:latin typeface="Arial" charset="0"/>
              </a:rPr>
              <a:t>rychlostí skenování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>
                <a:latin typeface="Arial" charset="0"/>
              </a:rPr>
              <a:t>rozhraním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>
                <a:latin typeface="Arial" charset="0"/>
              </a:rPr>
              <a:t>vybavením</a:t>
            </a:r>
          </a:p>
          <a:p>
            <a:pPr lvl="4">
              <a:buClr>
                <a:srgbClr val="000066"/>
              </a:buClr>
              <a:buFont typeface="Courier New" pitchFamily="49" charset="0"/>
              <a:buChar char="o"/>
            </a:pPr>
            <a:r>
              <a:rPr lang="cs-CZ" sz="2200" dirty="0">
                <a:latin typeface="Arial" charset="0"/>
              </a:rPr>
              <a:t>software</a:t>
            </a:r>
          </a:p>
          <a:p>
            <a:pPr lvl="4">
              <a:buClr>
                <a:srgbClr val="000066"/>
              </a:buClr>
              <a:buFont typeface="Courier New" pitchFamily="49" charset="0"/>
              <a:buChar char="o"/>
            </a:pPr>
            <a:r>
              <a:rPr lang="cs-CZ" sz="2200" dirty="0">
                <a:latin typeface="Arial" charset="0"/>
              </a:rPr>
              <a:t>nástavce pro diapozitivy </a:t>
            </a:r>
          </a:p>
          <a:p>
            <a:pPr lvl="4">
              <a:buClr>
                <a:srgbClr val="000066"/>
              </a:buClr>
              <a:buFont typeface="Courier New" pitchFamily="49" charset="0"/>
              <a:buChar char="o"/>
            </a:pPr>
            <a:r>
              <a:rPr lang="cs-CZ" sz="2200" dirty="0">
                <a:latin typeface="Arial" charset="0"/>
              </a:rPr>
              <a:t>apod.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17475"/>
            <a:ext cx="9144000" cy="1295400"/>
          </a:xfrm>
        </p:spPr>
        <p:txBody>
          <a:bodyPr/>
          <a:lstStyle/>
          <a:p>
            <a:r>
              <a:rPr lang="cs-CZ" b="1" u="sng" dirty="0">
                <a:solidFill>
                  <a:schemeClr val="tx1"/>
                </a:solidFill>
                <a:latin typeface="Arial" charset="0"/>
              </a:rPr>
              <a:t>Stolní scanner</a:t>
            </a:r>
            <a:br>
              <a:rPr lang="cs-CZ" b="1" u="sng" dirty="0">
                <a:solidFill>
                  <a:schemeClr val="tx1"/>
                </a:solidFill>
                <a:latin typeface="Arial" charset="0"/>
              </a:rPr>
            </a:br>
            <a:endParaRPr lang="cs-CZ" b="1" u="sng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5122" name="Picture 2" descr="http://www.ipopular.cz/obrazky/19032/epson-perfection-v330-photo-skener-a4-4800x9600dpi-3-2-dmax-usb-2-0-origina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8720"/>
            <a:ext cx="7416824" cy="580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475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Druhy skenerů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0" y="1660525"/>
            <a:ext cx="91440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b="1" dirty="0">
                <a:latin typeface="Arial" charset="0"/>
              </a:rPr>
              <a:t>Bubnový (rotační)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nejkvalitnější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vysoké rozlišení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použití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>
                <a:latin typeface="Arial" charset="0"/>
              </a:rPr>
              <a:t>DTP studia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>
                <a:latin typeface="Arial" charset="0"/>
              </a:rPr>
              <a:t>velkoplošné skenování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předloha na rotujícím válci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snímací element 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>
                <a:latin typeface="Arial" charset="0"/>
              </a:rPr>
              <a:t>v ose otáčení 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>
                <a:latin typeface="Arial" charset="0"/>
              </a:rPr>
              <a:t>posouvá se konstantní rychlostí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Účel skeneru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0" y="1557338"/>
            <a:ext cx="9144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>
                <a:latin typeface="Arial" charset="0"/>
              </a:rPr>
              <a:t>Slouží k digitalizaci tištěných předloh</a:t>
            </a:r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>
                <a:latin typeface="Arial" charset="0"/>
              </a:rPr>
              <a:t>Použití skenerů 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archivace fotografií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archivace dokumentů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analýza dokumentů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rozluštění písma (OCR)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získání grafických podkladů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fax (společně s modemem)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kopírka (společně s tiskárnou)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a další …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9"/>
          <p:cNvSpPr>
            <a:spLocks noChangeArrowheads="1"/>
          </p:cNvSpPr>
          <p:nvPr/>
        </p:nvSpPr>
        <p:spPr bwMode="auto">
          <a:xfrm>
            <a:off x="0" y="117475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cs-CZ" sz="4400" b="1" u="sng" dirty="0">
                <a:latin typeface="Arial" charset="0"/>
              </a:rPr>
              <a:t>Bubnový skener</a:t>
            </a:r>
            <a:br>
              <a:rPr lang="cs-CZ" sz="4400" b="1" u="sng" dirty="0">
                <a:latin typeface="Arial" charset="0"/>
              </a:rPr>
            </a:br>
            <a:endParaRPr lang="cs-CZ" sz="4400" b="1" u="sng" dirty="0">
              <a:latin typeface="Arial" charset="0"/>
            </a:endParaRPr>
          </a:p>
        </p:txBody>
      </p:sp>
      <p:pic>
        <p:nvPicPr>
          <p:cNvPr id="6146" name="Picture 2" descr="http://upload.wikimedia.org/wikipedia/commons/0/0c/Drum_scann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36712"/>
            <a:ext cx="7992888" cy="599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475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Druhy skenerů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0" y="1660525"/>
            <a:ext cx="91440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b="1" dirty="0">
                <a:latin typeface="Arial" charset="0"/>
              </a:rPr>
              <a:t>Filmový</a:t>
            </a:r>
            <a:endParaRPr lang="cs-CZ" sz="2800" dirty="0">
              <a:latin typeface="Arial" charset="0"/>
            </a:endParaRP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vysoké rozlišení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vysoká rychlost skenování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většinou profesionální zařízení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>
                <a:latin typeface="Arial" charset="0"/>
              </a:rPr>
              <a:t>cena okolo 50 000,-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použití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>
                <a:latin typeface="Arial" charset="0"/>
              </a:rPr>
              <a:t>skenování negativu filmů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>
                <a:latin typeface="Arial" charset="0"/>
              </a:rPr>
              <a:t>skenování diapozitivů</a:t>
            </a:r>
          </a:p>
        </p:txBody>
      </p:sp>
    </p:spTree>
    <p:extLst>
      <p:ext uri="{BB962C8B-B14F-4D97-AF65-F5344CB8AC3E}">
        <p14:creationId xmlns:p14="http://schemas.microsoft.com/office/powerpoint/2010/main" val="3622265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solidFill>
                  <a:schemeClr val="bg1"/>
                </a:solidFill>
              </a:rPr>
              <a:t>Typy skenerů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0" y="117475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cs-CZ" sz="4400" b="1" u="sng" dirty="0">
                <a:latin typeface="Arial" charset="0"/>
              </a:rPr>
              <a:t>Filmový skener</a:t>
            </a:r>
            <a:br>
              <a:rPr lang="cs-CZ" sz="4400" b="1" u="sng" dirty="0">
                <a:latin typeface="Arial" charset="0"/>
              </a:rPr>
            </a:br>
            <a:endParaRPr lang="cs-CZ" sz="4400" b="1" u="sng" dirty="0">
              <a:latin typeface="Arial" charset="0"/>
            </a:endParaRPr>
          </a:p>
        </p:txBody>
      </p:sp>
      <p:pic>
        <p:nvPicPr>
          <p:cNvPr id="7170" name="Picture 2" descr="http://www.conrad.de/medias/global/ce/9000_9999/9100/9140/9146/914662_LB_00_FB.EPS_1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836712"/>
            <a:ext cx="5976664" cy="597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475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Rozdělení skenerů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0" y="2070100"/>
            <a:ext cx="9144000" cy="323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>
                <a:latin typeface="Arial" charset="0"/>
              </a:rPr>
              <a:t>Podle počtu průchodů  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jednoprůchodové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tříprůchodové</a:t>
            </a:r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>
                <a:latin typeface="Arial" charset="0"/>
              </a:rPr>
              <a:t>Podle barevné škály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barevné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pracující pouze s odstíny šedi</a:t>
            </a:r>
          </a:p>
          <a:p>
            <a:pPr lvl="3">
              <a:buClr>
                <a:srgbClr val="009900"/>
              </a:buClr>
              <a:buFont typeface="Arial" charset="0"/>
              <a:buChar char="•"/>
            </a:pPr>
            <a:endParaRPr lang="cs-CZ" sz="280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475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Jednoprůchodový skener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-36513" y="2263775"/>
            <a:ext cx="9072563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057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>
                <a:latin typeface="Arial" charset="0"/>
              </a:rPr>
              <a:t>Předloha postupně osvětlována po řádcích</a:t>
            </a:r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>
                <a:latin typeface="Arial" charset="0"/>
              </a:rPr>
              <a:t>Odražené světlo rozloženo na tři složky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pomocí hranolů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složky vyhodnoceny jedním řádkem CCD 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>
                <a:latin typeface="Arial" charset="0"/>
              </a:rPr>
              <a:t>3 řádky CCD snímačů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>
                <a:latin typeface="Arial" charset="0"/>
              </a:rPr>
              <a:t>každá pro jednu z RGB barev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475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Víceprůchodový skener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0" y="1449388"/>
            <a:ext cx="9144000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  <a:defRPr/>
            </a:pPr>
            <a:endParaRPr lang="cs-CZ" sz="3000" dirty="0">
              <a:latin typeface="Arial" charset="0"/>
            </a:endParaRPr>
          </a:p>
          <a:p>
            <a:pPr lvl="1">
              <a:buClr>
                <a:srgbClr val="000066"/>
              </a:buClr>
              <a:buFont typeface="Wingdings" pitchFamily="2" charset="2"/>
              <a:buChar char="Ø"/>
              <a:defRPr/>
            </a:pPr>
            <a:endParaRPr lang="cs-CZ" sz="3000" dirty="0">
              <a:latin typeface="Arial" charset="0"/>
            </a:endParaRPr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  <a:defRPr/>
            </a:pPr>
            <a:r>
              <a:rPr lang="cs-CZ" sz="3200" dirty="0">
                <a:latin typeface="Arial" charset="0"/>
              </a:rPr>
              <a:t>Skenuje zvlášť každou barevnou složku</a:t>
            </a:r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  <a:defRPr/>
            </a:pPr>
            <a:r>
              <a:rPr lang="cs-CZ" sz="3200" dirty="0">
                <a:latin typeface="Arial" charset="0"/>
              </a:rPr>
              <a:t>Předloha postupně osvětlována 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  <a:defRPr/>
            </a:pPr>
            <a:r>
              <a:rPr lang="cs-CZ" sz="2800" dirty="0">
                <a:latin typeface="Arial" charset="0"/>
              </a:rPr>
              <a:t>červeným, zeleným, modrým světlem (RGB)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  <a:defRPr/>
            </a:pPr>
            <a:r>
              <a:rPr lang="cs-CZ" sz="2800" dirty="0">
                <a:latin typeface="Arial" charset="0"/>
              </a:rPr>
              <a:t>barevné lampy či filtry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  <a:defRPr/>
            </a:pPr>
            <a:r>
              <a:rPr lang="cs-CZ" sz="2800" dirty="0">
                <a:latin typeface="Arial" charset="0"/>
              </a:rPr>
              <a:t>na každou barvu jeden průchod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  <a:defRPr/>
            </a:pPr>
            <a:endParaRPr lang="cs-CZ" sz="3700" b="1" dirty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17475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Rozhraní skenerů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27" name="Text Box 1027"/>
          <p:cNvSpPr txBox="1">
            <a:spLocks noChangeArrowheads="1"/>
          </p:cNvSpPr>
          <p:nvPr/>
        </p:nvSpPr>
        <p:spPr bwMode="auto">
          <a:xfrm>
            <a:off x="0" y="1125538"/>
            <a:ext cx="9144000" cy="513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>
                <a:latin typeface="Arial" charset="0"/>
              </a:rPr>
              <a:t>LPT (paralelní port)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nejjednodušší, nejpomalejší, nejlevnější</a:t>
            </a:r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>
                <a:latin typeface="Arial" charset="0"/>
              </a:rPr>
              <a:t>USB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dnes nejčastější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možnost připojovat za chodu PC</a:t>
            </a:r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>
                <a:latin typeface="Arial" charset="0"/>
              </a:rPr>
              <a:t>SCSI 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nejdražší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rychlejší než USB a LPT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nutnost host-adapteru</a:t>
            </a:r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>
                <a:latin typeface="Arial" charset="0"/>
              </a:rPr>
              <a:t>FireWire (IEEE1394)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podobné USB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475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OCR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0" y="1916113"/>
            <a:ext cx="91440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u="sng">
                <a:latin typeface="Arial" charset="0"/>
              </a:rPr>
              <a:t>O</a:t>
            </a:r>
            <a:r>
              <a:rPr lang="cs-CZ" sz="3200">
                <a:latin typeface="Arial" charset="0"/>
              </a:rPr>
              <a:t>ptical </a:t>
            </a:r>
            <a:r>
              <a:rPr lang="cs-CZ" sz="3200" u="sng">
                <a:latin typeface="Arial" charset="0"/>
              </a:rPr>
              <a:t>C</a:t>
            </a:r>
            <a:r>
              <a:rPr lang="cs-CZ" sz="3200">
                <a:latin typeface="Arial" charset="0"/>
              </a:rPr>
              <a:t>haracter </a:t>
            </a:r>
            <a:r>
              <a:rPr lang="cs-CZ" sz="3200" u="sng">
                <a:latin typeface="Arial" charset="0"/>
              </a:rPr>
              <a:t>R</a:t>
            </a:r>
            <a:r>
              <a:rPr lang="cs-CZ" sz="3200">
                <a:latin typeface="Arial" charset="0"/>
              </a:rPr>
              <a:t>ecognition </a:t>
            </a:r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>
                <a:latin typeface="Arial" charset="0"/>
              </a:rPr>
              <a:t>Optické rozpoznávání znaků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kombinace softwaru a hardwaru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převedou bitmapový obrázek na text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využívá neuronové sítě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lze použít 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>
                <a:latin typeface="Arial" charset="0"/>
              </a:rPr>
              <a:t>již během skenování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>
                <a:latin typeface="Arial" charset="0"/>
              </a:rPr>
              <a:t>později z uloženého obrázku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475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OCR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903288"/>
            <a:ext cx="9144000" cy="520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2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>
                <a:latin typeface="Arial" charset="0"/>
              </a:rPr>
              <a:t>Problémy </a:t>
            </a:r>
          </a:p>
          <a:p>
            <a:pPr lvl="3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rozpoznání některých fontů</a:t>
            </a:r>
          </a:p>
          <a:p>
            <a:pPr lvl="4">
              <a:buClr>
                <a:srgbClr val="000066"/>
              </a:buClr>
              <a:buFont typeface="Wingdings" pitchFamily="2" charset="2"/>
              <a:buChar char="ü"/>
            </a:pPr>
            <a:r>
              <a:rPr lang="cs-CZ">
                <a:latin typeface="Arial" charset="0"/>
              </a:rPr>
              <a:t>kaligrafické písmo</a:t>
            </a:r>
          </a:p>
          <a:p>
            <a:pPr lvl="4">
              <a:buClr>
                <a:srgbClr val="000066"/>
              </a:buClr>
              <a:buFont typeface="Wingdings" pitchFamily="2" charset="2"/>
              <a:buChar char="ü"/>
            </a:pPr>
            <a:r>
              <a:rPr lang="cs-CZ">
                <a:latin typeface="Arial" charset="0"/>
              </a:rPr>
              <a:t>diakritické znaky </a:t>
            </a:r>
          </a:p>
          <a:p>
            <a:pPr lvl="3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rozpoznání ručně psaného textu</a:t>
            </a:r>
          </a:p>
          <a:p>
            <a:pPr lvl="3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text, který není vodorovný</a:t>
            </a:r>
          </a:p>
          <a:p>
            <a:pPr lvl="3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rozpoznání nevýrazného textu</a:t>
            </a:r>
          </a:p>
          <a:p>
            <a:pPr lvl="3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rozpoznání barevného na barevném pozadí</a:t>
            </a:r>
          </a:p>
          <a:p>
            <a:pPr lvl="3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rozpoznávání kopírovaného textu</a:t>
            </a:r>
          </a:p>
          <a:p>
            <a:pPr lvl="3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nečistoty v textu (tečky, čárky)</a:t>
            </a:r>
          </a:p>
          <a:p>
            <a:pPr lvl="3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rozpoznání nekompletních písmen</a:t>
            </a:r>
          </a:p>
          <a:p>
            <a:pPr lvl="3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malé písmo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475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OCR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-252413" y="1219200"/>
            <a:ext cx="9467851" cy="45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>
                <a:latin typeface="Arial" charset="0"/>
              </a:rPr>
              <a:t>Zásady 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skenovat černobíle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skenovat z kvalitních předloh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skenovat zřetelné tvary znaků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předlohu vkládat rovnoběžně se skenovací hlavou</a:t>
            </a:r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>
                <a:latin typeface="Arial" charset="0"/>
              </a:rPr>
              <a:t>Úspěšnost rozpoznání musí být nad 98%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vhodné pro neuronové sítě  </a:t>
            </a:r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>
                <a:latin typeface="Arial" charset="0"/>
              </a:rPr>
              <a:t>Rozlišení 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obvykle postačí 300 dpi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u drobného textu 600 dpi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475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Princip skeneru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0" y="1373188"/>
            <a:ext cx="9144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>
                <a:latin typeface="Arial" charset="0"/>
              </a:rPr>
              <a:t>Předloha postupně osvětlena</a:t>
            </a:r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>
                <a:latin typeface="Arial" charset="0"/>
              </a:rPr>
              <a:t>Odražené světlo zpracováno optikou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hranoly či zrcadla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soustava čoček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rozdělí světlo na RGB složky</a:t>
            </a:r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>
                <a:latin typeface="Arial" charset="0"/>
              </a:rPr>
              <a:t>RGB složky zachyceny CCD prvkem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převede světlo na napětí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analogový signál</a:t>
            </a:r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>
                <a:latin typeface="Arial" charset="0"/>
              </a:rPr>
              <a:t>A/D převodník převede na digitální signál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8,10 či 12 bitů na barvu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17475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OCR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23" name="Text Box 1027"/>
          <p:cNvSpPr txBox="1">
            <a:spLocks noChangeArrowheads="1"/>
          </p:cNvSpPr>
          <p:nvPr/>
        </p:nvSpPr>
        <p:spPr bwMode="auto">
          <a:xfrm>
            <a:off x="0" y="1997075"/>
            <a:ext cx="91440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>
                <a:latin typeface="Arial" charset="0"/>
              </a:rPr>
              <a:t>Příklady OCR software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Recognita Standard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Recognita Plus (obsahuje slovníky)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Character Eyes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Readiris</a:t>
            </a:r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>
                <a:latin typeface="Arial" charset="0"/>
              </a:rPr>
              <a:t>U některých skenerů přibalen OCR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nutná podpora češtiny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475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Princip funkce scanneru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147" name="Picture 3" descr="E:\prac\skenerprinci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777875"/>
            <a:ext cx="3943350" cy="608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475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Druhy snímačů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0" y="2565400"/>
            <a:ext cx="9144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057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>
                <a:latin typeface="Arial" charset="0"/>
              </a:rPr>
              <a:t>Dva druhy snímacích prvků 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CCD snímač 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 u="sng" dirty="0" err="1">
                <a:latin typeface="Arial" charset="0"/>
              </a:rPr>
              <a:t>C</a:t>
            </a:r>
            <a:r>
              <a:rPr lang="cs-CZ" dirty="0" err="1">
                <a:latin typeface="Arial" charset="0"/>
              </a:rPr>
              <a:t>harge</a:t>
            </a:r>
            <a:r>
              <a:rPr lang="cs-CZ" dirty="0">
                <a:latin typeface="Arial" charset="0"/>
              </a:rPr>
              <a:t> </a:t>
            </a:r>
            <a:r>
              <a:rPr lang="cs-CZ" u="sng" dirty="0" err="1">
                <a:latin typeface="Arial" charset="0"/>
              </a:rPr>
              <a:t>C</a:t>
            </a:r>
            <a:r>
              <a:rPr lang="cs-CZ" dirty="0" err="1">
                <a:latin typeface="Arial" charset="0"/>
              </a:rPr>
              <a:t>oupled</a:t>
            </a:r>
            <a:r>
              <a:rPr lang="cs-CZ" dirty="0">
                <a:latin typeface="Arial" charset="0"/>
              </a:rPr>
              <a:t> </a:t>
            </a:r>
            <a:r>
              <a:rPr lang="cs-CZ" u="sng" dirty="0" err="1">
                <a:latin typeface="Arial" charset="0"/>
              </a:rPr>
              <a:t>D</a:t>
            </a:r>
            <a:r>
              <a:rPr lang="cs-CZ" dirty="0" err="1">
                <a:latin typeface="Arial" charset="0"/>
              </a:rPr>
              <a:t>evice</a:t>
            </a:r>
            <a:endParaRPr lang="cs-CZ" dirty="0">
              <a:latin typeface="Arial" charset="0"/>
            </a:endParaRP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CIS snímač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 u="sng" dirty="0" err="1">
                <a:latin typeface="Arial" charset="0"/>
              </a:rPr>
              <a:t>C</a:t>
            </a:r>
            <a:r>
              <a:rPr lang="cs-CZ" dirty="0" err="1">
                <a:latin typeface="Arial" charset="0"/>
              </a:rPr>
              <a:t>ontact</a:t>
            </a:r>
            <a:r>
              <a:rPr lang="cs-CZ" dirty="0">
                <a:latin typeface="Arial" charset="0"/>
              </a:rPr>
              <a:t> </a:t>
            </a:r>
            <a:r>
              <a:rPr lang="cs-CZ" u="sng" dirty="0">
                <a:latin typeface="Arial" charset="0"/>
              </a:rPr>
              <a:t>I</a:t>
            </a:r>
            <a:r>
              <a:rPr lang="cs-CZ" dirty="0">
                <a:latin typeface="Arial" charset="0"/>
              </a:rPr>
              <a:t>mage </a:t>
            </a:r>
            <a:r>
              <a:rPr lang="cs-CZ" u="sng" dirty="0">
                <a:latin typeface="Arial" charset="0"/>
              </a:rPr>
              <a:t>S</a:t>
            </a:r>
            <a:r>
              <a:rPr lang="cs-CZ" dirty="0">
                <a:latin typeface="Arial" charset="0"/>
              </a:rPr>
              <a:t>enzor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475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Skener s CCD snímačem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0" y="1169988"/>
            <a:ext cx="9144000" cy="513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>
                <a:latin typeface="Arial" charset="0"/>
              </a:rPr>
              <a:t>Zdrojem světla zářivka</a:t>
            </a:r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>
                <a:latin typeface="Arial" charset="0"/>
              </a:rPr>
              <a:t>Světlo odráženo zrcadly </a:t>
            </a:r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>
                <a:latin typeface="Arial" charset="0"/>
              </a:rPr>
              <a:t>Přenášeno na CCD prvek optikou</a:t>
            </a:r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>
                <a:latin typeface="Arial" charset="0"/>
              </a:rPr>
              <a:t>Nevýhody 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citlivé na nastavení optiky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citlivé na vibraci hlavy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nutné zahřátí lampy (cca 30s)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relativně rozměrná snímací hlava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vyšší cena</a:t>
            </a:r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>
                <a:latin typeface="Arial" charset="0"/>
              </a:rPr>
              <a:t>Výhoda 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>
                <a:latin typeface="Arial" charset="0"/>
              </a:rPr>
              <a:t>vyšší rozlišení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475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Skener s CCD snímačem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050" name="Picture 2" descr="http://www.svettisku.cz/buxus/images/epson_4990_photo_1_ST_9_0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7848872" cy="590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02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475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Skener s CIS snímačem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0" y="852488"/>
            <a:ext cx="9144000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>
                <a:latin typeface="Arial" charset="0"/>
              </a:rPr>
              <a:t>Zdrojem světla 3 řady diod (R,G,B)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diody blízko předlohy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integrovány přímo do hlavy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jednodušší (není optika ani zrcadla)</a:t>
            </a:r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>
                <a:latin typeface="Arial" charset="0"/>
              </a:rPr>
              <a:t>Výhody 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menší hlava, nižší napájecí napětí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jednoduchost, menší rozměry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nižší cena</a:t>
            </a:r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>
                <a:latin typeface="Arial" charset="0"/>
              </a:rPr>
              <a:t> Nevýhody 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neumožňuje skenovat filmy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nižší rozlišení, horší výstupy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s rostoucí vzdáleností předlohy klesá osvícení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>
                <a:latin typeface="Arial" charset="0"/>
              </a:rPr>
              <a:t>rozevřená kniha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475"/>
            <a:ext cx="9144000" cy="1295400"/>
          </a:xfrm>
        </p:spPr>
        <p:txBody>
          <a:bodyPr/>
          <a:lstStyle/>
          <a:p>
            <a:r>
              <a:rPr lang="cs-CZ" b="1" u="sng" dirty="0">
                <a:solidFill>
                  <a:schemeClr val="tx1"/>
                </a:solidFill>
                <a:latin typeface="Arial" charset="0"/>
              </a:rPr>
              <a:t>Skener s CIS snímačem</a:t>
            </a:r>
            <a:br>
              <a:rPr lang="cs-CZ" b="1" u="sng" dirty="0">
                <a:solidFill>
                  <a:schemeClr val="tx1"/>
                </a:solidFill>
                <a:latin typeface="Arial" charset="0"/>
              </a:rPr>
            </a:br>
            <a:endParaRPr lang="cs-CZ" b="1" u="sng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3074" name="Picture 2" descr="http://www.grafika.cz/old-idif/grafika/images/astraslim_1200_foto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891421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748783"/>
      </p:ext>
    </p:extLst>
  </p:cSld>
  <p:clrMapOvr>
    <a:masterClrMapping/>
  </p:clrMapOvr>
</p:sld>
</file>

<file path=ppt/theme/theme1.xml><?xml version="1.0" encoding="utf-8"?>
<a:theme xmlns:a="http://schemas.openxmlformats.org/drawingml/2006/main" name="Prázdná prezentace">
  <a:themeElements>
    <a:clrScheme name="Prázdná prezentace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ázdná prezentace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ázdná prezentace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ázdná prezentace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D:\Office97\Sablony\Prázdná prezentace.pot</Template>
  <TotalTime>6500</TotalTime>
  <Words>762</Words>
  <Application>Microsoft Office PowerPoint</Application>
  <PresentationFormat>Předvádění na obrazovce (4:3)</PresentationFormat>
  <Paragraphs>247</Paragraphs>
  <Slides>30</Slides>
  <Notes>27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30</vt:i4>
      </vt:variant>
    </vt:vector>
  </HeadingPairs>
  <TitlesOfParts>
    <vt:vector size="35" baseType="lpstr">
      <vt:lpstr>Arial</vt:lpstr>
      <vt:lpstr>Courier New</vt:lpstr>
      <vt:lpstr>Times New Roman</vt:lpstr>
      <vt:lpstr>Wingdings</vt:lpstr>
      <vt:lpstr>Prázdná prezentace</vt:lpstr>
      <vt:lpstr>Prezentace aplikace PowerPoint</vt:lpstr>
      <vt:lpstr>Účel skeneru </vt:lpstr>
      <vt:lpstr>Princip skeneru </vt:lpstr>
      <vt:lpstr>Princip funkce scanneru </vt:lpstr>
      <vt:lpstr>Druhy snímačů </vt:lpstr>
      <vt:lpstr>Skener s CCD snímačem </vt:lpstr>
      <vt:lpstr>Skener s CCD snímačem </vt:lpstr>
      <vt:lpstr>Skener s CIS snímačem </vt:lpstr>
      <vt:lpstr>Skener s CIS snímačem </vt:lpstr>
      <vt:lpstr>Hlava skeneru s CCD snímačem </vt:lpstr>
      <vt:lpstr>Hlava skeneru s CIS snímačem </vt:lpstr>
      <vt:lpstr>Základní parametry skeneru </vt:lpstr>
      <vt:lpstr>Základní parametry skeneru </vt:lpstr>
      <vt:lpstr>Základní parametry skeneru </vt:lpstr>
      <vt:lpstr>Druhy skenerů </vt:lpstr>
      <vt:lpstr>Ruční skener </vt:lpstr>
      <vt:lpstr>Druhy skenerů </vt:lpstr>
      <vt:lpstr>Stolní scanner </vt:lpstr>
      <vt:lpstr>Druhy skenerů </vt:lpstr>
      <vt:lpstr>Prezentace aplikace PowerPoint</vt:lpstr>
      <vt:lpstr>Druhy skenerů </vt:lpstr>
      <vt:lpstr>Typy skenerů</vt:lpstr>
      <vt:lpstr>Rozdělení skenerů </vt:lpstr>
      <vt:lpstr>Jednoprůchodový skener </vt:lpstr>
      <vt:lpstr>Víceprůchodový skener </vt:lpstr>
      <vt:lpstr>Rozhraní skenerů </vt:lpstr>
      <vt:lpstr>OCR </vt:lpstr>
      <vt:lpstr>OCR </vt:lpstr>
      <vt:lpstr>OCR </vt:lpstr>
      <vt:lpstr>OCR </vt:lpstr>
    </vt:vector>
  </TitlesOfParts>
  <Company>SSSVT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Komprese dat</dc:title>
  <dc:creator>SSSVT</dc:creator>
  <cp:lastModifiedBy>Ondřej Sloup</cp:lastModifiedBy>
  <cp:revision>282</cp:revision>
  <dcterms:created xsi:type="dcterms:W3CDTF">2000-01-26T11:26:24Z</dcterms:created>
  <dcterms:modified xsi:type="dcterms:W3CDTF">2019-01-23T18:44:09Z</dcterms:modified>
</cp:coreProperties>
</file>