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79" r:id="rId3"/>
    <p:sldId id="280" r:id="rId4"/>
    <p:sldId id="281" r:id="rId5"/>
    <p:sldId id="282" r:id="rId6"/>
    <p:sldId id="285" r:id="rId7"/>
    <p:sldId id="287" r:id="rId8"/>
    <p:sldId id="288" r:id="rId9"/>
    <p:sldId id="289" r:id="rId10"/>
    <p:sldId id="286" r:id="rId11"/>
    <p:sldId id="291" r:id="rId12"/>
    <p:sldId id="290" r:id="rId13"/>
    <p:sldId id="300" r:id="rId14"/>
    <p:sldId id="293" r:id="rId15"/>
    <p:sldId id="299" r:id="rId16"/>
    <p:sldId id="298" r:id="rId17"/>
    <p:sldId id="296" r:id="rId18"/>
    <p:sldId id="302" r:id="rId19"/>
    <p:sldId id="283" r:id="rId20"/>
    <p:sldId id="294" r:id="rId21"/>
    <p:sldId id="303" r:id="rId22"/>
    <p:sldId id="304" r:id="rId23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B73475E-3809-47C8-AEF4-8D97C234F995}" type="datetimeFigureOut">
              <a:rPr lang="cs-CZ"/>
              <a:pPr>
                <a:defRPr/>
              </a:pPr>
              <a:t>7.9.2012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cs-CZ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9A88F2B-7384-4BA9-B2CA-88CDA958F43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964133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E6591-939B-4460-9AB4-394FC0AC7AEE}" type="slidenum">
              <a:rPr lang="cs-CZ" smtClean="0"/>
              <a:pPr eaLnBrk="1" hangingPunct="1"/>
              <a:t>15</a:t>
            </a:fld>
            <a:endParaRPr lang="cs-CZ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E6591-939B-4460-9AB4-394FC0AC7AEE}" type="slidenum">
              <a:rPr lang="cs-CZ" smtClean="0"/>
              <a:pPr eaLnBrk="1" hangingPunct="1"/>
              <a:t>16</a:t>
            </a:fld>
            <a:endParaRPr lang="cs-CZ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E6591-939B-4460-9AB4-394FC0AC7AEE}" type="slidenum">
              <a:rPr lang="cs-CZ" smtClean="0"/>
              <a:pPr eaLnBrk="1" hangingPunct="1"/>
              <a:t>17</a:t>
            </a:fld>
            <a:endParaRPr lang="cs-CZ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1E2BBD-137A-4E04-8B7F-B704A9376CCD}" type="slidenum">
              <a:rPr lang="cs-CZ" smtClean="0"/>
              <a:pPr eaLnBrk="1" hangingPunct="1"/>
              <a:t>19</a:t>
            </a:fld>
            <a:endParaRPr lang="cs-CZ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E6591-939B-4460-9AB4-394FC0AC7AEE}" type="slidenum">
              <a:rPr lang="cs-CZ" smtClean="0"/>
              <a:pPr eaLnBrk="1" hangingPunct="1"/>
              <a:t>20</a:t>
            </a:fld>
            <a:endParaRPr lang="cs-CZ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1E2BBD-137A-4E04-8B7F-B704A9376CCD}" type="slidenum">
              <a:rPr lang="cs-CZ" smtClean="0"/>
              <a:pPr eaLnBrk="1" hangingPunct="1"/>
              <a:t>21</a:t>
            </a:fld>
            <a:endParaRPr lang="cs-CZ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1E2BBD-137A-4E04-8B7F-B704A9376CCD}" type="slidenum">
              <a:rPr lang="cs-CZ" smtClean="0"/>
              <a:pPr eaLnBrk="1" hangingPunct="1"/>
              <a:t>22</a:t>
            </a:fld>
            <a:endParaRPr lang="cs-CZ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B6D40-D9C9-4F3E-83E7-7098BCDD105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94650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71E04-67BA-461F-8183-DC9383CE297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5227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7CB06-4B67-48DA-88E4-E8D2FF0F605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3378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5F35-0865-4DBB-96DF-30EAE7D5B1C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32002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71078-6E4D-47FA-B650-9AE4AB71C5C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52363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0E120-1AF5-438D-882F-D388CA28B23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997416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32196-B43C-4F01-AE0F-333D0A11928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63916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0F97E-BD86-4B61-83A4-0E0BF291F51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35221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19CFB-A23B-4A47-898F-7992807F761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13968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927EB-5726-45AD-BD66-EE93C3972BE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67553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C1F58-3EB6-457E-82E7-27EDA19CDBD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15880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E85CA-F3F2-4B2C-9F9C-B7F4054FF65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9790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09ECC-8E55-4CF8-BDAA-5E01EE96FA6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19202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F9A66-10D7-4EEB-B2F8-94CF6AAA1D2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1885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2683F-0575-4683-B048-A9347CF6F8E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72993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rgbClr val="FFFFFF"/>
          </a:fgClr>
          <a:bgClr>
            <a:srgbClr val="AAAAA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EDD9D62-F11E-4BDD-ACE4-59BFCE4D85E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ULbgGpdtYwo" TargetMode="External"/><Relationship Id="rId7" Type="http://schemas.openxmlformats.org/officeDocument/2006/relationships/hyperlink" Target="http://www.youtube.com/watch?v=0MTe_melpAw&amp;feature=related" TargetMode="External"/><Relationship Id="rId2" Type="http://schemas.openxmlformats.org/officeDocument/2006/relationships/hyperlink" Target="http://www.youtube.com/watch?v=s1McGPowpEU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youtube.com/watch?v=4S3mi_ZUa7g&amp;feature=related" TargetMode="External"/><Relationship Id="rId5" Type="http://schemas.openxmlformats.org/officeDocument/2006/relationships/hyperlink" Target="http://www.youtube.com/watch?v=VA4UOUXpaqE&amp;feature=relmfu" TargetMode="External"/><Relationship Id="rId4" Type="http://schemas.openxmlformats.org/officeDocument/2006/relationships/hyperlink" Target="http://www.youtube.com/watch?v=aDEsVA_FXio&amp;feature=related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2technology.com/about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watch?v=i2yf44LNIqY&amp;feature=related" TargetMode="External"/><Relationship Id="rId4" Type="http://schemas.openxmlformats.org/officeDocument/2006/relationships/hyperlink" Target="http://www.youtube.com/watch?v=HLtpi4nTv8Q&amp;feature=relmfu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Id2nywp6H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fractal.ae/" TargetMode="External"/><Relationship Id="rId4" Type="http://schemas.openxmlformats.org/officeDocument/2006/relationships/hyperlink" Target="http://www.youtube.com/watch?v=lNEIfbNrKI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 smtClean="0"/>
              <a:t>OLED technologie</a:t>
            </a:r>
            <a:r>
              <a:rPr lang="cs-CZ" sz="4000" smtClean="0"/>
              <a:t> </a:t>
            </a:r>
            <a:br>
              <a:rPr lang="cs-CZ" sz="4000" smtClean="0"/>
            </a:br>
            <a:r>
              <a:rPr lang="cs-CZ" sz="3200" b="1" smtClean="0"/>
              <a:t>Úvod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12875"/>
            <a:ext cx="8229600" cy="3629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sz="2800" u="sng" smtClean="0"/>
              <a:t>O</a:t>
            </a:r>
            <a:r>
              <a:rPr lang="cs-CZ" sz="2800" smtClean="0"/>
              <a:t>rganic </a:t>
            </a:r>
            <a:r>
              <a:rPr lang="cs-CZ" sz="2800" u="sng" smtClean="0"/>
              <a:t>L</a:t>
            </a:r>
            <a:r>
              <a:rPr lang="cs-CZ" sz="2800" smtClean="0"/>
              <a:t>ight </a:t>
            </a:r>
            <a:r>
              <a:rPr lang="cs-CZ" sz="2800" u="sng" smtClean="0"/>
              <a:t>E</a:t>
            </a:r>
            <a:r>
              <a:rPr lang="cs-CZ" sz="2800" smtClean="0"/>
              <a:t>mitting </a:t>
            </a:r>
            <a:r>
              <a:rPr lang="cs-CZ" sz="2800" u="sng" smtClean="0"/>
              <a:t>D</a:t>
            </a:r>
            <a:r>
              <a:rPr lang="cs-CZ" sz="2800" smtClean="0"/>
              <a:t>iode</a:t>
            </a:r>
          </a:p>
          <a:p>
            <a:pPr eaLnBrk="1" hangingPunct="1">
              <a:lnSpc>
                <a:spcPct val="90000"/>
              </a:lnSpc>
            </a:pPr>
            <a:r>
              <a:rPr lang="cs-CZ" sz="2800" smtClean="0"/>
              <a:t>Diody z organických materiálů 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400" smtClean="0"/>
              <a:t>umožňuje miniaturizaci a tvarování displejů</a:t>
            </a:r>
          </a:p>
          <a:p>
            <a:pPr eaLnBrk="1" hangingPunct="1">
              <a:lnSpc>
                <a:spcPct val="90000"/>
              </a:lnSpc>
            </a:pPr>
            <a:r>
              <a:rPr lang="cs-CZ" sz="2800" smtClean="0"/>
              <a:t>Použití 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400" smtClean="0"/>
              <a:t>OLED klávesnice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400" smtClean="0"/>
              <a:t>skládatelné displeje pro notebooky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400" smtClean="0"/>
              <a:t>displejové „svitky“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400" smtClean="0"/>
              <a:t>e-papír</a:t>
            </a:r>
          </a:p>
        </p:txBody>
      </p:sp>
      <p:pic>
        <p:nvPicPr>
          <p:cNvPr id="3076" name="Picture 6" descr="LG_A220A_OLED_CES_20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540250" y="4005263"/>
            <a:ext cx="4568825" cy="28082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 smtClean="0"/>
              <a:t>Plazma technologie</a:t>
            </a:r>
            <a:r>
              <a:rPr lang="cs-CZ" sz="4000" smtClean="0"/>
              <a:t> </a:t>
            </a:r>
            <a:br>
              <a:rPr lang="cs-CZ" sz="4000" smtClean="0"/>
            </a:br>
            <a:endParaRPr lang="cs-CZ" sz="32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92150"/>
            <a:ext cx="8229600" cy="5905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dirty="0" smtClean="0"/>
              <a:t>Historie 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dirty="0" smtClean="0"/>
              <a:t>60.léta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200" dirty="0" smtClean="0"/>
              <a:t>vývoj technologie prvních PDP displejů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dirty="0" smtClean="0"/>
              <a:t>70.-80. léta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200" dirty="0" smtClean="0"/>
              <a:t>výroba monochromatických PDP displejů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200" dirty="0" smtClean="0"/>
              <a:t>oranžovo-červený výboj v neonu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200" dirty="0" smtClean="0"/>
              <a:t>zatím nízká kvalita obrazu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200" dirty="0" smtClean="0"/>
              <a:t>velká cena a spotřeba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dirty="0" smtClean="0"/>
              <a:t>90. léta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200" dirty="0" smtClean="0"/>
              <a:t>výroba barevných PDP displejů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200" dirty="0" smtClean="0"/>
              <a:t>zlepšení kvality obrazu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200" dirty="0" smtClean="0"/>
              <a:t>snižování ceny i spotřeby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dirty="0" smtClean="0"/>
              <a:t>Současnost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200" dirty="0" smtClean="0"/>
              <a:t>velkoplošné PDP displeje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200" dirty="0" smtClean="0"/>
              <a:t>vlastnostmi srovnatelné s LCD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 dirty="0" smtClean="0"/>
              <a:t>Plazma technologie</a:t>
            </a:r>
            <a:br>
              <a:rPr lang="cs-CZ" sz="4000" b="1" dirty="0" smtClean="0"/>
            </a:br>
            <a:r>
              <a:rPr lang="cs-CZ" sz="3200" b="1" dirty="0" smtClean="0"/>
              <a:t>Vlastnosti </a:t>
            </a:r>
            <a:r>
              <a:rPr lang="cs-CZ" sz="4000" dirty="0" smtClean="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72816"/>
            <a:ext cx="8186738" cy="43201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sz="3200" dirty="0" smtClean="0"/>
              <a:t>Výhody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dirty="0" smtClean="0"/>
              <a:t>dovoluje konstrukci velkoplošných displejů 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dirty="0" smtClean="0"/>
              <a:t>tenká obrazovka (cca 4 cm)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dirty="0" smtClean="0"/>
              <a:t>věrné podání barev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dirty="0" smtClean="0"/>
              <a:t>vysoká rychlost odezvy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dirty="0" smtClean="0"/>
              <a:t>velké pozorovací úhly (cca 170</a:t>
            </a:r>
            <a:r>
              <a:rPr lang="en-US" sz="2800" dirty="0" smtClean="0"/>
              <a:t>°</a:t>
            </a:r>
            <a:r>
              <a:rPr lang="cs-CZ" sz="2800" dirty="0" smtClean="0"/>
              <a:t>)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dirty="0" smtClean="0"/>
              <a:t>tepelná odolnost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dirty="0" smtClean="0"/>
              <a:t>není nutné podsvícení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400" dirty="0" smtClean="0"/>
              <a:t>pixely svítí samy od sebe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 smtClean="0"/>
              <a:t>Plazma technologie</a:t>
            </a:r>
            <a:br>
              <a:rPr lang="cs-CZ" sz="4000" b="1" smtClean="0"/>
            </a:br>
            <a:r>
              <a:rPr lang="cs-CZ" sz="3200" b="1" smtClean="0"/>
              <a:t>Vlastnosti </a:t>
            </a:r>
            <a:r>
              <a:rPr lang="cs-CZ" sz="4000" smtClean="0"/>
              <a:t> 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1628800"/>
            <a:ext cx="8501062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sz="3200" dirty="0" smtClean="0"/>
              <a:t>Nevýhody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dirty="0" smtClean="0"/>
              <a:t>horší jas a kontrast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400" dirty="0" smtClean="0"/>
              <a:t> zejména dříve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dirty="0" smtClean="0"/>
              <a:t>nízká životnost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400" dirty="0" smtClean="0"/>
              <a:t>cca o 50% méně než CRT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400" dirty="0" smtClean="0"/>
              <a:t>dnes již částečně vyřešeno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dirty="0" smtClean="0"/>
              <a:t>problémy s miniaturizací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dirty="0" smtClean="0"/>
              <a:t>„vypalování“ pixelů při statickém obrazu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dirty="0" smtClean="0"/>
              <a:t>vysoká spotřeba </a:t>
            </a:r>
            <a:r>
              <a:rPr lang="cs-CZ" sz="2800" dirty="0" smtClean="0">
                <a:sym typeface="Wingdings" pitchFamily="2" charset="2"/>
              </a:rPr>
              <a:t> vysoké zahřívání</a:t>
            </a:r>
            <a:endParaRPr lang="cs-CZ" sz="2800" dirty="0" smtClean="0"/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400" dirty="0" smtClean="0"/>
              <a:t>cca 250-400W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 dirty="0" smtClean="0"/>
              <a:t>LED technologie</a:t>
            </a:r>
            <a:r>
              <a:rPr lang="cs-CZ" sz="4000" dirty="0" smtClean="0"/>
              <a:t> </a:t>
            </a:r>
            <a:br>
              <a:rPr lang="cs-CZ" sz="4000" dirty="0" smtClean="0"/>
            </a:br>
            <a:r>
              <a:rPr lang="cs-CZ" sz="3200" b="1" dirty="0" smtClean="0"/>
              <a:t>Úvod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423988"/>
            <a:ext cx="8856538" cy="51013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dirty="0" smtClean="0"/>
              <a:t>LED = </a:t>
            </a:r>
            <a:r>
              <a:rPr lang="cs-CZ" u="sng" dirty="0" err="1" smtClean="0"/>
              <a:t>L</a:t>
            </a:r>
            <a:r>
              <a:rPr lang="cs-CZ" dirty="0" err="1" smtClean="0"/>
              <a:t>ight</a:t>
            </a:r>
            <a:r>
              <a:rPr lang="cs-CZ" dirty="0" smtClean="0"/>
              <a:t> </a:t>
            </a:r>
            <a:r>
              <a:rPr lang="cs-CZ" u="sng" dirty="0" err="1" smtClean="0"/>
              <a:t>E</a:t>
            </a:r>
            <a:r>
              <a:rPr lang="cs-CZ" dirty="0" err="1" smtClean="0"/>
              <a:t>mitting</a:t>
            </a:r>
            <a:r>
              <a:rPr lang="cs-CZ" dirty="0" smtClean="0"/>
              <a:t> </a:t>
            </a:r>
            <a:r>
              <a:rPr lang="cs-CZ" u="sng" dirty="0" err="1" smtClean="0"/>
              <a:t>D</a:t>
            </a:r>
            <a:r>
              <a:rPr lang="cs-CZ" dirty="0" err="1" smtClean="0"/>
              <a:t>iode</a:t>
            </a:r>
            <a:endParaRPr lang="cs-CZ" dirty="0" smtClean="0"/>
          </a:p>
          <a:p>
            <a:r>
              <a:rPr lang="cs-CZ" dirty="0" smtClean="0"/>
              <a:t>POZOR !</a:t>
            </a:r>
          </a:p>
          <a:p>
            <a:pPr lvl="1">
              <a:buFont typeface="Courier New" pitchFamily="49" charset="0"/>
              <a:buChar char="o"/>
            </a:pPr>
            <a:r>
              <a:rPr lang="cs-CZ" dirty="0" smtClean="0"/>
              <a:t>nutno rozlišovat</a:t>
            </a:r>
          </a:p>
          <a:p>
            <a:pPr lvl="2">
              <a:buFont typeface="Wingdings" pitchFamily="2" charset="2"/>
              <a:buChar char="ü"/>
            </a:pPr>
            <a:r>
              <a:rPr lang="cs-CZ" dirty="0" smtClean="0"/>
              <a:t>LCD displej s LED podsvícením</a:t>
            </a:r>
          </a:p>
          <a:p>
            <a:pPr lvl="2">
              <a:buFont typeface="Wingdings" pitchFamily="2" charset="2"/>
              <a:buChar char="ü"/>
            </a:pPr>
            <a:r>
              <a:rPr lang="cs-CZ" dirty="0" smtClean="0"/>
              <a:t>velkoplošný LED displej</a:t>
            </a:r>
          </a:p>
          <a:p>
            <a:pPr eaLnBrk="1" hangingPunct="1">
              <a:lnSpc>
                <a:spcPct val="90000"/>
              </a:lnSpc>
            </a:pPr>
            <a:r>
              <a:rPr lang="cs-CZ" dirty="0" smtClean="0"/>
              <a:t>Mřížka diod pokrývající celou obrazovku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dirty="0" smtClean="0"/>
              <a:t>počet pixelů = 3 * počet diod (RGB)</a:t>
            </a:r>
          </a:p>
          <a:p>
            <a:r>
              <a:rPr lang="cs-CZ" dirty="0" smtClean="0"/>
              <a:t>Využívá nedokonalosti lidského oka</a:t>
            </a:r>
          </a:p>
          <a:p>
            <a:pPr lvl="1">
              <a:buFont typeface="Courier New" pitchFamily="49" charset="0"/>
              <a:buChar char="o"/>
            </a:pPr>
            <a:r>
              <a:rPr lang="cs-CZ" dirty="0" smtClean="0"/>
              <a:t>nutná velká vzdálenost od displeje</a:t>
            </a:r>
          </a:p>
          <a:p>
            <a:pPr lvl="2">
              <a:buFont typeface="Wingdings" pitchFamily="2" charset="2"/>
              <a:buChar char="ü"/>
            </a:pPr>
            <a:r>
              <a:rPr lang="cs-CZ" dirty="0" smtClean="0"/>
              <a:t>podle vzdálenosti diod v mřížce </a:t>
            </a:r>
          </a:p>
        </p:txBody>
      </p:sp>
    </p:spTree>
    <p:extLst>
      <p:ext uri="{BB962C8B-B14F-4D97-AF65-F5344CB8AC3E}">
        <p14:creationId xmlns:p14="http://schemas.microsoft.com/office/powerpoint/2010/main" xmlns="" val="10539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 dirty="0" smtClean="0"/>
              <a:t>LED technologie</a:t>
            </a:r>
            <a:r>
              <a:rPr lang="cs-CZ" sz="4000" dirty="0" smtClean="0"/>
              <a:t> </a:t>
            </a:r>
            <a:br>
              <a:rPr lang="cs-CZ" sz="4000" dirty="0" smtClean="0"/>
            </a:br>
            <a:endParaRPr lang="cs-CZ" sz="3200" b="1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36512" y="1196752"/>
            <a:ext cx="9361040" cy="5101356"/>
          </a:xfrm>
        </p:spPr>
        <p:txBody>
          <a:bodyPr/>
          <a:lstStyle/>
          <a:p>
            <a:r>
              <a:rPr lang="cs-CZ" dirty="0" smtClean="0"/>
              <a:t>Použití</a:t>
            </a:r>
          </a:p>
          <a:p>
            <a:pPr lvl="1">
              <a:buFont typeface="Courier New" pitchFamily="49" charset="0"/>
              <a:buChar char="o"/>
            </a:pPr>
            <a:r>
              <a:rPr lang="cs-CZ" dirty="0" smtClean="0"/>
              <a:t>reklamní billboardy</a:t>
            </a:r>
          </a:p>
          <a:p>
            <a:pPr lvl="1">
              <a:buFont typeface="Courier New" pitchFamily="49" charset="0"/>
              <a:buChar char="o"/>
            </a:pPr>
            <a:r>
              <a:rPr lang="cs-CZ" dirty="0" smtClean="0"/>
              <a:t>reklamní mantinely</a:t>
            </a:r>
          </a:p>
          <a:p>
            <a:pPr lvl="1">
              <a:buFont typeface="Courier New" pitchFamily="49" charset="0"/>
              <a:buChar char="o"/>
            </a:pPr>
            <a:r>
              <a:rPr lang="cs-CZ" dirty="0" smtClean="0"/>
              <a:t>obří displeje pro sport či koncerty</a:t>
            </a:r>
          </a:p>
          <a:p>
            <a:pPr lvl="1">
              <a:buFont typeface="Courier New" pitchFamily="49" charset="0"/>
              <a:buChar char="o"/>
            </a:pPr>
            <a:r>
              <a:rPr lang="cs-CZ" dirty="0" smtClean="0"/>
              <a:t>informační panely na nádražích či letištích</a:t>
            </a:r>
          </a:p>
          <a:p>
            <a:pPr lvl="1">
              <a:buFont typeface="Courier New" pitchFamily="49" charset="0"/>
              <a:buChar char="o"/>
            </a:pPr>
            <a:r>
              <a:rPr lang="cs-CZ" dirty="0" smtClean="0"/>
              <a:t>reklamní a informační plochy v obchodních centrech</a:t>
            </a:r>
          </a:p>
          <a:p>
            <a:r>
              <a:rPr lang="cs-CZ" dirty="0" smtClean="0"/>
              <a:t>Speciální LED </a:t>
            </a:r>
            <a:r>
              <a:rPr lang="cs-CZ" dirty="0" smtClean="0">
                <a:sym typeface="Wingdings" pitchFamily="2" charset="2"/>
              </a:rPr>
              <a:t> SMD</a:t>
            </a:r>
            <a:endParaRPr lang="cs-CZ" dirty="0" smtClean="0"/>
          </a:p>
          <a:p>
            <a:pPr lvl="1">
              <a:buFont typeface="Courier New" pitchFamily="49" charset="0"/>
              <a:buChar char="o"/>
            </a:pPr>
            <a:r>
              <a:rPr lang="cs-CZ" u="sng" dirty="0" err="1" smtClean="0"/>
              <a:t>S</a:t>
            </a:r>
            <a:r>
              <a:rPr lang="cs-CZ" dirty="0" err="1" smtClean="0"/>
              <a:t>urface</a:t>
            </a:r>
            <a:r>
              <a:rPr lang="cs-CZ" dirty="0" smtClean="0"/>
              <a:t> </a:t>
            </a:r>
            <a:r>
              <a:rPr lang="cs-CZ" u="sng" dirty="0" err="1" smtClean="0"/>
              <a:t>M</a:t>
            </a:r>
            <a:r>
              <a:rPr lang="cs-CZ" dirty="0" err="1" smtClean="0"/>
              <a:t>ont</a:t>
            </a:r>
            <a:r>
              <a:rPr lang="cs-CZ" dirty="0" smtClean="0"/>
              <a:t> </a:t>
            </a:r>
            <a:r>
              <a:rPr lang="cs-CZ" u="sng" dirty="0" err="1" smtClean="0"/>
              <a:t>D</a:t>
            </a:r>
            <a:r>
              <a:rPr lang="cs-CZ" dirty="0" err="1" smtClean="0"/>
              <a:t>iode</a:t>
            </a:r>
            <a:endParaRPr lang="cs-CZ" dirty="0" smtClean="0"/>
          </a:p>
          <a:p>
            <a:pPr lvl="1">
              <a:buFont typeface="Courier New" pitchFamily="49" charset="0"/>
              <a:buChar char="o"/>
            </a:pPr>
            <a:r>
              <a:rPr lang="cs-CZ" dirty="0" smtClean="0"/>
              <a:t>možno vytvořit i menší displej než klasické LED</a:t>
            </a:r>
          </a:p>
          <a:p>
            <a:pPr lvl="2">
              <a:buFont typeface="Wingdings" pitchFamily="2" charset="2"/>
              <a:buChar char="ü"/>
            </a:pPr>
            <a:r>
              <a:rPr lang="cs-CZ" dirty="0" smtClean="0"/>
              <a:t>lepší pozorovací úhly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endParaRPr lang="cs-CZ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8517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04367" y="90488"/>
            <a:ext cx="6191969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cs-CZ" sz="4000" b="1" dirty="0" smtClean="0"/>
              <a:t>LED technologie</a:t>
            </a:r>
          </a:p>
        </p:txBody>
      </p:sp>
      <p:pic>
        <p:nvPicPr>
          <p:cNvPr id="2052" name="Picture 4" descr="http://www.whitesharkspromotion.cz/images/bubles/329826666_4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583264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80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04367" y="90488"/>
            <a:ext cx="6191969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cs-CZ" sz="4000" b="1" dirty="0" smtClean="0"/>
              <a:t>LED technologie</a:t>
            </a:r>
          </a:p>
        </p:txBody>
      </p:sp>
      <p:pic>
        <p:nvPicPr>
          <p:cNvPr id="2050" name="Picture 2" descr="http://www.nowatron.cz/repository/fota_ilustr/vzdalenost_mezi_pixel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586" y="908719"/>
            <a:ext cx="8223870" cy="581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06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04367" y="90488"/>
            <a:ext cx="6191969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cs-CZ" sz="4000" b="1" dirty="0" smtClean="0"/>
              <a:t>LED technologie</a:t>
            </a:r>
          </a:p>
        </p:txBody>
      </p:sp>
      <p:pic>
        <p:nvPicPr>
          <p:cNvPr id="3080" name="Picture 8" descr="http://openairtv.net/images/Big-Advertising-LED-Display-Outdoor-Full-Col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2996" y="980728"/>
            <a:ext cx="4343500" cy="565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Lite oVision P20 Virtu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4392488" cy="58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10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 dirty="0" smtClean="0"/>
              <a:t>LED technologie</a:t>
            </a:r>
            <a:r>
              <a:rPr lang="cs-CZ" sz="4000" dirty="0" smtClean="0"/>
              <a:t> </a:t>
            </a:r>
            <a:br>
              <a:rPr lang="cs-CZ" sz="4000" dirty="0" smtClean="0"/>
            </a:br>
            <a:r>
              <a:rPr lang="cs-CZ" sz="3200" b="1" dirty="0" smtClean="0"/>
              <a:t>Video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928044"/>
            <a:ext cx="9036050" cy="42372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sz="2200" dirty="0">
                <a:hlinkClick r:id="rId2"/>
              </a:rPr>
              <a:t>http://</a:t>
            </a:r>
            <a:r>
              <a:rPr lang="cs-CZ" sz="2200" dirty="0" smtClean="0">
                <a:hlinkClick r:id="rId2"/>
              </a:rPr>
              <a:t>www.youtube.com/watch?v=s1McGPowpEU</a:t>
            </a:r>
            <a:endParaRPr lang="cs-CZ" sz="2200" dirty="0" smtClean="0"/>
          </a:p>
          <a:p>
            <a:pPr eaLnBrk="1" hangingPunct="1">
              <a:lnSpc>
                <a:spcPct val="90000"/>
              </a:lnSpc>
            </a:pPr>
            <a:endParaRPr lang="cs-CZ" sz="2200" dirty="0" smtClean="0"/>
          </a:p>
          <a:p>
            <a:pPr eaLnBrk="1" hangingPunct="1">
              <a:lnSpc>
                <a:spcPct val="90000"/>
              </a:lnSpc>
            </a:pPr>
            <a:r>
              <a:rPr lang="cs-CZ" sz="2200" dirty="0" smtClean="0">
                <a:hlinkClick r:id="rId3"/>
              </a:rPr>
              <a:t>http://www.youtube.com/watch?v=ULbgGpdtYwo</a:t>
            </a:r>
            <a:r>
              <a:rPr lang="cs-CZ" sz="22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cs-CZ" sz="2200" dirty="0" smtClean="0"/>
          </a:p>
          <a:p>
            <a:pPr eaLnBrk="1" hangingPunct="1">
              <a:lnSpc>
                <a:spcPct val="90000"/>
              </a:lnSpc>
            </a:pPr>
            <a:r>
              <a:rPr lang="cs-CZ" sz="2200" dirty="0" smtClean="0">
                <a:hlinkClick r:id="rId4"/>
              </a:rPr>
              <a:t>http</a:t>
            </a:r>
            <a:r>
              <a:rPr lang="cs-CZ" sz="2200" dirty="0">
                <a:hlinkClick r:id="rId4"/>
              </a:rPr>
              <a:t>://</a:t>
            </a:r>
            <a:r>
              <a:rPr lang="cs-CZ" sz="2200" dirty="0" smtClean="0">
                <a:hlinkClick r:id="rId4"/>
              </a:rPr>
              <a:t>www.youtube.com/watch?v=aDEsVA_FXio&amp;feature=related</a:t>
            </a:r>
            <a:r>
              <a:rPr lang="cs-CZ" sz="22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cs-CZ" sz="2200" dirty="0" smtClean="0"/>
          </a:p>
          <a:p>
            <a:pPr eaLnBrk="1" hangingPunct="1">
              <a:lnSpc>
                <a:spcPct val="90000"/>
              </a:lnSpc>
            </a:pPr>
            <a:r>
              <a:rPr lang="cs-CZ" sz="2200" dirty="0">
                <a:hlinkClick r:id="rId5"/>
              </a:rPr>
              <a:t>http://</a:t>
            </a:r>
            <a:r>
              <a:rPr lang="cs-CZ" sz="2200" dirty="0" smtClean="0">
                <a:hlinkClick r:id="rId5"/>
              </a:rPr>
              <a:t>www.youtube.com/watch?v=VA4UOUXpaqE&amp;feature=relmfu</a:t>
            </a:r>
            <a:r>
              <a:rPr lang="cs-CZ" sz="22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cs-CZ" sz="2200" dirty="0" smtClean="0"/>
          </a:p>
          <a:p>
            <a:pPr eaLnBrk="1" hangingPunct="1">
              <a:lnSpc>
                <a:spcPct val="90000"/>
              </a:lnSpc>
            </a:pPr>
            <a:r>
              <a:rPr lang="cs-CZ" sz="2200" dirty="0">
                <a:hlinkClick r:id="rId6"/>
              </a:rPr>
              <a:t>http://</a:t>
            </a:r>
            <a:r>
              <a:rPr lang="cs-CZ" sz="2200" dirty="0" smtClean="0">
                <a:hlinkClick r:id="rId6"/>
              </a:rPr>
              <a:t>www.youtube.com/watch?v=4S3mi_ZUa7g&amp;feature=related</a:t>
            </a:r>
            <a:r>
              <a:rPr lang="cs-CZ" sz="22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cs-CZ" sz="2200" dirty="0"/>
          </a:p>
          <a:p>
            <a:pPr eaLnBrk="1" hangingPunct="1">
              <a:lnSpc>
                <a:spcPct val="90000"/>
              </a:lnSpc>
            </a:pPr>
            <a:r>
              <a:rPr lang="cs-CZ" sz="2200" dirty="0" smtClean="0">
                <a:hlinkClick r:id="rId7"/>
              </a:rPr>
              <a:t>http</a:t>
            </a:r>
            <a:r>
              <a:rPr lang="cs-CZ" sz="2200" dirty="0">
                <a:hlinkClick r:id="rId7"/>
              </a:rPr>
              <a:t>://</a:t>
            </a:r>
            <a:r>
              <a:rPr lang="cs-CZ" sz="2200" dirty="0" smtClean="0">
                <a:hlinkClick r:id="rId7"/>
              </a:rPr>
              <a:t>www.youtube.com/watch?v=0MTe_melpAw&amp;feature=related</a:t>
            </a:r>
            <a:r>
              <a:rPr lang="cs-CZ" sz="2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5846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367" y="90488"/>
            <a:ext cx="6191969" cy="962025"/>
          </a:xfrm>
        </p:spPr>
        <p:txBody>
          <a:bodyPr/>
          <a:lstStyle/>
          <a:p>
            <a:r>
              <a:rPr lang="cs-CZ" sz="4000" b="1" dirty="0" smtClean="0"/>
              <a:t>FED (SED) technologie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-468313" y="1628800"/>
            <a:ext cx="1008062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371600" lvl="2" indent="-457200" eaLnBrk="1" hangingPunct="1">
              <a:buFont typeface="Arial" pitchFamily="34" charset="0"/>
              <a:buChar char="•"/>
              <a:defRPr/>
            </a:pPr>
            <a:r>
              <a:rPr lang="en-US" sz="3200" u="sng" dirty="0" smtClean="0"/>
              <a:t>F</a:t>
            </a:r>
            <a:r>
              <a:rPr lang="en-US" sz="3200" dirty="0" smtClean="0"/>
              <a:t>ield </a:t>
            </a:r>
            <a:r>
              <a:rPr lang="en-US" sz="3200" u="sng" dirty="0" err="1" smtClean="0"/>
              <a:t>E</a:t>
            </a:r>
            <a:r>
              <a:rPr lang="en-US" sz="3200" dirty="0" err="1" smtClean="0"/>
              <a:t>mmission</a:t>
            </a:r>
            <a:r>
              <a:rPr lang="en-US" sz="3200" dirty="0" smtClean="0"/>
              <a:t> </a:t>
            </a:r>
            <a:r>
              <a:rPr lang="en-US" sz="3200" u="sng" dirty="0" err="1" smtClean="0"/>
              <a:t>D</a:t>
            </a:r>
            <a:r>
              <a:rPr lang="en-US" sz="3200" dirty="0" err="1" smtClean="0"/>
              <a:t>ispla</a:t>
            </a:r>
            <a:r>
              <a:rPr lang="cs-CZ" sz="3200" dirty="0" smtClean="0"/>
              <a:t>y</a:t>
            </a:r>
          </a:p>
          <a:p>
            <a:pPr marL="2057400" lvl="3" indent="-457200" eaLnBrk="1" hangingPunct="1">
              <a:buFont typeface="Courier New" pitchFamily="49" charset="0"/>
              <a:buChar char="o"/>
              <a:defRPr/>
            </a:pPr>
            <a:r>
              <a:rPr lang="cs-CZ" sz="2800" dirty="0" smtClean="0"/>
              <a:t>firmy Sony a Motorola</a:t>
            </a:r>
          </a:p>
          <a:p>
            <a:pPr marL="1371600" lvl="2" indent="-457200" eaLnBrk="1" hangingPunct="1">
              <a:buFont typeface="Arial" pitchFamily="34" charset="0"/>
              <a:buChar char="•"/>
              <a:defRPr/>
            </a:pPr>
            <a:r>
              <a:rPr lang="cs-CZ" sz="3200" u="sng" dirty="0" err="1"/>
              <a:t>S</a:t>
            </a:r>
            <a:r>
              <a:rPr lang="cs-CZ" sz="3200" dirty="0" err="1"/>
              <a:t>urface-conduction</a:t>
            </a:r>
            <a:r>
              <a:rPr lang="cs-CZ" sz="3200" dirty="0"/>
              <a:t> </a:t>
            </a:r>
            <a:r>
              <a:rPr lang="cs-CZ" sz="3200" u="sng" dirty="0" err="1"/>
              <a:t>E</a:t>
            </a:r>
            <a:r>
              <a:rPr lang="cs-CZ" sz="3200" dirty="0" err="1"/>
              <a:t>lectron-emitter</a:t>
            </a:r>
            <a:r>
              <a:rPr lang="cs-CZ" sz="3200" dirty="0"/>
              <a:t> </a:t>
            </a:r>
            <a:r>
              <a:rPr lang="cs-CZ" sz="3200" u="sng" dirty="0" smtClean="0"/>
              <a:t>D</a:t>
            </a:r>
            <a:r>
              <a:rPr lang="cs-CZ" sz="3200" dirty="0" smtClean="0"/>
              <a:t>isplay</a:t>
            </a:r>
          </a:p>
          <a:p>
            <a:pPr marL="2057400" lvl="3" indent="-457200" eaLnBrk="1" hangingPunct="1">
              <a:buFont typeface="Courier New" pitchFamily="49" charset="0"/>
              <a:buChar char="o"/>
              <a:defRPr/>
            </a:pPr>
            <a:r>
              <a:rPr lang="cs-CZ" sz="2800" dirty="0" smtClean="0"/>
              <a:t>firma Canon (drobné rozdíly)</a:t>
            </a:r>
            <a:endParaRPr lang="en-US" sz="2800" dirty="0" smtClean="0"/>
          </a:p>
          <a:p>
            <a:pPr marL="1371600" lvl="2" indent="-457200" eaLnBrk="1" hangingPunct="1">
              <a:buFont typeface="Arial" pitchFamily="34" charset="0"/>
              <a:buChar char="•"/>
              <a:defRPr/>
            </a:pPr>
            <a:r>
              <a:rPr lang="cs-CZ" sz="3200" dirty="0" smtClean="0"/>
              <a:t>Kombinuje technologii LCD a CRT</a:t>
            </a:r>
          </a:p>
          <a:p>
            <a:pPr marL="1371600" lvl="2" indent="-457200" eaLnBrk="1" hangingPunct="1">
              <a:buFont typeface="Arial" pitchFamily="34" charset="0"/>
              <a:buChar char="•"/>
              <a:defRPr/>
            </a:pPr>
            <a:r>
              <a:rPr lang="cs-CZ" sz="3200" dirty="0" smtClean="0"/>
              <a:t>Každý pixel má své vlastní elektronové dělo</a:t>
            </a:r>
          </a:p>
          <a:p>
            <a:pPr marL="1371600" lvl="2" indent="-457200" eaLnBrk="1" hangingPunct="1">
              <a:buFont typeface="Arial" pitchFamily="34" charset="0"/>
              <a:buChar char="•"/>
              <a:defRPr/>
            </a:pPr>
            <a:r>
              <a:rPr lang="cs-CZ" sz="3200" dirty="0" smtClean="0"/>
              <a:t>Zatím ve vývoji a testování</a:t>
            </a:r>
          </a:p>
          <a:p>
            <a:pPr marL="2057400" lvl="3" indent="-457200" eaLnBrk="1" hangingPunct="1">
              <a:buFont typeface="Courier New" pitchFamily="49" charset="0"/>
              <a:buChar char="o"/>
              <a:defRPr/>
            </a:pPr>
            <a:r>
              <a:rPr lang="cs-CZ" sz="2800" dirty="0" smtClean="0"/>
              <a:t>komerční využití plánováno okolo roku 2015</a:t>
            </a:r>
          </a:p>
          <a:p>
            <a:pPr lvl="2" algn="just" eaLnBrk="1" hangingPunct="1">
              <a:defRPr/>
            </a:pPr>
            <a:endParaRPr lang="cs-CZ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0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428750" y="1428750"/>
            <a:ext cx="6215063" cy="5345113"/>
          </a:xfrm>
          <a:noFill/>
        </p:spPr>
      </p:pic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60350"/>
            <a:ext cx="8229600" cy="1143000"/>
          </a:xfrm>
        </p:spPr>
        <p:txBody>
          <a:bodyPr/>
          <a:lstStyle/>
          <a:p>
            <a:pPr eaLnBrk="1" hangingPunct="1"/>
            <a:r>
              <a:rPr lang="cs-CZ" sz="4000" b="1" smtClean="0"/>
              <a:t>OLED technologie</a:t>
            </a:r>
            <a:r>
              <a:rPr lang="cs-CZ" sz="4000" smtClean="0"/>
              <a:t> </a:t>
            </a:r>
            <a:br>
              <a:rPr lang="cs-CZ" sz="4000" smtClean="0"/>
            </a:br>
            <a:r>
              <a:rPr lang="cs-CZ" sz="3200" b="1" smtClean="0"/>
              <a:t>Princip OLED technologie</a:t>
            </a:r>
            <a:r>
              <a:rPr lang="cs-CZ" sz="4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4" descr="FEDdisple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04367" y="90488"/>
            <a:ext cx="6191969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cs-CZ" sz="4000" b="1" dirty="0" smtClean="0"/>
              <a:t>FED (SED) technologie</a:t>
            </a:r>
          </a:p>
        </p:txBody>
      </p:sp>
    </p:spTree>
    <p:extLst>
      <p:ext uri="{BB962C8B-B14F-4D97-AF65-F5344CB8AC3E}">
        <p14:creationId xmlns:p14="http://schemas.microsoft.com/office/powerpoint/2010/main" xmlns="" val="9470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367" y="90488"/>
            <a:ext cx="6191969" cy="962025"/>
          </a:xfrm>
        </p:spPr>
        <p:txBody>
          <a:bodyPr/>
          <a:lstStyle/>
          <a:p>
            <a:r>
              <a:rPr lang="cs-CZ" sz="4000" b="1" dirty="0" smtClean="0"/>
              <a:t>3D displeje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-828600" y="980728"/>
            <a:ext cx="10080626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371600" lvl="2" indent="-457200" eaLnBrk="1" hangingPunct="1">
              <a:buFont typeface="Arial" pitchFamily="34" charset="0"/>
              <a:buChar char="•"/>
              <a:defRPr/>
            </a:pPr>
            <a:r>
              <a:rPr lang="cs-CZ" sz="3200" dirty="0" err="1" smtClean="0"/>
              <a:t>Heliodisplay</a:t>
            </a:r>
            <a:endParaRPr lang="cs-CZ" sz="3200" dirty="0" smtClean="0"/>
          </a:p>
          <a:p>
            <a:pPr marL="2057400" lvl="3" indent="-457200" eaLnBrk="1" hangingPunct="1">
              <a:buFont typeface="Courier New" pitchFamily="49" charset="0"/>
              <a:buChar char="o"/>
              <a:defRPr/>
            </a:pPr>
            <a:r>
              <a:rPr lang="cs-CZ" sz="2800" dirty="0" smtClean="0"/>
              <a:t>firma IO2</a:t>
            </a:r>
          </a:p>
          <a:p>
            <a:pPr marL="2514600" lvl="4" indent="-457200" eaLnBrk="1" hangingPunct="1">
              <a:buFont typeface="Wingdings" pitchFamily="2" charset="2"/>
              <a:buChar char="ü"/>
              <a:defRPr/>
            </a:pPr>
            <a:r>
              <a:rPr lang="cs-CZ" sz="2400" dirty="0">
                <a:hlinkClick r:id="rId3"/>
              </a:rPr>
              <a:t>http://</a:t>
            </a:r>
            <a:r>
              <a:rPr lang="cs-CZ" sz="2400" dirty="0" smtClean="0">
                <a:hlinkClick r:id="rId3"/>
              </a:rPr>
              <a:t>www.io2technology.com/about.htm</a:t>
            </a:r>
            <a:r>
              <a:rPr lang="cs-CZ" sz="2400" dirty="0" smtClean="0"/>
              <a:t> </a:t>
            </a:r>
          </a:p>
          <a:p>
            <a:pPr marL="2057400" lvl="3" indent="-457200" eaLnBrk="1" hangingPunct="1">
              <a:buFont typeface="Courier New" pitchFamily="49" charset="0"/>
              <a:buChar char="o"/>
              <a:defRPr/>
            </a:pPr>
            <a:r>
              <a:rPr lang="cs-CZ" sz="2800" dirty="0" smtClean="0"/>
              <a:t>laser nasvěcuje </a:t>
            </a:r>
            <a:r>
              <a:rPr lang="cs-CZ" sz="2800" smtClean="0"/>
              <a:t>proudící vzduch s vodou</a:t>
            </a:r>
            <a:endParaRPr lang="cs-CZ" sz="2800" dirty="0" smtClean="0"/>
          </a:p>
          <a:p>
            <a:pPr marL="2514600" lvl="4" indent="-457200" eaLnBrk="1" hangingPunct="1">
              <a:buFont typeface="Wingdings" pitchFamily="2" charset="2"/>
              <a:buChar char="ü"/>
              <a:defRPr/>
            </a:pPr>
            <a:r>
              <a:rPr lang="cs-CZ" sz="2400" dirty="0" smtClean="0"/>
              <a:t>viditelné pouze z jednoho směru</a:t>
            </a:r>
          </a:p>
          <a:p>
            <a:pPr marL="2057400" lvl="3" indent="-457200" eaLnBrk="1" hangingPunct="1">
              <a:buFont typeface="Courier New" pitchFamily="49" charset="0"/>
              <a:buChar char="o"/>
              <a:defRPr/>
            </a:pPr>
            <a:r>
              <a:rPr lang="cs-CZ" sz="2800" dirty="0" smtClean="0"/>
              <a:t>možno „vstupovat“ do obrazu</a:t>
            </a:r>
          </a:p>
          <a:p>
            <a:pPr marL="2514600" lvl="4" indent="-457200" eaLnBrk="1" hangingPunct="1">
              <a:buFont typeface="Wingdings" pitchFamily="2" charset="2"/>
              <a:buChar char="ü"/>
              <a:defRPr/>
            </a:pPr>
            <a:r>
              <a:rPr lang="cs-CZ" sz="2400" dirty="0" smtClean="0"/>
              <a:t>za příplatek interaktivní ovládání</a:t>
            </a:r>
            <a:endParaRPr lang="cs-CZ" sz="2400" dirty="0"/>
          </a:p>
          <a:p>
            <a:pPr marL="2057400" lvl="3" indent="-457200" eaLnBrk="1" hangingPunct="1">
              <a:buFont typeface="Courier New" pitchFamily="49" charset="0"/>
              <a:buChar char="o"/>
              <a:defRPr/>
            </a:pPr>
            <a:r>
              <a:rPr lang="cs-CZ" sz="2800" dirty="0" smtClean="0"/>
              <a:t>cena cca 20 000</a:t>
            </a:r>
            <a:r>
              <a:rPr lang="en-US" sz="2800" dirty="0" smtClean="0"/>
              <a:t> $ </a:t>
            </a:r>
            <a:r>
              <a:rPr lang="cs-CZ" sz="2800" dirty="0" smtClean="0"/>
              <a:t>(</a:t>
            </a:r>
            <a:r>
              <a:rPr lang="en-US" sz="2800" dirty="0" smtClean="0"/>
              <a:t>v </a:t>
            </a:r>
            <a:r>
              <a:rPr lang="cs-CZ" sz="2800" dirty="0" smtClean="0"/>
              <a:t>roce</a:t>
            </a:r>
            <a:r>
              <a:rPr lang="en-US" sz="2800" dirty="0" smtClean="0"/>
              <a:t> 200</a:t>
            </a:r>
            <a:r>
              <a:rPr lang="cs-CZ" sz="2800" dirty="0" smtClean="0"/>
              <a:t>8)</a:t>
            </a:r>
          </a:p>
          <a:p>
            <a:pPr marL="2057400" lvl="3" indent="-457200" eaLnBrk="1" hangingPunct="1">
              <a:buFont typeface="Courier New" pitchFamily="49" charset="0"/>
              <a:buChar char="o"/>
              <a:defRPr/>
            </a:pPr>
            <a:r>
              <a:rPr lang="cs-CZ" sz="2800" dirty="0" smtClean="0"/>
              <a:t>video</a:t>
            </a:r>
          </a:p>
          <a:p>
            <a:pPr marL="2514600" lvl="4" indent="-457200" eaLnBrk="1" hangingPunct="1">
              <a:buFont typeface="Wingdings" pitchFamily="2" charset="2"/>
              <a:buChar char="ü"/>
              <a:defRPr/>
            </a:pPr>
            <a:r>
              <a:rPr lang="cs-CZ" sz="2000" dirty="0">
                <a:hlinkClick r:id="rId4"/>
              </a:rPr>
              <a:t>http://www.youtube.com/watch?v=au1ib6Rf_gY&amp;feature=related</a:t>
            </a:r>
          </a:p>
          <a:p>
            <a:pPr marL="2514600" lvl="4" indent="-457200" eaLnBrk="1" hangingPunct="1">
              <a:buFont typeface="Wingdings" pitchFamily="2" charset="2"/>
              <a:buChar char="ü"/>
              <a:defRPr/>
            </a:pPr>
            <a:r>
              <a:rPr lang="cs-CZ" sz="2000" dirty="0" smtClean="0">
                <a:hlinkClick r:id="rId4"/>
              </a:rPr>
              <a:t>http</a:t>
            </a:r>
            <a:r>
              <a:rPr lang="cs-CZ" sz="2000" dirty="0">
                <a:hlinkClick r:id="rId4"/>
              </a:rPr>
              <a:t>://</a:t>
            </a:r>
            <a:r>
              <a:rPr lang="cs-CZ" sz="2000" dirty="0" smtClean="0">
                <a:hlinkClick r:id="rId4"/>
              </a:rPr>
              <a:t>www.youtube.com/watch?v=HLtpi4nTv8Q&amp;feature=relmfu</a:t>
            </a:r>
            <a:endParaRPr lang="cs-CZ" sz="2000" dirty="0" smtClean="0"/>
          </a:p>
          <a:p>
            <a:pPr marL="2514600" lvl="4" indent="-457200" eaLnBrk="1" hangingPunct="1">
              <a:buFont typeface="Wingdings" pitchFamily="2" charset="2"/>
              <a:buChar char="ü"/>
              <a:defRPr/>
            </a:pPr>
            <a:r>
              <a:rPr lang="cs-CZ" sz="2000" dirty="0">
                <a:hlinkClick r:id="rId5"/>
              </a:rPr>
              <a:t>http://</a:t>
            </a:r>
            <a:r>
              <a:rPr lang="cs-CZ" sz="2000" dirty="0" smtClean="0">
                <a:hlinkClick r:id="rId5"/>
              </a:rPr>
              <a:t>www.youtube.com/watch?v=i2yf44LNIqY&amp;feature=related</a:t>
            </a:r>
            <a:r>
              <a:rPr lang="cs-CZ" sz="2000" dirty="0" smtClean="0"/>
              <a:t> </a:t>
            </a:r>
          </a:p>
          <a:p>
            <a:pPr marL="2514600" lvl="4" indent="-457200" eaLnBrk="1" hangingPunct="1">
              <a:buFont typeface="Courier New" pitchFamily="49" charset="0"/>
              <a:buChar char="o"/>
              <a:defRPr/>
            </a:pPr>
            <a:endParaRPr lang="cs-CZ" sz="2800" dirty="0" smtClean="0"/>
          </a:p>
          <a:p>
            <a:pPr lvl="2" algn="just" eaLnBrk="1" hangingPunct="1">
              <a:defRPr/>
            </a:pPr>
            <a:endParaRPr lang="cs-CZ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9484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367" y="90488"/>
            <a:ext cx="6191969" cy="962025"/>
          </a:xfrm>
        </p:spPr>
        <p:txBody>
          <a:bodyPr/>
          <a:lstStyle/>
          <a:p>
            <a:r>
              <a:rPr lang="cs-CZ" sz="4000" b="1" dirty="0" smtClean="0"/>
              <a:t>3D displeje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-972616" y="692696"/>
            <a:ext cx="10369152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371600" lvl="2" indent="-457200" eaLnBrk="1" hangingPunct="1">
              <a:buFont typeface="Arial" pitchFamily="34" charset="0"/>
              <a:buChar char="•"/>
              <a:defRPr/>
            </a:pPr>
            <a:r>
              <a:rPr lang="cs-CZ" sz="3200" dirty="0" err="1" smtClean="0"/>
              <a:t>Cheoptics</a:t>
            </a:r>
            <a:r>
              <a:rPr lang="cs-CZ" sz="3200" dirty="0" smtClean="0"/>
              <a:t> 360</a:t>
            </a:r>
          </a:p>
          <a:p>
            <a:pPr marL="2057400" lvl="3" indent="-457200" eaLnBrk="1" hangingPunct="1">
              <a:buFont typeface="Courier New" pitchFamily="49" charset="0"/>
              <a:buChar char="o"/>
              <a:defRPr/>
            </a:pPr>
            <a:r>
              <a:rPr lang="cs-CZ" sz="2800" dirty="0" smtClean="0"/>
              <a:t>firma </a:t>
            </a:r>
            <a:r>
              <a:rPr lang="cs-CZ" sz="2800" dirty="0" err="1" smtClean="0"/>
              <a:t>Vizoo</a:t>
            </a:r>
            <a:endParaRPr lang="cs-CZ" sz="2800" dirty="0" smtClean="0"/>
          </a:p>
          <a:p>
            <a:pPr marL="2514600" lvl="4" indent="-457200" eaLnBrk="1" hangingPunct="1">
              <a:buFont typeface="Wingdings" pitchFamily="2" charset="2"/>
              <a:buChar char="ü"/>
              <a:defRPr/>
            </a:pPr>
            <a:r>
              <a:rPr lang="cs-CZ" sz="2400" dirty="0"/>
              <a:t>http://www.cheoptics360.dk/</a:t>
            </a:r>
          </a:p>
          <a:p>
            <a:pPr marL="2057400" lvl="3" indent="-457200" eaLnBrk="1" hangingPunct="1">
              <a:buFont typeface="Courier New" pitchFamily="49" charset="0"/>
              <a:buChar char="o"/>
              <a:defRPr/>
            </a:pPr>
            <a:r>
              <a:rPr lang="cs-CZ" sz="2800" dirty="0" smtClean="0"/>
              <a:t>viditelné z 360°</a:t>
            </a:r>
          </a:p>
          <a:p>
            <a:pPr marL="2514600" lvl="4" indent="-457200" eaLnBrk="1" hangingPunct="1">
              <a:buFont typeface="Wingdings" pitchFamily="2" charset="2"/>
              <a:buChar char="ü"/>
              <a:defRPr/>
            </a:pPr>
            <a:r>
              <a:rPr lang="cs-CZ" sz="2400" dirty="0" smtClean="0"/>
              <a:t>celkem 4 projektory v pyramidě</a:t>
            </a:r>
          </a:p>
          <a:p>
            <a:pPr marL="2057400" lvl="3" indent="-457200" eaLnBrk="1" hangingPunct="1">
              <a:buFont typeface="Courier New" pitchFamily="49" charset="0"/>
              <a:buChar char="o"/>
              <a:defRPr/>
            </a:pPr>
            <a:r>
              <a:rPr lang="cs-CZ" sz="2800" dirty="0"/>
              <a:t>m</a:t>
            </a:r>
            <a:r>
              <a:rPr lang="cs-CZ" sz="2800" dirty="0" smtClean="0"/>
              <a:t>odely</a:t>
            </a:r>
          </a:p>
          <a:p>
            <a:pPr marL="2514600" lvl="4" indent="-457200" eaLnBrk="1" hangingPunct="1">
              <a:buFont typeface="Wingdings" pitchFamily="2" charset="2"/>
              <a:buChar char="ü"/>
              <a:defRPr/>
            </a:pPr>
            <a:r>
              <a:rPr lang="en-US" sz="2400" dirty="0" smtClean="0"/>
              <a:t>Cheoptics360</a:t>
            </a:r>
            <a:r>
              <a:rPr lang="en-US" sz="2400" dirty="0"/>
              <a:t>™ </a:t>
            </a:r>
            <a:r>
              <a:rPr lang="en-US" sz="2400" dirty="0" smtClean="0"/>
              <a:t>Retail </a:t>
            </a:r>
            <a:r>
              <a:rPr lang="cs-CZ" sz="2400" dirty="0" smtClean="0"/>
              <a:t>(</a:t>
            </a:r>
            <a:r>
              <a:rPr lang="en-US" sz="2400" dirty="0" smtClean="0"/>
              <a:t>71 x </a:t>
            </a:r>
            <a:r>
              <a:rPr lang="en-US" sz="2400" dirty="0"/>
              <a:t>190 </a:t>
            </a:r>
            <a:r>
              <a:rPr lang="en-US" sz="2400" dirty="0" smtClean="0"/>
              <a:t>x </a:t>
            </a:r>
            <a:r>
              <a:rPr lang="en-US" sz="2400" dirty="0"/>
              <a:t>71 </a:t>
            </a:r>
            <a:r>
              <a:rPr lang="cs-CZ" sz="2400" dirty="0" smtClean="0"/>
              <a:t>cm)</a:t>
            </a:r>
          </a:p>
          <a:p>
            <a:pPr marL="2971800" lvl="5" indent="-457200" eaLnBrk="1" hangingPunct="1">
              <a:buFont typeface="Wingdings" pitchFamily="2" charset="2"/>
              <a:buChar char="v"/>
              <a:defRPr/>
            </a:pPr>
            <a:r>
              <a:rPr lang="cs-CZ" sz="2000" dirty="0" smtClean="0"/>
              <a:t>cena 9 995 </a:t>
            </a:r>
            <a:r>
              <a:rPr lang="en-US" sz="2000" dirty="0" smtClean="0"/>
              <a:t>$</a:t>
            </a:r>
            <a:endParaRPr lang="cs-CZ" sz="2000" dirty="0" smtClean="0"/>
          </a:p>
          <a:p>
            <a:pPr marL="2514600" lvl="4" indent="-457200" eaLnBrk="1" hangingPunct="1">
              <a:buFont typeface="Wingdings" pitchFamily="2" charset="2"/>
              <a:buChar char="ü"/>
              <a:defRPr/>
            </a:pPr>
            <a:r>
              <a:rPr lang="cs-CZ" sz="2400" dirty="0"/>
              <a:t>Cheoptics360™ Model </a:t>
            </a:r>
            <a:r>
              <a:rPr lang="cs-CZ" sz="2400" dirty="0" smtClean="0"/>
              <a:t>150 (150 x </a:t>
            </a:r>
            <a:r>
              <a:rPr lang="cs-CZ" sz="2400" dirty="0"/>
              <a:t>235 </a:t>
            </a:r>
            <a:r>
              <a:rPr lang="cs-CZ" sz="2400" dirty="0" smtClean="0"/>
              <a:t>x 150 cm)</a:t>
            </a:r>
          </a:p>
          <a:p>
            <a:pPr marL="2971800" lvl="5" indent="-457200" eaLnBrk="1" hangingPunct="1">
              <a:buFont typeface="Wingdings" pitchFamily="2" charset="2"/>
              <a:buChar char="v"/>
              <a:defRPr/>
            </a:pPr>
            <a:r>
              <a:rPr lang="cs-CZ" sz="2000" dirty="0" smtClean="0"/>
              <a:t>cena 39 900 </a:t>
            </a:r>
            <a:r>
              <a:rPr lang="en-US" sz="2000" dirty="0"/>
              <a:t>$</a:t>
            </a:r>
            <a:endParaRPr lang="cs-CZ" sz="2000" dirty="0"/>
          </a:p>
          <a:p>
            <a:pPr marL="2514600" lvl="4" indent="-457200" eaLnBrk="1" hangingPunct="1">
              <a:buFont typeface="Wingdings" pitchFamily="2" charset="2"/>
              <a:buChar char="ü"/>
              <a:defRPr/>
            </a:pPr>
            <a:r>
              <a:rPr lang="cs-CZ" sz="2400" dirty="0"/>
              <a:t>Cheoptics360™ Model </a:t>
            </a:r>
            <a:r>
              <a:rPr lang="cs-CZ" sz="2400" dirty="0" smtClean="0"/>
              <a:t>300 (300 x </a:t>
            </a:r>
            <a:r>
              <a:rPr lang="cs-CZ" sz="2400" dirty="0"/>
              <a:t>330 </a:t>
            </a:r>
            <a:r>
              <a:rPr lang="cs-CZ" sz="2400" dirty="0" smtClean="0"/>
              <a:t>x 300 cm)</a:t>
            </a:r>
          </a:p>
          <a:p>
            <a:pPr marL="2971800" lvl="5" indent="-457200" eaLnBrk="1" hangingPunct="1">
              <a:buFont typeface="Wingdings" pitchFamily="2" charset="2"/>
              <a:buChar char="v"/>
              <a:defRPr/>
            </a:pPr>
            <a:r>
              <a:rPr lang="cs-CZ" sz="2000" dirty="0" smtClean="0"/>
              <a:t>cena individuální</a:t>
            </a:r>
          </a:p>
          <a:p>
            <a:pPr marL="2057400" lvl="3" indent="-457200" eaLnBrk="1" hangingPunct="1">
              <a:buFont typeface="Courier New" pitchFamily="49" charset="0"/>
              <a:buChar char="o"/>
              <a:defRPr/>
            </a:pPr>
            <a:r>
              <a:rPr lang="cs-CZ" sz="2800" dirty="0" smtClean="0"/>
              <a:t>Video</a:t>
            </a:r>
          </a:p>
          <a:p>
            <a:pPr marL="2514600" lvl="4" indent="-457200" eaLnBrk="1" hangingPunct="1">
              <a:buFont typeface="Wingdings" pitchFamily="2" charset="2"/>
              <a:buChar char="ü"/>
              <a:defRPr/>
            </a:pPr>
            <a:r>
              <a:rPr lang="cs-CZ" sz="2400" dirty="0">
                <a:hlinkClick r:id="rId3"/>
              </a:rPr>
              <a:t>http://</a:t>
            </a:r>
            <a:r>
              <a:rPr lang="cs-CZ" sz="2400" dirty="0" smtClean="0">
                <a:hlinkClick r:id="rId3"/>
              </a:rPr>
              <a:t>www.youtube.com/watch?v=ZId2nywp6HQ</a:t>
            </a:r>
            <a:r>
              <a:rPr lang="cs-CZ" sz="2400" dirty="0" smtClean="0"/>
              <a:t> </a:t>
            </a:r>
          </a:p>
          <a:p>
            <a:pPr marL="2514600" lvl="4" indent="-457200" eaLnBrk="1" hangingPunct="1">
              <a:buFont typeface="Wingdings" pitchFamily="2" charset="2"/>
              <a:buChar char="ü"/>
              <a:defRPr/>
            </a:pPr>
            <a:r>
              <a:rPr lang="cs-CZ" sz="2400" dirty="0">
                <a:hlinkClick r:id="rId4"/>
              </a:rPr>
              <a:t>http://</a:t>
            </a:r>
            <a:r>
              <a:rPr lang="cs-CZ" sz="2400" dirty="0" smtClean="0">
                <a:hlinkClick r:id="rId4"/>
              </a:rPr>
              <a:t>www.youtube.com/watch?v=lNEIfbNrKIU</a:t>
            </a:r>
            <a:r>
              <a:rPr lang="cs-CZ" sz="2400" dirty="0" smtClean="0"/>
              <a:t> </a:t>
            </a:r>
          </a:p>
          <a:p>
            <a:pPr marL="2514600" lvl="4" indent="-457200" eaLnBrk="1" hangingPunct="1">
              <a:buFont typeface="Wingdings" pitchFamily="2" charset="2"/>
              <a:buChar char="ü"/>
              <a:defRPr/>
            </a:pPr>
            <a:r>
              <a:rPr lang="cs-CZ" sz="2400" dirty="0">
                <a:hlinkClick r:id="rId5"/>
              </a:rPr>
              <a:t>http://www.fractal.ae/#/</a:t>
            </a:r>
            <a:r>
              <a:rPr lang="cs-CZ" sz="2400" dirty="0" smtClean="0">
                <a:hlinkClick r:id="rId5"/>
              </a:rPr>
              <a:t>cheoptics-360/4556071217</a:t>
            </a:r>
            <a:r>
              <a:rPr lang="cs-CZ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5121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 smtClean="0"/>
              <a:t>OLED technologie</a:t>
            </a:r>
            <a:br>
              <a:rPr lang="cs-CZ" sz="4000" b="1" smtClean="0"/>
            </a:br>
            <a:r>
              <a:rPr lang="cs-CZ" sz="4000" b="1" smtClean="0"/>
              <a:t> </a:t>
            </a:r>
            <a:r>
              <a:rPr lang="cs-CZ" sz="3200" b="1" smtClean="0"/>
              <a:t>Princip OLED technologie</a:t>
            </a:r>
            <a:r>
              <a:rPr lang="cs-CZ" sz="4000" smtClean="0"/>
              <a:t> 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00200"/>
            <a:ext cx="8964612" cy="1471613"/>
          </a:xfrm>
        </p:spPr>
        <p:txBody>
          <a:bodyPr/>
          <a:lstStyle/>
          <a:p>
            <a:pPr eaLnBrk="1" hangingPunct="1"/>
            <a:r>
              <a:rPr lang="cs-CZ" sz="3100" smtClean="0"/>
              <a:t>Změna jasu se provádí změnou napětí na diodě</a:t>
            </a:r>
          </a:p>
          <a:p>
            <a:pPr eaLnBrk="1" hangingPunct="1"/>
            <a:r>
              <a:rPr lang="cs-CZ" sz="3100" smtClean="0"/>
              <a:t>Umožňuje zhasnout pixel</a:t>
            </a:r>
          </a:p>
        </p:txBody>
      </p:sp>
      <p:pic>
        <p:nvPicPr>
          <p:cNvPr id="5124" name="Picture 6" descr="grafOL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401888" y="2708275"/>
            <a:ext cx="4257675" cy="41243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 smtClean="0"/>
              <a:t>OLED technologie</a:t>
            </a:r>
            <a:br>
              <a:rPr lang="cs-CZ" sz="4000" b="1" smtClean="0"/>
            </a:br>
            <a:r>
              <a:rPr lang="cs-CZ" sz="3200" b="1" smtClean="0"/>
              <a:t>Materiály a použití</a:t>
            </a:r>
            <a:r>
              <a:rPr lang="cs-CZ" sz="4000" smtClean="0"/>
              <a:t> 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1438" y="1600200"/>
            <a:ext cx="5868987" cy="49974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cs-CZ" smtClean="0"/>
              <a:t>Základní materiály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600" smtClean="0"/>
              <a:t>Polyphenylevevinylen 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600" smtClean="0"/>
              <a:t>Polyfluoren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cs-CZ" smtClean="0"/>
              <a:t>Materiály OLED umožňují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600" smtClean="0"/>
              <a:t>vyrobit ohebný displej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600" smtClean="0"/>
              <a:t>vyrobit velice malé displeje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600" smtClean="0"/>
              <a:t>vyrobit velmi tenké displeje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600" smtClean="0"/>
              <a:t>snadnou konstrukci displejů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200" smtClean="0"/>
              <a:t>různé tvary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600" smtClean="0"/>
              <a:t>vyrobit zrcadlový displej</a:t>
            </a:r>
          </a:p>
          <a:p>
            <a:pPr lvl="2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600" smtClean="0"/>
              <a:t>téměř nekonečný kontrast</a:t>
            </a:r>
          </a:p>
        </p:txBody>
      </p:sp>
      <p:pic>
        <p:nvPicPr>
          <p:cNvPr id="6148" name="Picture 8" descr="OLED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580063" y="1484313"/>
            <a:ext cx="3455987" cy="2725737"/>
          </a:xfrm>
          <a:noFill/>
        </p:spPr>
      </p:pic>
      <p:pic>
        <p:nvPicPr>
          <p:cNvPr id="6149" name="Picture 9" descr="oled-keyboard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435600" y="4251325"/>
            <a:ext cx="3673475" cy="25622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 smtClean="0"/>
              <a:t>OLED technologie</a:t>
            </a:r>
            <a:br>
              <a:rPr lang="cs-CZ" sz="4000" b="1" smtClean="0"/>
            </a:br>
            <a:r>
              <a:rPr lang="cs-CZ" sz="3200" b="1" smtClean="0"/>
              <a:t>Vlastnosti </a:t>
            </a:r>
            <a:r>
              <a:rPr lang="cs-CZ" sz="4000" smtClean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86738" cy="3052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sz="3200" smtClean="0"/>
              <a:t>Výhody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smtClean="0"/>
              <a:t>velmi rychlá doba odezvy 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smtClean="0"/>
              <a:t>velmi dobrá homogenita obrazu 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smtClean="0"/>
              <a:t>perfektní barevné podání 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smtClean="0"/>
              <a:t>nižší výrobní náklady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smtClean="0"/>
              <a:t>neexistují pozorovací úhly 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28625" y="4643438"/>
            <a:ext cx="8501063" cy="1881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sz="3200" smtClean="0"/>
              <a:t>Nevýhody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smtClean="0"/>
              <a:t>omezená životnost </a:t>
            </a:r>
            <a:r>
              <a:rPr lang="cs-CZ" sz="2800" smtClean="0">
                <a:sym typeface="Wingdings" pitchFamily="2" charset="2"/>
              </a:rPr>
              <a:t></a:t>
            </a:r>
            <a:r>
              <a:rPr lang="cs-CZ" sz="2800" smtClean="0"/>
              <a:t> změna barevného</a:t>
            </a:r>
            <a:r>
              <a:rPr lang="en-US" sz="2800" smtClean="0"/>
              <a:t> </a:t>
            </a:r>
            <a:r>
              <a:rPr lang="cs-CZ" sz="2800" smtClean="0"/>
              <a:t>podání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z="2400" smtClean="0"/>
              <a:t> zejména modrá barva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z="2800" smtClean="0"/>
              <a:t>nemožnost hardwarově regulovat jas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 smtClean="0"/>
              <a:t>Plazma technologie</a:t>
            </a:r>
            <a:r>
              <a:rPr lang="cs-CZ" sz="4000" smtClean="0"/>
              <a:t> </a:t>
            </a:r>
            <a:br>
              <a:rPr lang="cs-CZ" sz="4000" smtClean="0"/>
            </a:br>
            <a:r>
              <a:rPr lang="cs-CZ" sz="3200" b="1" smtClean="0"/>
              <a:t>Úvod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423988"/>
            <a:ext cx="8229600" cy="43812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dirty="0" smtClean="0"/>
              <a:t>PDP = </a:t>
            </a:r>
            <a:r>
              <a:rPr lang="cs-CZ" u="sng" dirty="0" smtClean="0"/>
              <a:t>P</a:t>
            </a:r>
            <a:r>
              <a:rPr lang="cs-CZ" dirty="0" smtClean="0"/>
              <a:t>lasma </a:t>
            </a:r>
            <a:r>
              <a:rPr lang="cs-CZ" u="sng" dirty="0" smtClean="0"/>
              <a:t>D</a:t>
            </a:r>
            <a:r>
              <a:rPr lang="cs-CZ" dirty="0" smtClean="0"/>
              <a:t>isplay </a:t>
            </a:r>
            <a:r>
              <a:rPr lang="cs-CZ" u="sng" dirty="0" smtClean="0"/>
              <a:t>P</a:t>
            </a:r>
            <a:r>
              <a:rPr lang="cs-CZ" dirty="0" smtClean="0"/>
              <a:t>anel</a:t>
            </a:r>
          </a:p>
          <a:p>
            <a:pPr eaLnBrk="1" hangingPunct="1">
              <a:lnSpc>
                <a:spcPct val="90000"/>
              </a:lnSpc>
            </a:pPr>
            <a:r>
              <a:rPr lang="cs-CZ" dirty="0" smtClean="0"/>
              <a:t>Elektrický výboj v plynu o nízkém tlaku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dirty="0" smtClean="0"/>
              <a:t>cca 60 – 70 </a:t>
            </a:r>
            <a:r>
              <a:rPr lang="cs-CZ" dirty="0" err="1" smtClean="0"/>
              <a:t>kPa</a:t>
            </a:r>
            <a:endParaRPr lang="cs-CZ" dirty="0" smtClean="0"/>
          </a:p>
          <a:p>
            <a:r>
              <a:rPr lang="cs-CZ" dirty="0" smtClean="0"/>
              <a:t>Plazma je vysoce ionizovaný plyn </a:t>
            </a:r>
          </a:p>
          <a:p>
            <a:r>
              <a:rPr lang="cs-CZ" dirty="0" smtClean="0"/>
              <a:t>Plasma vzniká </a:t>
            </a:r>
          </a:p>
          <a:p>
            <a:pPr lvl="1">
              <a:buFont typeface="Courier New" pitchFamily="49" charset="0"/>
              <a:buChar char="o"/>
            </a:pPr>
            <a:r>
              <a:rPr lang="cs-CZ" dirty="0" smtClean="0"/>
              <a:t>zahřátím plynu na vysokou teplotu</a:t>
            </a:r>
          </a:p>
          <a:p>
            <a:pPr lvl="1">
              <a:buFont typeface="Courier New" pitchFamily="49" charset="0"/>
              <a:buChar char="o"/>
            </a:pPr>
            <a:r>
              <a:rPr lang="cs-CZ" dirty="0" smtClean="0"/>
              <a:t>zářením</a:t>
            </a:r>
          </a:p>
          <a:p>
            <a:pPr lvl="1">
              <a:buFont typeface="Courier New" pitchFamily="49" charset="0"/>
              <a:buChar char="o"/>
            </a:pPr>
            <a:r>
              <a:rPr lang="cs-CZ" dirty="0" smtClean="0"/>
              <a:t>průchodem elektrického proudu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endParaRPr lang="cs-CZ" sz="3200" dirty="0" smtClean="0"/>
          </a:p>
        </p:txBody>
      </p:sp>
      <p:pic>
        <p:nvPicPr>
          <p:cNvPr id="8196" name="Picture 4" descr="Plasma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3338" y="4552950"/>
            <a:ext cx="2725737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Plasma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430463"/>
            <a:ext cx="22225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 smtClean="0"/>
              <a:t>Plazma technologie</a:t>
            </a:r>
            <a:r>
              <a:rPr lang="cs-CZ" sz="4000" smtClean="0"/>
              <a:t> </a:t>
            </a:r>
            <a:br>
              <a:rPr lang="cs-CZ" sz="4000" smtClean="0"/>
            </a:br>
            <a:endParaRPr lang="cs-CZ" sz="3200" b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2960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smtClean="0"/>
              <a:t>Části PDP 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mtClean="0"/>
              <a:t>přední skleněná deska (tenká)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mtClean="0"/>
              <a:t>pouze ochranné účely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mtClean="0"/>
              <a:t>rovnoběžné (horizontální) elektrody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mtClean="0"/>
              <a:t>scan electrode a sustain electrode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mtClean="0"/>
              <a:t>izolační vrstva (dielektrikum)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mtClean="0"/>
              <a:t>odděluje obě elektrody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mtClean="0"/>
              <a:t>vrstva MgO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mtClean="0"/>
              <a:t>chrání izolační vrstvu před bombardováním ionty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mtClean="0"/>
              <a:t>obrazové buňky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mtClean="0"/>
              <a:t>každý pixel tři buňky v základních barvách RGB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mtClean="0"/>
              <a:t>buňky vyplněny inertním plynem (Ne, Xe, Ar)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endParaRPr lang="cs-CZ" smtClean="0"/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endParaRPr lang="cs-CZ" sz="3200" smtClean="0"/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endParaRPr lang="cs-CZ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 smtClean="0"/>
              <a:t>Plazma technologie</a:t>
            </a:r>
            <a:r>
              <a:rPr lang="cs-CZ" sz="4000" smtClean="0"/>
              <a:t> </a:t>
            </a:r>
            <a:br>
              <a:rPr lang="cs-CZ" sz="4000" smtClean="0"/>
            </a:br>
            <a:endParaRPr lang="cs-CZ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08050"/>
            <a:ext cx="8229600" cy="273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smtClean="0"/>
              <a:t>Části PDP 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mtClean="0"/>
              <a:t>datové (adresové, vertikální) elektrody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mtClean="0"/>
              <a:t>kolmo na displejové elektrody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mtClean="0"/>
              <a:t>každá buňka má jednu datovou elektrodu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cs-CZ" smtClean="0"/>
              <a:t>zadní skleněná deska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cs-CZ" smtClean="0"/>
              <a:t>pouze ochranné účely</a:t>
            </a:r>
            <a:endParaRPr lang="cs-CZ" sz="3200" smtClean="0"/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endParaRPr lang="cs-CZ" sz="3200" smtClean="0"/>
          </a:p>
        </p:txBody>
      </p:sp>
      <p:pic>
        <p:nvPicPr>
          <p:cNvPr id="10244" name="Picture 4" descr="PDP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4625" y="3500438"/>
            <a:ext cx="6296025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4000" b="1" smtClean="0"/>
              <a:t>Plazma technologie</a:t>
            </a:r>
            <a:r>
              <a:rPr lang="cs-CZ" sz="4000" smtClean="0"/>
              <a:t> </a:t>
            </a:r>
            <a:br>
              <a:rPr lang="cs-CZ" sz="4000" smtClean="0"/>
            </a:br>
            <a:endParaRPr lang="cs-CZ" sz="3200" b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229600" cy="2735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smtClean="0"/>
              <a:t>Řez PDP </a:t>
            </a:r>
          </a:p>
          <a:p>
            <a:pPr lvl="1" eaLnBrk="1" hangingPunct="1">
              <a:lnSpc>
                <a:spcPct val="90000"/>
              </a:lnSpc>
              <a:buFont typeface="Courier New" pitchFamily="49" charset="0"/>
              <a:buChar char="o"/>
            </a:pPr>
            <a:endParaRPr lang="cs-CZ" sz="3200" smtClean="0"/>
          </a:p>
        </p:txBody>
      </p:sp>
      <p:pic>
        <p:nvPicPr>
          <p:cNvPr id="11268" name="Picture 4" descr="PDP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28775"/>
            <a:ext cx="755015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647</Words>
  <Application>Microsoft Office PowerPoint</Application>
  <PresentationFormat>Předvádění na obrazovce (4:3)</PresentationFormat>
  <Paragraphs>189</Paragraphs>
  <Slides>22</Slides>
  <Notes>7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3" baseType="lpstr">
      <vt:lpstr>Výchozí návrh</vt:lpstr>
      <vt:lpstr>OLED technologie  Úvod</vt:lpstr>
      <vt:lpstr>OLED technologie  Princip OLED technologie </vt:lpstr>
      <vt:lpstr>OLED technologie  Princip OLED technologie </vt:lpstr>
      <vt:lpstr>OLED technologie Materiály a použití </vt:lpstr>
      <vt:lpstr>OLED technologie Vlastnosti  </vt:lpstr>
      <vt:lpstr>Plazma technologie  Úvod</vt:lpstr>
      <vt:lpstr>Plazma technologie  </vt:lpstr>
      <vt:lpstr>Plazma technologie  </vt:lpstr>
      <vt:lpstr>Plazma technologie  </vt:lpstr>
      <vt:lpstr>Plazma technologie  </vt:lpstr>
      <vt:lpstr>Plazma technologie Vlastnosti  </vt:lpstr>
      <vt:lpstr>Plazma technologie Vlastnosti  </vt:lpstr>
      <vt:lpstr>LED technologie  Úvod</vt:lpstr>
      <vt:lpstr>LED technologie  </vt:lpstr>
      <vt:lpstr>Snímek 15</vt:lpstr>
      <vt:lpstr>Snímek 16</vt:lpstr>
      <vt:lpstr>Snímek 17</vt:lpstr>
      <vt:lpstr>LED technologie  Video</vt:lpstr>
      <vt:lpstr>FED (SED) technologie</vt:lpstr>
      <vt:lpstr>Snímek 20</vt:lpstr>
      <vt:lpstr>3D displeje</vt:lpstr>
      <vt:lpstr>3D displeje</vt:lpstr>
    </vt:vector>
  </TitlesOfParts>
  <Company>DON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Vizuální a zvuková výstupní zařízení, grafické a zvukové karty, multimédia</dc:title>
  <dc:creator>Hose Keiser</dc:creator>
  <cp:lastModifiedBy>Radek</cp:lastModifiedBy>
  <cp:revision>72</cp:revision>
  <dcterms:created xsi:type="dcterms:W3CDTF">2007-03-24T14:51:02Z</dcterms:created>
  <dcterms:modified xsi:type="dcterms:W3CDTF">2012-09-07T08:28:37Z</dcterms:modified>
</cp:coreProperties>
</file>