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0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2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FFFF"/>
    <a:srgbClr val="FF0033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/>
  </p:normalViewPr>
  <p:slideViewPr>
    <p:cSldViewPr>
      <p:cViewPr varScale="1">
        <p:scale>
          <a:sx n="106" d="100"/>
          <a:sy n="106" d="100"/>
        </p:scale>
        <p:origin x="-9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378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41813"/>
            <a:ext cx="5032375" cy="411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xmlns="" val="1891513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4500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9000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33500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79588" algn="l" defTabSz="863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A1DC83-8D5F-47D2-B105-FCAE66C36C99}" type="slidenum">
              <a:rPr lang="cs-CZ" sz="1200" smtClean="0">
                <a:latin typeface="Times New Roman" pitchFamily="18" charset="0"/>
              </a:rPr>
              <a:pPr/>
              <a:t>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74484A-971B-4E74-8CAF-CED6BBBD6DB9}" type="slidenum">
              <a:rPr lang="cs-CZ" sz="1200" smtClean="0">
                <a:latin typeface="Times New Roman" pitchFamily="18" charset="0"/>
              </a:rPr>
              <a:pPr/>
              <a:t>13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14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15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16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64AACF-6A59-4568-A6B2-04070A381EB5}" type="slidenum">
              <a:rPr lang="cs-CZ" sz="1200" smtClean="0">
                <a:latin typeface="Times New Roman" pitchFamily="18" charset="0"/>
              </a:rPr>
              <a:pPr/>
              <a:t>17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18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19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20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21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AEE52-0F08-4354-863A-84BDF92427D6}" type="slidenum">
              <a:rPr lang="cs-CZ" sz="1200" smtClean="0">
                <a:latin typeface="Times New Roman" pitchFamily="18" charset="0"/>
              </a:rPr>
              <a:pPr/>
              <a:t>22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8717E6-83F5-4AA8-A1CF-6B28B97402FA}" type="slidenum">
              <a:rPr lang="cs-CZ" sz="1200" smtClean="0">
                <a:latin typeface="Times New Roman" pitchFamily="18" charset="0"/>
              </a:rPr>
              <a:pPr/>
              <a:t>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E9C8EF-E49B-4EA9-9A0C-E65207067AED}" type="slidenum">
              <a:rPr lang="cs-CZ" sz="1200" smtClean="0">
                <a:latin typeface="Times New Roman" pitchFamily="18" charset="0"/>
              </a:rPr>
              <a:pPr/>
              <a:t>23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8BFED31-3C1D-4E2C-9C05-C8274050DECB}" type="slidenum">
              <a:rPr lang="cs-CZ" sz="1200" smtClean="0">
                <a:latin typeface="Times New Roman" pitchFamily="18" charset="0"/>
              </a:rPr>
              <a:pPr/>
              <a:t>24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bg2"/>
                </a:solidFill>
                <a:latin typeface="Arial Unicode MS" pitchFamily="34" charset="-128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 Unicode MS" pitchFamily="34" charset="-128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 Unicode MS" pitchFamily="34" charset="-128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 Unicode MS" pitchFamily="34" charset="-128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 Unicode MS" pitchFamily="34" charset="-128"/>
              </a:defRPr>
            </a:lvl9pPr>
          </a:lstStyle>
          <a:p>
            <a:pPr algn="r"/>
            <a:fld id="{F72D966B-C3B5-47B3-A4B6-496D0AEEA875}" type="slidenum">
              <a:rPr lang="cs-CZ" sz="1200">
                <a:solidFill>
                  <a:schemeClr val="tx1"/>
                </a:solidFill>
                <a:latin typeface="Times New Roman" pitchFamily="18" charset="0"/>
              </a:rPr>
              <a:pPr algn="r"/>
              <a:t>25</a:t>
            </a:fld>
            <a:endParaRPr lang="cs-CZ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defTabSz="914400"/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711DE0E-69AE-466F-8932-5E159B283D25}" type="slidenum">
              <a:rPr lang="cs-CZ" sz="1200" smtClean="0">
                <a:latin typeface="Times New Roman" pitchFamily="18" charset="0"/>
              </a:rPr>
              <a:pPr/>
              <a:t>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81EC59-4F56-44E1-A832-5E4FD441FAE2}" type="slidenum">
              <a:rPr lang="cs-CZ" sz="1200" smtClean="0">
                <a:latin typeface="Times New Roman" pitchFamily="18" charset="0"/>
              </a:rPr>
              <a:pPr/>
              <a:t>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3A7903-0BF2-4AA6-9FFC-7816936FD7C4}" type="slidenum">
              <a:rPr lang="cs-CZ" sz="1200" smtClean="0">
                <a:latin typeface="Times New Roman" pitchFamily="18" charset="0"/>
              </a:rPr>
              <a:pPr/>
              <a:t>8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C7FEFB-77C6-4A81-8E82-E5202A04454E}" type="slidenum">
              <a:rPr lang="cs-CZ" sz="1200" smtClean="0">
                <a:latin typeface="Times New Roman" pitchFamily="18" charset="0"/>
              </a:rPr>
              <a:pPr/>
              <a:t>9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4CB81B-CCAC-4B10-B2DC-68ABA49F211D}" type="slidenum">
              <a:rPr lang="cs-CZ" sz="1200" smtClean="0">
                <a:latin typeface="Times New Roman" pitchFamily="18" charset="0"/>
              </a:rPr>
              <a:pPr/>
              <a:t>10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711998-D9ED-4EBC-BAF4-F97A67B3E928}" type="slidenum">
              <a:rPr lang="cs-CZ" sz="1200" smtClean="0">
                <a:latin typeface="Times New Roman" pitchFamily="18" charset="0"/>
              </a:rPr>
              <a:pPr/>
              <a:t>11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BF257D-D674-44F1-9C91-6630BB97A343}" type="slidenum">
              <a:rPr lang="cs-CZ" sz="1200" smtClean="0">
                <a:latin typeface="Times New Roman" pitchFamily="18" charset="0"/>
              </a:rPr>
              <a:pPr/>
              <a:t>12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7669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9921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0300" y="266700"/>
            <a:ext cx="19431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56769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82470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52671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471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450" y="16002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5625" y="16002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6885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8091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629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325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233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8751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588" y="1371600"/>
            <a:ext cx="80248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titulu.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002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bg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u"/>
        <a:defRPr sz="1600">
          <a:solidFill>
            <a:schemeClr val="bg2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400">
          <a:solidFill>
            <a:schemeClr val="bg2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jHOUonZO6U&amp;feature=relate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smtClean="0">
                <a:latin typeface="Arial Unicode MS" pitchFamily="34" charset="-128"/>
              </a:rPr>
              <a:t>Počítačová skříň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484313"/>
            <a:ext cx="8323263" cy="4968875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4000" smtClean="0">
                <a:latin typeface="Arial Unicode MS" pitchFamily="34" charset="-128"/>
              </a:rPr>
              <a:t>Slim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endParaRPr lang="cs-CZ" sz="40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endParaRPr lang="cs-CZ" sz="40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endParaRPr lang="cs-CZ" sz="2000" smtClean="0">
              <a:latin typeface="Arial Unicode MS" pitchFamily="34" charset="-128"/>
            </a:endParaRPr>
          </a:p>
          <a:p>
            <a:pPr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4000" smtClean="0">
                <a:latin typeface="Arial Unicode MS" pitchFamily="34" charset="-128"/>
              </a:rPr>
              <a:t>Desktop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412875"/>
            <a:ext cx="381635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789363"/>
            <a:ext cx="3817937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894194"/>
            <a:ext cx="9144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Na </a:t>
            </a:r>
            <a:r>
              <a:rPr lang="cs-CZ" sz="3400" dirty="0"/>
              <a:t>vstupu zdroje 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napájecí </a:t>
            </a:r>
            <a:r>
              <a:rPr lang="cs-CZ" sz="2800" dirty="0"/>
              <a:t>kabel </a:t>
            </a:r>
            <a:r>
              <a:rPr lang="cs-CZ" sz="2800" dirty="0" smtClean="0"/>
              <a:t>(230 V)</a:t>
            </a:r>
            <a:endParaRPr lang="cs-CZ" sz="2800" dirty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vypínač </a:t>
            </a:r>
            <a:r>
              <a:rPr lang="cs-CZ" sz="2800" dirty="0"/>
              <a:t>(ne vždy)  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napájení </a:t>
            </a:r>
            <a:r>
              <a:rPr lang="cs-CZ" sz="2800" dirty="0"/>
              <a:t>monitoru (v dnešní době již zřídka)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Na </a:t>
            </a:r>
            <a:r>
              <a:rPr lang="cs-CZ" sz="3400" dirty="0"/>
              <a:t>výstupu zdroje 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výstupní </a:t>
            </a:r>
            <a:r>
              <a:rPr lang="cs-CZ" sz="2800" dirty="0"/>
              <a:t>konektory 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P8 </a:t>
            </a:r>
            <a:r>
              <a:rPr lang="cs-CZ" sz="2400" dirty="0"/>
              <a:t>a P9 (může být i jeden spojený) </a:t>
            </a:r>
          </a:p>
          <a:p>
            <a:pPr marL="2743200" lvl="5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k </a:t>
            </a:r>
            <a:r>
              <a:rPr lang="cs-CZ" sz="2200" dirty="0"/>
              <a:t>napájení </a:t>
            </a:r>
            <a:r>
              <a:rPr lang="cs-CZ" sz="2200" dirty="0" smtClean="0"/>
              <a:t>AT základní desky</a:t>
            </a:r>
          </a:p>
          <a:p>
            <a:pPr marL="2743200" lvl="5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/>
              <a:t>k</a:t>
            </a:r>
            <a:r>
              <a:rPr lang="cs-CZ" sz="2200" dirty="0" smtClean="0"/>
              <a:t>aždý 6 pinů</a:t>
            </a:r>
            <a:endParaRPr lang="cs-CZ" sz="2200" dirty="0"/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ATX12</a:t>
            </a:r>
            <a:endParaRPr lang="cs-CZ" sz="2400" dirty="0"/>
          </a:p>
          <a:p>
            <a:pPr marL="2743200" lvl="5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k </a:t>
            </a:r>
            <a:r>
              <a:rPr lang="cs-CZ" sz="2200" dirty="0"/>
              <a:t>napájení </a:t>
            </a:r>
            <a:r>
              <a:rPr lang="cs-CZ" sz="2200" dirty="0" smtClean="0"/>
              <a:t>ATX základní desky</a:t>
            </a:r>
          </a:p>
          <a:p>
            <a:pPr marL="2743200" lvl="5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20 pinů (někdy +4 přídavné piny)</a:t>
            </a:r>
            <a:endParaRPr lang="cs-CZ" sz="2200" dirty="0"/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BERG </a:t>
            </a:r>
            <a:r>
              <a:rPr lang="cs-CZ" sz="2400" dirty="0" smtClean="0">
                <a:sym typeface="Wingdings" pitchFamily="2" charset="2"/>
              </a:rPr>
              <a:t></a:t>
            </a:r>
            <a:r>
              <a:rPr lang="cs-CZ" sz="2400" dirty="0" smtClean="0"/>
              <a:t> </a:t>
            </a:r>
            <a:r>
              <a:rPr lang="cs-CZ" sz="2400" dirty="0"/>
              <a:t>napájení disketových mechanik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MOLEX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cs-CZ" sz="2400" dirty="0" smtClean="0"/>
              <a:t> </a:t>
            </a:r>
            <a:r>
              <a:rPr lang="cs-CZ" sz="2400" dirty="0"/>
              <a:t>napájení </a:t>
            </a:r>
            <a:r>
              <a:rPr lang="cs-CZ" sz="2400" dirty="0" smtClean="0"/>
              <a:t>HDD a DVD mechanik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4 nebo 6-ti pinové konektory pro grafické karty</a:t>
            </a:r>
            <a:endParaRPr lang="cs-CZ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-243408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Napájení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 descr="D:\TECHNICKE VYBAVENI\2.ROCNIK\ZDROJ\napájení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6752"/>
            <a:ext cx="77724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116632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Konektory na vstupu zdroje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napkonekt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6752"/>
            <a:ext cx="8686800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-27384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Konektory na výstupu zdroje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5" descr="z_k_poweratat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752"/>
            <a:ext cx="4392612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-27384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Konektory na výstupu zdroje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AT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6" name="Picture 4" descr="http://my-pc.websnadno.cz/zdro_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0688"/>
            <a:ext cx="6696744" cy="60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AT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46" name="Picture 2" descr="http://my-pc.websnadno.cz/skenovat01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991" y="1052736"/>
            <a:ext cx="8900505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5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Konektor Molex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4" name="Picture 2" descr="http://upload.wikimedia.org/wikipedia/commons/3/31/Molex_female_conn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856984" cy="59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57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Zdroje pro ATX základní desky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692696"/>
            <a:ext cx="9144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Odlišnosti </a:t>
            </a:r>
            <a:r>
              <a:rPr lang="cs-CZ" sz="3400" dirty="0"/>
              <a:t>proti zdrojům AT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mohou </a:t>
            </a:r>
            <a:r>
              <a:rPr lang="cs-CZ" sz="2800" dirty="0"/>
              <a:t>se lišit prouděním vzduchu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u </a:t>
            </a:r>
            <a:r>
              <a:rPr lang="cs-CZ" sz="2400" dirty="0"/>
              <a:t>AT vyfukován ven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u </a:t>
            </a:r>
            <a:r>
              <a:rPr lang="cs-CZ" sz="2400" dirty="0"/>
              <a:t>ATX může být nasáván dovnitř</a:t>
            </a:r>
          </a:p>
          <a:p>
            <a:pPr marL="2743200" lvl="5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směrován </a:t>
            </a:r>
            <a:r>
              <a:rPr lang="cs-CZ" sz="2200" dirty="0"/>
              <a:t>na CPU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většinou </a:t>
            </a:r>
            <a:r>
              <a:rPr lang="cs-CZ" sz="2400" dirty="0"/>
              <a:t>s dalším ventilátorem ve </a:t>
            </a:r>
            <a:r>
              <a:rPr lang="cs-CZ" sz="2400" dirty="0" smtClean="0"/>
              <a:t>skříni</a:t>
            </a:r>
            <a:endParaRPr lang="cs-CZ" sz="2400" dirty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nemusí </a:t>
            </a:r>
            <a:r>
              <a:rPr lang="cs-CZ" sz="2800" dirty="0"/>
              <a:t>být </a:t>
            </a:r>
            <a:r>
              <a:rPr lang="cs-CZ" sz="2800" dirty="0" smtClean="0"/>
              <a:t>vypínač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umožňuje napájení i 3.3V</a:t>
            </a:r>
            <a:endParaRPr lang="cs-CZ" sz="2800" dirty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ovládány </a:t>
            </a:r>
            <a:r>
              <a:rPr lang="cs-CZ" sz="2800" dirty="0"/>
              <a:t>elektronicky (i softwarově)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přes </a:t>
            </a:r>
            <a:r>
              <a:rPr lang="cs-CZ" sz="2400" dirty="0"/>
              <a:t>základní </a:t>
            </a:r>
            <a:r>
              <a:rPr lang="cs-CZ" sz="2400" dirty="0" smtClean="0"/>
              <a:t>desku a operační systém</a:t>
            </a:r>
            <a:endParaRPr lang="cs-CZ" sz="2400" dirty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podporuje </a:t>
            </a:r>
            <a:r>
              <a:rPr lang="cs-CZ" sz="2800" dirty="0"/>
              <a:t>další funkce </a:t>
            </a:r>
            <a:r>
              <a:rPr lang="cs-CZ" sz="2800" dirty="0" smtClean="0"/>
              <a:t>PM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BIOS </a:t>
            </a:r>
            <a:r>
              <a:rPr lang="cs-CZ" sz="2400" u="sng" dirty="0" err="1" smtClean="0"/>
              <a:t>P</a:t>
            </a:r>
            <a:r>
              <a:rPr lang="cs-CZ" sz="2400" dirty="0" err="1" smtClean="0"/>
              <a:t>ower</a:t>
            </a:r>
            <a:r>
              <a:rPr lang="cs-CZ" sz="2400" dirty="0" smtClean="0"/>
              <a:t> </a:t>
            </a:r>
            <a:r>
              <a:rPr lang="cs-CZ" sz="2400" u="sng" dirty="0" smtClean="0"/>
              <a:t>M</a:t>
            </a:r>
            <a:r>
              <a:rPr lang="cs-CZ" sz="2400" dirty="0" smtClean="0"/>
              <a:t>anagement</a:t>
            </a:r>
            <a:endParaRPr lang="cs-CZ" sz="2400" dirty="0"/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zapínání </a:t>
            </a:r>
            <a:r>
              <a:rPr lang="cs-CZ" sz="2400" dirty="0"/>
              <a:t>kombinací kláves 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zapínání </a:t>
            </a:r>
            <a:r>
              <a:rPr lang="cs-CZ" sz="2400" dirty="0"/>
              <a:t>v nastaveném čase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z</a:t>
            </a:r>
            <a:r>
              <a:rPr lang="cs-CZ" sz="2400" dirty="0" smtClean="0"/>
              <a:t>apínání na dálku (nutnost síťového připojení) 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nermax  Platimax 1200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14407"/>
            <a:ext cx="6336704" cy="549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ATX zdroj </a:t>
            </a:r>
            <a:r>
              <a:rPr lang="cs-CZ" b="1" u="sng" dirty="0" err="1" smtClean="0">
                <a:solidFill>
                  <a:schemeClr val="tx1"/>
                </a:solidFill>
                <a:latin typeface="Arial" charset="0"/>
              </a:rPr>
              <a:t>Platinum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323528" y="836712"/>
            <a:ext cx="83529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cs-CZ" sz="3200" dirty="0" err="1"/>
              <a:t>Enermax</a:t>
            </a:r>
            <a:r>
              <a:rPr lang="cs-CZ" sz="3200" dirty="0"/>
              <a:t> </a:t>
            </a:r>
            <a:r>
              <a:rPr lang="cs-CZ" sz="3200" dirty="0" err="1"/>
              <a:t>Platimax</a:t>
            </a:r>
            <a:r>
              <a:rPr lang="cs-CZ" sz="3200" dirty="0"/>
              <a:t> </a:t>
            </a:r>
            <a:r>
              <a:rPr lang="cs-CZ" sz="3200" dirty="0" smtClean="0"/>
              <a:t>1500W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cs-CZ" sz="2800" dirty="0" smtClean="0"/>
              <a:t>cca 9 000,-</a:t>
            </a:r>
            <a:endParaRPr lang="cs-CZ" sz="2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1262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Obrázek bez názv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9593"/>
            <a:ext cx="6877542" cy="54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ATX zdroj Gold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107504" y="764704"/>
            <a:ext cx="88204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000" dirty="0"/>
              <a:t>Corsair Professional Series Gold AX850 850W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cs-CZ" sz="2800" dirty="0" smtClean="0"/>
              <a:t>cca 4 500,-</a:t>
            </a:r>
            <a:endParaRPr lang="cs-CZ" sz="2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645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smtClean="0">
                <a:latin typeface="Arial Unicode MS" pitchFamily="34" charset="-128"/>
              </a:rPr>
              <a:t>Počítačová skříň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484313"/>
            <a:ext cx="8323263" cy="649287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4000" smtClean="0">
                <a:latin typeface="Arial Unicode MS" pitchFamily="34" charset="-128"/>
              </a:rPr>
              <a:t>Tower</a:t>
            </a:r>
            <a:endParaRPr lang="cs-CZ" sz="2800" smtClean="0">
              <a:latin typeface="Arial Unicode MS" pitchFamily="34" charset="-128"/>
            </a:endParaRP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0" y="5373688"/>
            <a:ext cx="832326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cs-CZ"/>
              <a:t>    Micro            Mini               Middle             Big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cs-CZ" sz="2400"/>
              <a:t>   32-36cm         35-40cm             42-45cm            60-70cm</a:t>
            </a:r>
          </a:p>
        </p:txBody>
      </p:sp>
      <p:pic>
        <p:nvPicPr>
          <p:cNvPr id="4101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12875"/>
            <a:ext cx="1585913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1731962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16541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15763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olerMaster Silent Pro M2 1000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41912"/>
            <a:ext cx="7650264" cy="5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ATX zdroj Silver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107504" y="764704"/>
            <a:ext cx="88204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/>
              <a:t>CoolerMaster</a:t>
            </a:r>
            <a:r>
              <a:rPr lang="en-US" sz="3200" dirty="0"/>
              <a:t> Silent Pro M2 </a:t>
            </a:r>
            <a:r>
              <a:rPr lang="en-US" sz="3200" dirty="0" smtClean="0"/>
              <a:t>1000W</a:t>
            </a:r>
            <a:endParaRPr lang="en-US" sz="32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cs-CZ" sz="2800" dirty="0" smtClean="0"/>
              <a:t>cca 3 600,-</a:t>
            </a:r>
            <a:endParaRPr lang="cs-CZ" sz="2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8760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Zalman ZM600-HP Plus 600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200800" cy="583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ATX zdroj Bronze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107504" y="764704"/>
            <a:ext cx="88204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cs-CZ" sz="3200" dirty="0" err="1"/>
              <a:t>Zalman</a:t>
            </a:r>
            <a:r>
              <a:rPr lang="cs-CZ" sz="3200" dirty="0"/>
              <a:t> ZM600-HP Plus </a:t>
            </a:r>
            <a:r>
              <a:rPr lang="cs-CZ" sz="3200" dirty="0" smtClean="0"/>
              <a:t>600W</a:t>
            </a:r>
            <a:endParaRPr lang="en-US" sz="30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cs-CZ" sz="2800" dirty="0" smtClean="0"/>
              <a:t>cca 3 000,-</a:t>
            </a:r>
            <a:endParaRPr lang="cs-CZ" sz="2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8760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urocase SuperSilent (PFC) 450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15699"/>
            <a:ext cx="6660232" cy="548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ATX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107504" y="660465"/>
            <a:ext cx="88204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cs-CZ" sz="3200" dirty="0" err="1"/>
              <a:t>Eurocase</a:t>
            </a:r>
            <a:r>
              <a:rPr lang="cs-CZ" sz="3200" dirty="0"/>
              <a:t> </a:t>
            </a:r>
            <a:r>
              <a:rPr lang="cs-CZ" sz="3200" dirty="0" err="1"/>
              <a:t>SuperSilent</a:t>
            </a:r>
            <a:r>
              <a:rPr lang="cs-CZ" sz="3200" dirty="0"/>
              <a:t> (PFC) 450W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cs-CZ" sz="2800" dirty="0" smtClean="0"/>
              <a:t>cca 550,-</a:t>
            </a:r>
            <a:endParaRPr lang="cs-CZ" sz="2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9457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Poruchy zdroje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1220554"/>
            <a:ext cx="9144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Nefunkčnost </a:t>
            </a:r>
            <a:r>
              <a:rPr lang="cs-CZ" sz="3400" dirty="0"/>
              <a:t>zdroje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neopravovat</a:t>
            </a:r>
            <a:r>
              <a:rPr lang="cs-CZ" sz="2800" dirty="0"/>
              <a:t>, raději vyměnit 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neopatrná </a:t>
            </a:r>
            <a:r>
              <a:rPr lang="cs-CZ" sz="2800" dirty="0"/>
              <a:t>manipulace </a:t>
            </a:r>
            <a:r>
              <a:rPr lang="cs-CZ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cs-CZ" sz="2800" dirty="0"/>
              <a:t>zničení počítače 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Nahodilé </a:t>
            </a:r>
            <a:r>
              <a:rPr lang="cs-CZ" sz="3400" dirty="0"/>
              <a:t>závady PC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tuhnutí </a:t>
            </a:r>
            <a:r>
              <a:rPr lang="cs-CZ" sz="2800" dirty="0"/>
              <a:t>PC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nahodilé </a:t>
            </a:r>
            <a:r>
              <a:rPr lang="cs-CZ" sz="2800" dirty="0"/>
              <a:t>chyby paměti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ztráta </a:t>
            </a:r>
            <a:r>
              <a:rPr lang="cs-CZ" sz="2800" dirty="0"/>
              <a:t>dat na disku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poškození </a:t>
            </a:r>
            <a:r>
              <a:rPr lang="cs-CZ" sz="2800" dirty="0"/>
              <a:t>čipů elektroniky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chyby </a:t>
            </a:r>
            <a:r>
              <a:rPr lang="cs-CZ" sz="2800" dirty="0"/>
              <a:t>periferních zařízení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chyby </a:t>
            </a:r>
            <a:r>
              <a:rPr lang="cs-CZ" sz="2800" dirty="0"/>
              <a:t>při přenosu </a:t>
            </a:r>
            <a:r>
              <a:rPr lang="cs-CZ" sz="2800" dirty="0" smtClean="0"/>
              <a:t>dat</a:t>
            </a:r>
          </a:p>
          <a:p>
            <a:pPr marL="20574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n</a:t>
            </a:r>
            <a:r>
              <a:rPr lang="cs-CZ" sz="2800" dirty="0" smtClean="0"/>
              <a:t>efunkčnost komponent</a:t>
            </a:r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Poruchy zdroje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44016" y="1844824"/>
            <a:ext cx="810039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Může </a:t>
            </a:r>
            <a:r>
              <a:rPr lang="cs-CZ" sz="3400" dirty="0"/>
              <a:t>být způsobeno 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poddimenzovaným </a:t>
            </a:r>
            <a:r>
              <a:rPr lang="cs-CZ" sz="2800" dirty="0"/>
              <a:t>zdrojem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koupit </a:t>
            </a:r>
            <a:r>
              <a:rPr lang="cs-CZ" sz="2400" dirty="0"/>
              <a:t>nový, silnější 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snížit </a:t>
            </a:r>
            <a:r>
              <a:rPr lang="cs-CZ" sz="2400" dirty="0"/>
              <a:t>počet periferií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poruchami </a:t>
            </a:r>
            <a:r>
              <a:rPr lang="cs-CZ" sz="2800" dirty="0"/>
              <a:t>napájecího </a:t>
            </a:r>
            <a:r>
              <a:rPr lang="cs-CZ" sz="2800" dirty="0" smtClean="0"/>
              <a:t>napětí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viz další prezentace</a:t>
            </a:r>
            <a:endParaRPr lang="cs-CZ" sz="2400" dirty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rušení </a:t>
            </a:r>
            <a:r>
              <a:rPr lang="cs-CZ" sz="2800" dirty="0"/>
              <a:t>elektromagnetickým </a:t>
            </a:r>
            <a:r>
              <a:rPr lang="cs-CZ" sz="2800" dirty="0" smtClean="0"/>
              <a:t>polem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hledat možný zdroj rušení</a:t>
            </a:r>
          </a:p>
          <a:p>
            <a:pPr marL="1371600" lvl="2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52400"/>
            <a:ext cx="91440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Pro zasmání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793702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Abychom věděli, proč je v počítači zdroj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000" dirty="0" smtClean="0">
                <a:hlinkClick r:id="rId3"/>
              </a:rPr>
              <a:t>http</a:t>
            </a:r>
            <a:r>
              <a:rPr lang="cs-CZ" sz="2000" dirty="0">
                <a:hlinkClick r:id="rId3"/>
              </a:rPr>
              <a:t>://</a:t>
            </a:r>
            <a:r>
              <a:rPr lang="cs-CZ" sz="2000" dirty="0" smtClean="0">
                <a:hlinkClick r:id="rId3"/>
              </a:rPr>
              <a:t>www.youtube.com/watch?v=TjHOUonZO6U&amp;feature=related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xmlns="" val="8846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 dirty="0" smtClean="0">
                <a:latin typeface="Arial Unicode MS" pitchFamily="34" charset="-128"/>
              </a:rPr>
              <a:t>Počítačová skříň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484313"/>
            <a:ext cx="8323263" cy="649287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Ø"/>
            </a:pPr>
            <a:r>
              <a:rPr lang="cs-CZ" sz="4000" smtClean="0">
                <a:latin typeface="Arial Unicode MS" pitchFamily="34" charset="-128"/>
              </a:rPr>
              <a:t>Serverová skříň</a:t>
            </a:r>
            <a:endParaRPr lang="cs-CZ" sz="2800" smtClean="0">
              <a:latin typeface="Arial Unicode MS" pitchFamily="34" charset="-128"/>
            </a:endParaRPr>
          </a:p>
        </p:txBody>
      </p:sp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05038"/>
            <a:ext cx="52387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268760"/>
            <a:ext cx="9144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Lineární </a:t>
            </a:r>
            <a:r>
              <a:rPr lang="cs-CZ" sz="3400" dirty="0"/>
              <a:t>zdroj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obsahuje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transformátor</a:t>
            </a:r>
            <a:endParaRPr lang="cs-CZ" sz="2400" dirty="0"/>
          </a:p>
          <a:p>
            <a:pPr marL="2971800" lvl="5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snižuje </a:t>
            </a:r>
            <a:r>
              <a:rPr lang="cs-CZ" sz="2200" dirty="0"/>
              <a:t>AC napětí sítě (230V)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usměrňovač </a:t>
            </a:r>
          </a:p>
          <a:p>
            <a:pPr marL="2971800" lvl="5" indent="-457200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převádí </a:t>
            </a:r>
            <a:r>
              <a:rPr lang="cs-CZ" sz="2200" dirty="0"/>
              <a:t>na </a:t>
            </a:r>
            <a:r>
              <a:rPr lang="cs-CZ" sz="2200" dirty="0" smtClean="0"/>
              <a:t>DC</a:t>
            </a:r>
            <a:endParaRPr lang="cs-CZ" sz="2200" dirty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nevýhody </a:t>
            </a:r>
            <a:endParaRPr lang="cs-CZ" sz="2800" dirty="0"/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rozměrný</a:t>
            </a:r>
            <a:r>
              <a:rPr lang="cs-CZ" sz="2400" dirty="0"/>
              <a:t>, těžký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citlivý </a:t>
            </a:r>
            <a:r>
              <a:rPr lang="cs-CZ" sz="2400" dirty="0"/>
              <a:t>na kolísání napětí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více </a:t>
            </a:r>
            <a:r>
              <a:rPr lang="cs-CZ" sz="2400" dirty="0"/>
              <a:t>se zahřívá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použití </a:t>
            </a:r>
            <a:endParaRPr lang="cs-CZ" sz="2800" dirty="0"/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CRT </a:t>
            </a:r>
            <a:r>
              <a:rPr lang="cs-CZ" sz="2400" dirty="0"/>
              <a:t>monitory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Druhy zdrojů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6512" y="1843658"/>
            <a:ext cx="921702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Spínaný </a:t>
            </a:r>
            <a:r>
              <a:rPr lang="cs-CZ" sz="3400" dirty="0"/>
              <a:t>zdroj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neobsahuje </a:t>
            </a:r>
            <a:r>
              <a:rPr lang="cs-CZ" sz="2800" dirty="0"/>
              <a:t>transformátor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snižuje napětí vypínáním a zapínáním zdroje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z</a:t>
            </a:r>
            <a:r>
              <a:rPr lang="cs-CZ" sz="2400" dirty="0" smtClean="0"/>
              <a:t>měna musí být velmi rychlá</a:t>
            </a:r>
            <a:endParaRPr lang="cs-CZ" sz="2400" dirty="0"/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výhody </a:t>
            </a:r>
            <a:endParaRPr lang="cs-CZ" sz="2800" dirty="0"/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méně </a:t>
            </a:r>
            <a:r>
              <a:rPr lang="cs-CZ" sz="2400" dirty="0"/>
              <a:t>se zahřívá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není </a:t>
            </a:r>
            <a:r>
              <a:rPr lang="cs-CZ" sz="2400" dirty="0"/>
              <a:t>tak citlivý na kolísání napětí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použití </a:t>
            </a:r>
            <a:endParaRPr lang="cs-CZ" sz="2800" dirty="0"/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napájení </a:t>
            </a:r>
            <a:r>
              <a:rPr lang="cs-CZ" sz="2400" dirty="0"/>
              <a:t>PC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Druhy zdrojů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rypc.cz/informace/herni-pc/img/zdroj-forton-700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9737"/>
            <a:ext cx="6984776" cy="60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Zdroj v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tepa.wz.cz/hobbies/ATnab/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68760"/>
            <a:ext cx="5798115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Zdroj v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24138" y="1240299"/>
            <a:ext cx="9144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Napájeno </a:t>
            </a:r>
            <a:r>
              <a:rPr lang="cs-CZ" sz="3400" dirty="0"/>
              <a:t>stejnosměrným proudem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DC = </a:t>
            </a:r>
            <a:r>
              <a:rPr lang="cs-CZ" sz="2800" u="sng" dirty="0"/>
              <a:t>D</a:t>
            </a:r>
            <a:r>
              <a:rPr lang="cs-CZ" sz="2800" dirty="0"/>
              <a:t>irect </a:t>
            </a:r>
            <a:r>
              <a:rPr lang="cs-CZ" sz="2800" u="sng" dirty="0" err="1"/>
              <a:t>C</a:t>
            </a:r>
            <a:r>
              <a:rPr lang="cs-CZ" sz="2800" dirty="0" err="1"/>
              <a:t>urrent</a:t>
            </a:r>
            <a:r>
              <a:rPr lang="cs-CZ" sz="2800" dirty="0"/>
              <a:t> 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Napětí </a:t>
            </a:r>
            <a:r>
              <a:rPr lang="cs-CZ" sz="3400" dirty="0"/>
              <a:t>12 V</a:t>
            </a:r>
            <a:r>
              <a:rPr lang="en-US" sz="3400" dirty="0"/>
              <a:t>,</a:t>
            </a:r>
            <a:r>
              <a:rPr lang="cs-CZ" sz="3400" dirty="0"/>
              <a:t> 5 V</a:t>
            </a:r>
            <a:r>
              <a:rPr lang="en-US" sz="3400" dirty="0"/>
              <a:t>,</a:t>
            </a:r>
            <a:r>
              <a:rPr lang="cs-CZ" sz="3400" dirty="0"/>
              <a:t> 3.3 V 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12 </a:t>
            </a:r>
            <a:r>
              <a:rPr lang="cs-CZ" sz="2800" dirty="0"/>
              <a:t>V , 5 V </a:t>
            </a:r>
            <a:r>
              <a:rPr lang="cs-CZ" sz="2800" dirty="0" smtClean="0">
                <a:sym typeface="Wingdings" pitchFamily="2" charset="2"/>
              </a:rPr>
              <a:t></a:t>
            </a:r>
            <a:r>
              <a:rPr lang="cs-CZ" sz="2800" dirty="0" smtClean="0"/>
              <a:t> </a:t>
            </a:r>
            <a:r>
              <a:rPr lang="cs-CZ" sz="2800" dirty="0"/>
              <a:t>napájení periferií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HDD</a:t>
            </a:r>
            <a:r>
              <a:rPr lang="cs-CZ" sz="2400" dirty="0"/>
              <a:t>, CD mechanik apod.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5 </a:t>
            </a:r>
            <a:r>
              <a:rPr lang="cs-CZ" sz="2800" dirty="0"/>
              <a:t>V, 3</a:t>
            </a:r>
            <a:r>
              <a:rPr lang="en-US" sz="2800" dirty="0"/>
              <a:t>.</a:t>
            </a:r>
            <a:r>
              <a:rPr lang="cs-CZ" sz="2800" dirty="0"/>
              <a:t>3 V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cs-CZ" sz="2800" dirty="0" smtClean="0"/>
              <a:t> </a:t>
            </a:r>
            <a:r>
              <a:rPr lang="cs-CZ" sz="2800" dirty="0"/>
              <a:t>napájení </a:t>
            </a:r>
            <a:r>
              <a:rPr lang="cs-CZ" sz="2800" dirty="0" smtClean="0"/>
              <a:t>čipů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základní </a:t>
            </a:r>
            <a:r>
              <a:rPr lang="cs-CZ" sz="2800" dirty="0"/>
              <a:t>parametr zdroje </a:t>
            </a:r>
            <a:r>
              <a:rPr lang="cs-CZ" sz="2800" dirty="0" smtClean="0">
                <a:sym typeface="Wingdings" pitchFamily="2" charset="2"/>
              </a:rPr>
              <a:t></a:t>
            </a:r>
            <a:r>
              <a:rPr lang="cs-CZ" sz="2800" dirty="0" smtClean="0"/>
              <a:t> </a:t>
            </a:r>
            <a:r>
              <a:rPr lang="cs-CZ" sz="2800" dirty="0"/>
              <a:t>výkon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určuje </a:t>
            </a:r>
            <a:r>
              <a:rPr lang="cs-CZ" sz="2400" dirty="0"/>
              <a:t>zatížitelnost zdroje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kancelářské PC </a:t>
            </a:r>
            <a:r>
              <a:rPr lang="cs-CZ" sz="2400" dirty="0"/>
              <a:t>300-500 </a:t>
            </a:r>
            <a:r>
              <a:rPr lang="cs-CZ" sz="2400" dirty="0" smtClean="0"/>
              <a:t>W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h</a:t>
            </a:r>
            <a:r>
              <a:rPr lang="cs-CZ" sz="2400" dirty="0" smtClean="0"/>
              <a:t>erní PC 500-800 W</a:t>
            </a:r>
            <a:endParaRPr lang="cs-CZ" sz="2400" dirty="0"/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servery </a:t>
            </a:r>
            <a:r>
              <a:rPr lang="cs-CZ" sz="2400" dirty="0"/>
              <a:t>až 1000 </a:t>
            </a:r>
            <a:r>
              <a:rPr lang="cs-CZ" sz="2400" dirty="0" smtClean="0"/>
              <a:t>W</a:t>
            </a:r>
            <a:endParaRPr lang="cs-CZ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Napájení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1700808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Přetížení </a:t>
            </a:r>
            <a:r>
              <a:rPr lang="cs-CZ" sz="3400" dirty="0"/>
              <a:t>zdroje </a:t>
            </a:r>
            <a:r>
              <a:rPr lang="cs-CZ" sz="3400" dirty="0" smtClean="0"/>
              <a:t>= pokles </a:t>
            </a:r>
            <a:r>
              <a:rPr lang="cs-CZ" sz="3400" dirty="0"/>
              <a:t>napětí 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projevuje </a:t>
            </a:r>
            <a:r>
              <a:rPr lang="cs-CZ" sz="2800" dirty="0"/>
              <a:t>se chybami 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např</a:t>
            </a:r>
            <a:r>
              <a:rPr lang="cs-CZ" sz="2400" dirty="0"/>
              <a:t>. RAM (log. 1 a 0 vyjádřena úrovní napětí)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zvyšuje </a:t>
            </a:r>
            <a:r>
              <a:rPr lang="cs-CZ" sz="2800" dirty="0"/>
              <a:t>se odběr proudu  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s</a:t>
            </a:r>
            <a:r>
              <a:rPr lang="cs-CZ" sz="2400" dirty="0" smtClean="0"/>
              <a:t>nižuje se životnost komponent</a:t>
            </a:r>
          </a:p>
          <a:p>
            <a:pPr marL="2514600" lvl="4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může </a:t>
            </a:r>
            <a:r>
              <a:rPr lang="cs-CZ" sz="2400" dirty="0"/>
              <a:t>dojít k poškození čipů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Měl </a:t>
            </a:r>
            <a:r>
              <a:rPr lang="cs-CZ" sz="3400" dirty="0"/>
              <a:t>by obsahovat 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nadproudovou </a:t>
            </a:r>
            <a:r>
              <a:rPr lang="cs-CZ" sz="2800" dirty="0"/>
              <a:t>ochranu</a:t>
            </a:r>
          </a:p>
          <a:p>
            <a:pPr marL="1828800" lvl="3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tepelnou </a:t>
            </a:r>
            <a:r>
              <a:rPr lang="cs-CZ" sz="2800" dirty="0"/>
              <a:t>pojistku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8"/>
                <a:ea typeface="+mj-ea"/>
                <a:cs typeface="+mj-cs"/>
              </a:rPr>
              <a:t>Napájení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ranní pruh">
  <a:themeElements>
    <a:clrScheme name="">
      <a:dk1>
        <a:srgbClr val="000000"/>
      </a:dk1>
      <a:lt1>
        <a:srgbClr val="FFFFFF"/>
      </a:lt1>
      <a:dk2>
        <a:srgbClr val="000080"/>
      </a:dk2>
      <a:lt2>
        <a:srgbClr val="000000"/>
      </a:lt2>
      <a:accent1>
        <a:srgbClr val="FFFF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ostranní pru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stranní pru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ranní pru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ranní pru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1387</TotalTime>
  <Pages>12225916</Pages>
  <Words>524</Words>
  <Application>Microsoft Office PowerPoint</Application>
  <PresentationFormat>Předvádění na obrazovce (4:3)</PresentationFormat>
  <Paragraphs>158</Paragraphs>
  <Slides>25</Slides>
  <Notes>22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6" baseType="lpstr">
      <vt:lpstr>Postranní pruh</vt:lpstr>
      <vt:lpstr>Počítačová skříň</vt:lpstr>
      <vt:lpstr>Počítačová skříň</vt:lpstr>
      <vt:lpstr>Počítačová skříň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AT zdroj </vt:lpstr>
      <vt:lpstr>AT zdroj </vt:lpstr>
      <vt:lpstr>Konektor Molex </vt:lpstr>
      <vt:lpstr>Zdroje pro ATX základní desky </vt:lpstr>
      <vt:lpstr>ATX zdroj Platinum </vt:lpstr>
      <vt:lpstr>ATX zdroj Gold </vt:lpstr>
      <vt:lpstr>ATX zdroj Silver </vt:lpstr>
      <vt:lpstr>ATX zdroj Bronze </vt:lpstr>
      <vt:lpstr>ATX zdroj </vt:lpstr>
      <vt:lpstr>Poruchy zdroje </vt:lpstr>
      <vt:lpstr>Poruchy zdroje </vt:lpstr>
      <vt:lpstr>Snímek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předmětu   Technické vybavení I. ročník</dc:title>
  <dc:creator>Shrek</dc:creator>
  <cp:lastModifiedBy>Radek</cp:lastModifiedBy>
  <cp:revision>56</cp:revision>
  <cp:lastPrinted>1998-04-15T20:45:54Z</cp:lastPrinted>
  <dcterms:created xsi:type="dcterms:W3CDTF">1995-05-28T16:26:58Z</dcterms:created>
  <dcterms:modified xsi:type="dcterms:W3CDTF">2014-03-21T08:10:48Z</dcterms:modified>
</cp:coreProperties>
</file>