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0" r:id="rId10"/>
    <p:sldId id="272" r:id="rId11"/>
    <p:sldId id="264" r:id="rId12"/>
    <p:sldId id="263" r:id="rId13"/>
    <p:sldId id="261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809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33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98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59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237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639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27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9055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641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5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591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5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5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83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26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427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1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A261-7515-4959-A3B2-B033A788D197}" type="datetimeFigureOut">
              <a:rPr lang="cs-CZ" smtClean="0"/>
              <a:t>07.01.2019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F406-FAA6-455D-AB16-C5C3E852FF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88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2D4B4F-9016-460A-B46A-5AE53CE0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352" y="1122363"/>
            <a:ext cx="10343626" cy="2387600"/>
          </a:xfrm>
        </p:spPr>
        <p:txBody>
          <a:bodyPr>
            <a:normAutofit/>
          </a:bodyPr>
          <a:lstStyle/>
          <a:p>
            <a:r>
              <a:rPr lang="cs-CZ" sz="5400" b="1" dirty="0"/>
              <a:t>Síťové modely a architektura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C65FB6-A1B3-4678-BEBA-4CE8853F4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311" y="5735637"/>
            <a:ext cx="4762150" cy="1003518"/>
          </a:xfrm>
        </p:spPr>
        <p:txBody>
          <a:bodyPr>
            <a:normAutofit/>
          </a:bodyPr>
          <a:lstStyle/>
          <a:p>
            <a:pPr algn="ctr"/>
            <a:r>
              <a:rPr lang="cs-CZ" sz="1600" b="1" dirty="0"/>
              <a:t>Martin Rejzek 4. A</a:t>
            </a:r>
          </a:p>
          <a:p>
            <a:pPr algn="ctr"/>
            <a:r>
              <a:rPr lang="cs-CZ" sz="1600" b="1" dirty="0"/>
              <a:t>Smíchovská střední průmyslová škola</a:t>
            </a:r>
          </a:p>
        </p:txBody>
      </p:sp>
    </p:spTree>
    <p:extLst>
      <p:ext uri="{BB962C8B-B14F-4D97-AF65-F5344CB8AC3E}">
        <p14:creationId xmlns:p14="http://schemas.microsoft.com/office/powerpoint/2010/main" val="208910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5EDC45-8AAF-4B55-803F-39362F33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TCP/</a:t>
            </a:r>
            <a:r>
              <a:rPr lang="cs-CZ" dirty="0" err="1"/>
              <a:t>ip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25750B5-C153-4337-ACA9-DF668D85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0645"/>
          </a:xfrm>
        </p:spPr>
        <p:txBody>
          <a:bodyPr>
            <a:normAutofit/>
          </a:bodyPr>
          <a:lstStyle/>
          <a:p>
            <a:r>
              <a:rPr lang="cs-CZ" dirty="0"/>
              <a:t>Spojitost s ISO modelem</a:t>
            </a:r>
          </a:p>
          <a:p>
            <a:r>
              <a:rPr lang="cs-CZ" dirty="0"/>
              <a:t>4 vrstvy</a:t>
            </a:r>
          </a:p>
          <a:p>
            <a:r>
              <a:rPr lang="cs-CZ" dirty="0"/>
              <a:t>Protokoly TCP a IP </a:t>
            </a:r>
          </a:p>
          <a:p>
            <a:r>
              <a:rPr lang="cs-CZ" dirty="0"/>
              <a:t>TCP – zajišťuje spolehlivost </a:t>
            </a:r>
          </a:p>
          <a:p>
            <a:r>
              <a:rPr lang="cs-CZ" dirty="0"/>
              <a:t>TCP a UDP – přináší porty (identifikují konkrétní aplikaci, která se účastní komunikace)</a:t>
            </a:r>
          </a:p>
          <a:p>
            <a:r>
              <a:rPr lang="cs-CZ" dirty="0"/>
              <a:t>IP – </a:t>
            </a:r>
            <a:r>
              <a:rPr lang="cs-CZ" dirty="0" err="1"/>
              <a:t>směrovatelnost</a:t>
            </a:r>
            <a:r>
              <a:rPr lang="cs-CZ" dirty="0"/>
              <a:t> dat</a:t>
            </a:r>
          </a:p>
        </p:txBody>
      </p:sp>
    </p:spTree>
    <p:extLst>
      <p:ext uri="{BB962C8B-B14F-4D97-AF65-F5344CB8AC3E}">
        <p14:creationId xmlns:p14="http://schemas.microsoft.com/office/powerpoint/2010/main" val="421375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VÃ½sledek obrÃ¡zku pro WHITE SCREEN">
            <a:extLst>
              <a:ext uri="{FF2B5EF4-FFF2-40B4-BE49-F238E27FC236}">
                <a16:creationId xmlns:a16="http://schemas.microsoft.com/office/drawing/2014/main" id="{114A0A99-DFFF-40BA-B525-E70E63BD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2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0361E8B-7418-440A-9F43-27F1A2F3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A5B6466-2717-4FE9-88A7-C7328456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13B4B0C-66C4-474F-A2A9-4E3BE489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128587"/>
            <a:ext cx="58959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12D85-0F21-4C62-918D-26C9188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D45848-3D6A-49F3-B047-2F16124C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6" name="Picture 2" descr="VÃ½sledek obrÃ¡zku pro tcp ip">
            <a:extLst>
              <a:ext uri="{FF2B5EF4-FFF2-40B4-BE49-F238E27FC236}">
                <a16:creationId xmlns:a16="http://schemas.microsoft.com/office/drawing/2014/main" id="{02D02BA6-9611-421B-83B6-08B61462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7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B22DB2-9D4A-4A01-A0C9-172CCCE0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Ethernet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BC37B98-F7B8-4AED-B400-20DF657B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Nejpoužívaněji technologie LAN na světe</a:t>
            </a:r>
          </a:p>
          <a:p>
            <a:r>
              <a:rPr lang="cs-CZ" dirty="0"/>
              <a:t>Definovaný na 1. a 2. vrstvě ISO/OSI </a:t>
            </a:r>
          </a:p>
          <a:p>
            <a:r>
              <a:rPr lang="cs-CZ" dirty="0"/>
              <a:t>Základní standard IEEE 802.3</a:t>
            </a:r>
          </a:p>
          <a:p>
            <a:r>
              <a:rPr lang="cs-CZ" dirty="0"/>
              <a:t>Přenosové kapacity: 10 Mb/s – 100 </a:t>
            </a:r>
            <a:r>
              <a:rPr lang="cs-CZ" dirty="0" err="1"/>
              <a:t>Gb</a:t>
            </a:r>
            <a:r>
              <a:rPr lang="cs-CZ" dirty="0"/>
              <a:t>/s (v závislosti na použití mediu) Např. 802.3ab = 1 </a:t>
            </a:r>
            <a:r>
              <a:rPr lang="cs-CZ" dirty="0" err="1"/>
              <a:t>Gb</a:t>
            </a:r>
            <a:r>
              <a:rPr lang="cs-CZ" dirty="0"/>
              <a:t>/s na UTP, 802.3ae = 10 </a:t>
            </a:r>
            <a:r>
              <a:rPr lang="cs-CZ" dirty="0" err="1"/>
              <a:t>Gb</a:t>
            </a:r>
            <a:r>
              <a:rPr lang="cs-CZ" dirty="0"/>
              <a:t>/s na optice, atd.</a:t>
            </a:r>
          </a:p>
        </p:txBody>
      </p:sp>
    </p:spTree>
    <p:extLst>
      <p:ext uri="{BB962C8B-B14F-4D97-AF65-F5344CB8AC3E}">
        <p14:creationId xmlns:p14="http://schemas.microsoft.com/office/powerpoint/2010/main" val="98639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731C4-6421-440E-B6F0-71C8AEAB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Přístupové metody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1F1050F-F41B-4017-A71D-9321113B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cs-CZ" sz="3200" b="1" dirty="0"/>
              <a:t>Použití u koaxiálu a rozbočovače (hub)</a:t>
            </a:r>
          </a:p>
          <a:p>
            <a:pPr marL="457200" lvl="1" indent="0">
              <a:buNone/>
            </a:pPr>
            <a:r>
              <a:rPr lang="cs-CZ" sz="3200" b="1" dirty="0"/>
              <a:t>CSMA – vícenásobný přístup s </a:t>
            </a:r>
            <a:r>
              <a:rPr lang="cs-CZ" sz="3200" b="1" dirty="0" err="1"/>
              <a:t>příposlechem</a:t>
            </a:r>
            <a:r>
              <a:rPr lang="cs-CZ" sz="3200" b="1" dirty="0"/>
              <a:t> </a:t>
            </a:r>
          </a:p>
          <a:p>
            <a:pPr marL="457200" lvl="1" indent="0">
              <a:buNone/>
            </a:pPr>
            <a:r>
              <a:rPr lang="cs-CZ" sz="3000" dirty="0"/>
              <a:t>– využívá se </a:t>
            </a:r>
            <a:r>
              <a:rPr lang="cs-CZ" sz="3000" dirty="0" err="1"/>
              <a:t>vetšínou</a:t>
            </a:r>
            <a:r>
              <a:rPr lang="cs-CZ" sz="3000" dirty="0"/>
              <a:t> v </a:t>
            </a:r>
            <a:r>
              <a:rPr lang="cs-CZ" sz="3000" dirty="0" err="1"/>
              <a:t>bezdrázových</a:t>
            </a:r>
            <a:r>
              <a:rPr lang="cs-CZ" sz="3000" dirty="0"/>
              <a:t> sítí)</a:t>
            </a:r>
          </a:p>
          <a:p>
            <a:pPr marL="457200" lvl="1" indent="0">
              <a:buNone/>
            </a:pPr>
            <a:r>
              <a:rPr lang="cs-CZ" sz="3200" b="1" dirty="0"/>
              <a:t>Rodina protokolu pro z</a:t>
            </a:r>
            <a:r>
              <a:rPr lang="cs-CZ" sz="3200" dirty="0"/>
              <a:t>abránění kolizím: </a:t>
            </a:r>
            <a:endParaRPr lang="cs-CZ" sz="32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cs-CZ" sz="3000" dirty="0"/>
              <a:t>CSMA/CD – detekuje kolize (poslouchá i během vysílaní, jestli někdo na mediu nevysílá)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s-CZ" sz="3000" dirty="0"/>
              <a:t>CSMA/CA – vyhýbání kolizím (zařízení předem vyšle informaci, jak dlouho medium bude využívat</a:t>
            </a:r>
          </a:p>
          <a:p>
            <a:pPr lvl="1"/>
            <a:r>
              <a:rPr lang="cs-CZ" sz="3000" dirty="0"/>
              <a:t>ALOHA </a:t>
            </a:r>
            <a:r>
              <a:rPr lang="cs-CZ" sz="2800" b="1" dirty="0"/>
              <a:t>– </a:t>
            </a:r>
            <a:r>
              <a:rPr lang="cs-CZ" sz="2800" dirty="0"/>
              <a:t>Data jsou na mediu odesílána okamžitě a v případě kolize jsou odeslána po nějaké prodlevě znovu.</a:t>
            </a:r>
            <a:endParaRPr lang="cs-CZ" sz="3000" dirty="0"/>
          </a:p>
          <a:p>
            <a:pPr marL="457200" lvl="1" indent="0">
              <a:buNone/>
            </a:pPr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210823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729EC-4FE1-45FC-8B9E-8029CFD8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750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Děkuji za pozornost </a:t>
            </a:r>
            <a:r>
              <a:rPr lang="cs-CZ" sz="6000" dirty="0">
                <a:sym typeface="Wingdings" panose="05000000000000000000" pitchFamily="2" charset="2"/>
              </a:rPr>
              <a:t>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128415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D05F71-7A78-4A11-9966-4B398B8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cs-CZ" sz="4800" dirty="0"/>
              <a:t>Topologie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B5A1DE1-D4E3-4B09-9E27-E3600CC3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7481"/>
            <a:ext cx="9905999" cy="456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u="sng" dirty="0"/>
              <a:t>Fyzická topologie</a:t>
            </a:r>
          </a:p>
          <a:p>
            <a:r>
              <a:rPr lang="cs-CZ" dirty="0"/>
              <a:t>Fyzické zapojení zařízení</a:t>
            </a:r>
          </a:p>
          <a:p>
            <a:pPr marL="0" indent="0">
              <a:buNone/>
            </a:pPr>
            <a:r>
              <a:rPr lang="cs-CZ" b="1" u="sng" dirty="0"/>
              <a:t>Logická topologie</a:t>
            </a:r>
          </a:p>
          <a:p>
            <a:r>
              <a:rPr lang="cs-CZ" dirty="0"/>
              <a:t>Způsob komunikace v síti (např. přístupové metody u sdíleného media)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860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B6607F-4E54-403B-9216-454F8B78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Sběrnicová (bus)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B9B940-8940-4EDE-B48F-59E97E94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cs-CZ" sz="2600" dirty="0"/>
              <a:t>Souvislý koaxiální kabel a T rozbočovač</a:t>
            </a:r>
          </a:p>
          <a:p>
            <a:r>
              <a:rPr lang="cs-CZ" sz="2600" dirty="0"/>
              <a:t>Vhodná pro malé nebo dočasné sítě</a:t>
            </a:r>
          </a:p>
          <a:p>
            <a:r>
              <a:rPr lang="cs-CZ" sz="2600" dirty="0"/>
              <a:t>Malá rychlost</a:t>
            </a:r>
          </a:p>
          <a:p>
            <a:r>
              <a:rPr lang="cs-CZ" sz="2600" dirty="0"/>
              <a:t>Dochází ke kolizím</a:t>
            </a:r>
          </a:p>
        </p:txBody>
      </p:sp>
      <p:pic>
        <p:nvPicPr>
          <p:cNvPr id="1030" name="Picture 6" descr="VÃ½sledek obrÃ¡zku pro bus topology">
            <a:extLst>
              <a:ext uri="{FF2B5EF4-FFF2-40B4-BE49-F238E27FC236}">
                <a16:creationId xmlns:a16="http://schemas.microsoft.com/office/drawing/2014/main" id="{93813038-4F04-44B3-8B48-AE30BA11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66" y="1778037"/>
            <a:ext cx="3412754" cy="33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2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ADF8C-125B-4DA4-B591-BDD4941D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Kruhová (ring)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86B652-67E5-4D04-8939-A0EBF985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600" dirty="0"/>
              <a:t>Uspořádání do tvaru kruhu</a:t>
            </a:r>
          </a:p>
          <a:p>
            <a:r>
              <a:rPr lang="cs-CZ" sz="2600" dirty="0"/>
              <a:t>Zařízení fungují podobně jako opakovač</a:t>
            </a:r>
          </a:p>
          <a:p>
            <a:r>
              <a:rPr lang="cs-CZ" sz="2600" dirty="0"/>
              <a:t>Data mohou jít jen jedním směrem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2052" name="Picture 4" descr="VÃ½sledek obrÃ¡zku pro ring topology">
            <a:extLst>
              <a:ext uri="{FF2B5EF4-FFF2-40B4-BE49-F238E27FC236}">
                <a16:creationId xmlns:a16="http://schemas.microsoft.com/office/drawing/2014/main" id="{16009606-5F59-4882-94B5-8A14A5D2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54" y="1206230"/>
            <a:ext cx="4794210" cy="444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0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61443A-7CC9-47E9-9919-642B0F59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Hvězdicová (</a:t>
            </a:r>
            <a:r>
              <a:rPr lang="cs-CZ" dirty="0" err="1"/>
              <a:t>star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91003C7-993D-440A-95AE-33A3FEF6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Nejpoužívanější topologii</a:t>
            </a:r>
          </a:p>
          <a:p>
            <a:r>
              <a:rPr lang="cs-CZ" dirty="0"/>
              <a:t>Uspořádání do tvaru hvězdy</a:t>
            </a:r>
          </a:p>
          <a:p>
            <a:r>
              <a:rPr lang="cs-CZ" dirty="0"/>
              <a:t>Uprostřed switch nebo hub</a:t>
            </a:r>
          </a:p>
          <a:p>
            <a:r>
              <a:rPr lang="cs-CZ" dirty="0" err="1"/>
              <a:t>Použítí</a:t>
            </a:r>
            <a:r>
              <a:rPr lang="cs-CZ" dirty="0"/>
              <a:t> v domácnosti i ve firmách</a:t>
            </a:r>
          </a:p>
          <a:p>
            <a:endParaRPr lang="cs-CZ" dirty="0"/>
          </a:p>
        </p:txBody>
      </p:sp>
      <p:pic>
        <p:nvPicPr>
          <p:cNvPr id="3074" name="Picture 2" descr="VÃ½sledek obrÃ¡zku pro star topology">
            <a:extLst>
              <a:ext uri="{FF2B5EF4-FFF2-40B4-BE49-F238E27FC236}">
                <a16:creationId xmlns:a16="http://schemas.microsoft.com/office/drawing/2014/main" id="{988E05B8-FCB5-4CD2-BEE2-BF20E6E1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571" y="1229774"/>
            <a:ext cx="3931178" cy="380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9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94708E-3E22-4DED-9487-7A875508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Stromová (</a:t>
            </a:r>
            <a:r>
              <a:rPr lang="cs-CZ" dirty="0" err="1"/>
              <a:t>tree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29C35A-A965-4B91-9278-DA349057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Uspořádání do tvaru stromu</a:t>
            </a:r>
          </a:p>
          <a:p>
            <a:r>
              <a:rPr lang="cs-CZ" dirty="0"/>
              <a:t>Spojení několika hvězdicových topologii</a:t>
            </a:r>
          </a:p>
          <a:p>
            <a:r>
              <a:rPr lang="cs-CZ" dirty="0"/>
              <a:t>Používá se ve větších firmách</a:t>
            </a:r>
          </a:p>
          <a:p>
            <a:r>
              <a:rPr lang="cs-CZ" dirty="0"/>
              <a:t>Stejný princip jako hvězdicový topologie</a:t>
            </a:r>
          </a:p>
        </p:txBody>
      </p:sp>
      <p:pic>
        <p:nvPicPr>
          <p:cNvPr id="4102" name="Picture 6" descr="SouvisejÃ­cÃ­ obrÃ¡zek">
            <a:extLst>
              <a:ext uri="{FF2B5EF4-FFF2-40B4-BE49-F238E27FC236}">
                <a16:creationId xmlns:a16="http://schemas.microsoft.com/office/drawing/2014/main" id="{9DD29AD1-70FC-4CC1-A7F1-931064D2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77" b="92308" l="10000" r="90000">
                        <a14:foregroundMark x1="26333" y1="9423" x2="26333" y2="9423"/>
                        <a14:foregroundMark x1="48778" y1="7115" x2="48778" y2="7115"/>
                        <a14:foregroundMark x1="72111" y1="5962" x2="72111" y2="5962"/>
                        <a14:foregroundMark x1="27667" y1="5577" x2="27667" y2="5577"/>
                        <a14:foregroundMark x1="49444" y1="5769" x2="49444" y2="5769"/>
                        <a14:foregroundMark x1="49889" y1="92308" x2="49889" y2="9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7" y="1723937"/>
            <a:ext cx="5466560" cy="31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6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C9363-F81C-4F02-8031-CD6208C4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smíšená (</a:t>
            </a:r>
            <a:r>
              <a:rPr lang="cs-CZ" dirty="0" err="1"/>
              <a:t>mesh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05E82C-83F7-4D3C-8A40-A4175995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Zařízení jsou propojeny více než jedním kabelem</a:t>
            </a:r>
          </a:p>
          <a:p>
            <a:r>
              <a:rPr lang="cs-CZ" dirty="0"/>
              <a:t>Vyšší odolnost proti výpadkům</a:t>
            </a:r>
          </a:p>
          <a:p>
            <a:r>
              <a:rPr lang="cs-CZ" dirty="0"/>
              <a:t>Topologie používaná Internetem</a:t>
            </a:r>
          </a:p>
          <a:p>
            <a:r>
              <a:rPr lang="cs-CZ" dirty="0"/>
              <a:t>Snadno rozšířitelná</a:t>
            </a:r>
          </a:p>
          <a:p>
            <a:r>
              <a:rPr lang="cs-CZ" dirty="0"/>
              <a:t>Další názvy: mřížka, síťová, obecný graf atd.</a:t>
            </a:r>
          </a:p>
        </p:txBody>
      </p:sp>
      <p:pic>
        <p:nvPicPr>
          <p:cNvPr id="5126" name="Picture 6" descr="https://upload.wikimedia.org/wikipedia/commons/8/8d/NetworkTopology-Mesh.png">
            <a:extLst>
              <a:ext uri="{FF2B5EF4-FFF2-40B4-BE49-F238E27FC236}">
                <a16:creationId xmlns:a16="http://schemas.microsoft.com/office/drawing/2014/main" id="{6002CFEE-5558-415C-9F81-9D1E26D4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60" y="1528864"/>
            <a:ext cx="4579428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7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68B5E1-68DA-44A0-8CC9-9681B501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ISO/OSI model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0AA4DAD-6787-4AB8-BA38-E326845D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Organizace ISO</a:t>
            </a:r>
          </a:p>
          <a:p>
            <a:r>
              <a:rPr lang="cs-CZ" dirty="0"/>
              <a:t>Referenční model (řešení komunikace v počítačové síti)</a:t>
            </a:r>
          </a:p>
          <a:p>
            <a:r>
              <a:rPr lang="cs-CZ" dirty="0"/>
              <a:t>7 vrstev</a:t>
            </a:r>
          </a:p>
          <a:p>
            <a:r>
              <a:rPr lang="cs-CZ" dirty="0"/>
              <a:t>Komunikace mezi vrstvami (předává si data)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62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0D138-9608-4549-8E4B-040312E2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7B51EB5-1005-4835-98D4-8C0608DF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100" name="Picture 4" descr="VÃ½sledek obrÃ¡zku pro model iso osi">
            <a:extLst>
              <a:ext uri="{FF2B5EF4-FFF2-40B4-BE49-F238E27FC236}">
                <a16:creationId xmlns:a16="http://schemas.microsoft.com/office/drawing/2014/main" id="{DD9CB8B5-1ED3-431E-9A20-F291601B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80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1495</TotalTime>
  <Words>305</Words>
  <Application>Microsoft Office PowerPoint</Application>
  <PresentationFormat>Širokoúhlá obrazovka</PresentationFormat>
  <Paragraphs>60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Obvod</vt:lpstr>
      <vt:lpstr>Síťové modely a architektura</vt:lpstr>
      <vt:lpstr>Topologie</vt:lpstr>
      <vt:lpstr>Sběrnicová (bus)</vt:lpstr>
      <vt:lpstr>Kruhová (ring)</vt:lpstr>
      <vt:lpstr>Hvězdicová (star)</vt:lpstr>
      <vt:lpstr>Stromová (tree)</vt:lpstr>
      <vt:lpstr>smíšená (mesh)</vt:lpstr>
      <vt:lpstr>ISO/OSI model</vt:lpstr>
      <vt:lpstr>Prezentace aplikace PowerPoint</vt:lpstr>
      <vt:lpstr>TCP/ip</vt:lpstr>
      <vt:lpstr>Prezentace aplikace PowerPoint</vt:lpstr>
      <vt:lpstr>Prezentace aplikace PowerPoint</vt:lpstr>
      <vt:lpstr>Ethernet</vt:lpstr>
      <vt:lpstr>Přístupové metody</vt:lpstr>
      <vt:lpstr>Děkuji za pozornost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Síťové modely a architektura</dc:title>
  <dc:creator>Martin Rejzek</dc:creator>
  <cp:lastModifiedBy>HPb</cp:lastModifiedBy>
  <cp:revision>31</cp:revision>
  <dcterms:created xsi:type="dcterms:W3CDTF">2018-12-05T20:19:59Z</dcterms:created>
  <dcterms:modified xsi:type="dcterms:W3CDTF">2019-01-07T20:13:58Z</dcterms:modified>
</cp:coreProperties>
</file>