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5" r:id="rId2"/>
    <p:sldId id="296" r:id="rId3"/>
    <p:sldId id="280" r:id="rId4"/>
    <p:sldId id="281" r:id="rId5"/>
    <p:sldId id="270" r:id="rId6"/>
    <p:sldId id="271" r:id="rId7"/>
    <p:sldId id="286" r:id="rId8"/>
    <p:sldId id="272" r:id="rId9"/>
    <p:sldId id="266" r:id="rId10"/>
    <p:sldId id="299" r:id="rId11"/>
    <p:sldId id="300" r:id="rId12"/>
    <p:sldId id="287" r:id="rId13"/>
    <p:sldId id="288" r:id="rId14"/>
    <p:sldId id="297" r:id="rId15"/>
    <p:sldId id="282" r:id="rId16"/>
    <p:sldId id="293" r:id="rId17"/>
    <p:sldId id="283" r:id="rId18"/>
    <p:sldId id="284" r:id="rId19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FFFF"/>
    <a:srgbClr val="FF0033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14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0465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41813"/>
            <a:ext cx="5032375" cy="411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xmlns="" val="1268872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4500"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9000"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33500"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79588"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720725"/>
            <a:r>
              <a:rPr lang="cs-CZ" sz="1000" i="1"/>
              <a:t>2</a:t>
            </a:r>
            <a:endParaRPr lang="cs-CZ" sz="1000" i="1">
              <a:latin typeface="Times New Roman CE" charset="-18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41411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6429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0300" y="266700"/>
            <a:ext cx="19431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56769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70331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5450" y="1600200"/>
            <a:ext cx="772795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450" y="3733800"/>
            <a:ext cx="772795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0929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2287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9889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450" y="16002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5625" y="16002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29016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4967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6613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4708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5515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991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588" y="1371600"/>
            <a:ext cx="80248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titulu.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002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bg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u"/>
        <a:defRPr sz="1600">
          <a:solidFill>
            <a:schemeClr val="bg2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dirty="0" smtClean="0">
                <a:latin typeface="Arial" pitchFamily="34" charset="0"/>
                <a:cs typeface="Arial" pitchFamily="34" charset="0"/>
              </a:rPr>
              <a:t>Základní pojmy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388" y="1524000"/>
            <a:ext cx="8736012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endParaRPr lang="cs-CZ" sz="32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3500" smtClean="0">
                <a:latin typeface="Arial Unicode MS" pitchFamily="34" charset="-128"/>
              </a:rPr>
              <a:t>Jaký je rozdíl mezi daty a informacemi?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endParaRPr lang="cs-CZ" sz="2600" smtClean="0">
              <a:latin typeface="Arial Unicode MS" pitchFamily="34" charset="-128"/>
            </a:endParaRPr>
          </a:p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500" smtClean="0">
                <a:latin typeface="Arial Unicode MS" pitchFamily="34" charset="-128"/>
              </a:rPr>
              <a:t>Nápověda</a:t>
            </a:r>
          </a:p>
          <a:p>
            <a:pPr lvl="2">
              <a:buClr>
                <a:schemeClr val="folHlink"/>
              </a:buClr>
              <a:buFontTx/>
              <a:buChar char="•"/>
            </a:pPr>
            <a:r>
              <a:rPr lang="cs-CZ" smtClean="0">
                <a:latin typeface="Arial Unicode MS" pitchFamily="34" charset="-128"/>
              </a:rPr>
              <a:t>všechny informace jsou zároveň data</a:t>
            </a:r>
          </a:p>
          <a:p>
            <a:pPr lvl="2">
              <a:buClr>
                <a:schemeClr val="folHlink"/>
              </a:buClr>
              <a:buFontTx/>
              <a:buChar char="•"/>
            </a:pPr>
            <a:r>
              <a:rPr lang="cs-CZ" smtClean="0">
                <a:latin typeface="Arial Unicode MS" pitchFamily="34" charset="-128"/>
              </a:rPr>
              <a:t>ne všechna data jsou zároveň informace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endParaRPr lang="cs-CZ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endParaRPr lang="cs-CZ" sz="26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4000" smtClean="0">
                <a:latin typeface="Arial Unicode MS" pitchFamily="34" charset="-128"/>
              </a:rPr>
              <a:t>Informace jsou data s významem 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cs-CZ" sz="4800" b="1" smtClean="0">
                <a:latin typeface="Arial" pitchFamily="34" charset="0"/>
              </a:rPr>
              <a:t>SRAM</a:t>
            </a:r>
            <a:r>
              <a:rPr lang="cs-CZ" sz="4800" b="1" smtClean="0">
                <a:latin typeface="Arial Unicode MS" pitchFamily="34" charset="-128"/>
              </a:rPr>
              <a:t>	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5400675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07950" y="1484313"/>
            <a:ext cx="7920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Práce s buňkou =</a:t>
            </a:r>
            <a:r>
              <a:rPr lang="en-US" sz="2200">
                <a:solidFill>
                  <a:schemeClr val="bg2"/>
                </a:solidFill>
                <a:latin typeface="Arial Unicode MS" pitchFamily="34" charset="-128"/>
              </a:rPr>
              <a:t>&gt;</a:t>
            </a: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 adresový vodič 1 =</a:t>
            </a:r>
            <a:r>
              <a:rPr lang="en-US" sz="2200">
                <a:solidFill>
                  <a:schemeClr val="bg2"/>
                </a:solidFill>
                <a:latin typeface="Arial Unicode MS" pitchFamily="34" charset="-128"/>
              </a:rPr>
              <a:t>&gt;</a:t>
            </a: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 otevření T1 a T2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Zápis 1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hodnota 1 na DATA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otevře T4 </a:t>
            </a:r>
            <a:r>
              <a:rPr lang="en-US" sz="2000">
                <a:solidFill>
                  <a:schemeClr val="bg2"/>
                </a:solidFill>
                <a:latin typeface="Arial Unicode MS" pitchFamily="34" charset="-128"/>
              </a:rPr>
              <a:t>=&gt;</a:t>
            </a: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 zavře T3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Zápis 0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hodnota 0 na DATA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zavře T4 </a:t>
            </a:r>
            <a:r>
              <a:rPr lang="en-US" sz="2000">
                <a:solidFill>
                  <a:schemeClr val="bg2"/>
                </a:solidFill>
                <a:latin typeface="Arial Unicode MS" pitchFamily="34" charset="-128"/>
              </a:rPr>
              <a:t>=&gt;</a:t>
            </a: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 otevře T3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Čtení 1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T4 otevřen </a:t>
            </a:r>
            <a:r>
              <a:rPr lang="en-US" sz="2000">
                <a:solidFill>
                  <a:schemeClr val="bg2"/>
                </a:solidFill>
                <a:latin typeface="Arial Unicode MS" pitchFamily="34" charset="-128"/>
              </a:rPr>
              <a:t>=&gt;</a:t>
            </a: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 </a:t>
            </a:r>
            <a:r>
              <a:rPr lang="cs-CZ" sz="2000">
                <a:solidFill>
                  <a:schemeClr val="bg2"/>
                </a:solidFill>
              </a:rPr>
              <a:t>¬</a:t>
            </a: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DATA=0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Čtení 0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T4 uzavřen =</a:t>
            </a:r>
            <a:r>
              <a:rPr lang="en-US" sz="2000">
                <a:solidFill>
                  <a:schemeClr val="bg2"/>
                </a:solidFill>
                <a:latin typeface="Arial Unicode MS" pitchFamily="34" charset="-128"/>
              </a:rPr>
              <a:t>&gt;</a:t>
            </a: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 </a:t>
            </a:r>
            <a:r>
              <a:rPr lang="cs-CZ" sz="2000">
                <a:solidFill>
                  <a:schemeClr val="bg2"/>
                </a:solidFill>
              </a:rPr>
              <a:t>¬</a:t>
            </a: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DATA=1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cs-CZ" sz="4800" b="1" smtClean="0">
                <a:latin typeface="Arial" pitchFamily="34" charset="0"/>
              </a:rPr>
              <a:t>DRAM</a:t>
            </a:r>
            <a:r>
              <a:rPr lang="cs-CZ" sz="4800" b="1" smtClean="0">
                <a:latin typeface="Arial Unicode MS" pitchFamily="34" charset="-128"/>
              </a:rPr>
              <a:t>	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276475"/>
            <a:ext cx="56515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07950" y="1484313"/>
            <a:ext cx="7920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Práce s buňkou =</a:t>
            </a:r>
            <a:r>
              <a:rPr lang="en-US" sz="2200">
                <a:solidFill>
                  <a:schemeClr val="bg2"/>
                </a:solidFill>
                <a:latin typeface="Arial Unicode MS" pitchFamily="34" charset="-128"/>
              </a:rPr>
              <a:t>&gt;</a:t>
            </a: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 adresový vodič 1 =</a:t>
            </a:r>
            <a:r>
              <a:rPr lang="en-US" sz="2200">
                <a:solidFill>
                  <a:schemeClr val="bg2"/>
                </a:solidFill>
                <a:latin typeface="Arial Unicode MS" pitchFamily="34" charset="-128"/>
              </a:rPr>
              <a:t>&gt;</a:t>
            </a: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 otevření 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Zápis 1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hodnota 1 na datovém vodiči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nabití kondenzátoru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Zápis 0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hodnota 0 na datovém vodiči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vybití kondenzátoru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2200">
                <a:solidFill>
                  <a:schemeClr val="bg2"/>
                </a:solidFill>
                <a:latin typeface="Arial Unicode MS" pitchFamily="34" charset="-128"/>
              </a:rPr>
              <a:t>Čtení 1 nebo 0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zapsaná hodnota přejde na datový vodič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destrukce zapsané hodnoty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cs-CZ" sz="2000">
                <a:solidFill>
                  <a:schemeClr val="bg2"/>
                </a:solidFill>
                <a:latin typeface="Arial Unicode MS" pitchFamily="34" charset="-128"/>
              </a:rPr>
              <a:t>nutný refresh (znovuzapsání)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dirty="0" smtClean="0">
                <a:latin typeface="Arial Unicode MS" pitchFamily="34" charset="-128"/>
              </a:rPr>
              <a:t>Typy hlavních pamětí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noFill/>
        </p:spPr>
        <p:txBody>
          <a:bodyPr/>
          <a:lstStyle/>
          <a:p>
            <a:pPr>
              <a:buClr>
                <a:srgbClr val="3399FF"/>
              </a:buClr>
              <a:buFont typeface="Wingdings" pitchFamily="2" charset="2"/>
              <a:buChar char="Ø"/>
            </a:pPr>
            <a:r>
              <a:rPr lang="cs-CZ" sz="2000" smtClean="0">
                <a:latin typeface="Arial Unicode MS" pitchFamily="34" charset="-128"/>
              </a:rPr>
              <a:t>DIP</a:t>
            </a: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endParaRPr lang="cs-CZ" sz="2000" smtClean="0">
              <a:latin typeface="Arial Unicode MS" pitchFamily="34" charset="-128"/>
            </a:endParaRP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r>
              <a:rPr lang="cs-CZ" sz="2000" smtClean="0">
                <a:latin typeface="Arial Unicode MS" pitchFamily="34" charset="-128"/>
              </a:rPr>
              <a:t>SIPP</a:t>
            </a: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endParaRPr lang="cs-CZ" sz="2000" smtClean="0">
              <a:latin typeface="Arial Unicode MS" pitchFamily="34" charset="-128"/>
            </a:endParaRP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r>
              <a:rPr lang="cs-CZ" sz="2000" smtClean="0">
                <a:latin typeface="Arial Unicode MS" pitchFamily="34" charset="-128"/>
              </a:rPr>
              <a:t>SIMM (30-pin)</a:t>
            </a: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endParaRPr lang="cs-CZ" sz="2000" smtClean="0">
              <a:latin typeface="Arial Unicode MS" pitchFamily="34" charset="-128"/>
            </a:endParaRP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r>
              <a:rPr lang="cs-CZ" sz="2000" smtClean="0">
                <a:latin typeface="Arial Unicode MS" pitchFamily="34" charset="-128"/>
              </a:rPr>
              <a:t>SIMM (72-pin)</a:t>
            </a: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endParaRPr lang="cs-CZ" sz="2000" smtClean="0">
              <a:latin typeface="Arial Unicode MS" pitchFamily="34" charset="-128"/>
            </a:endParaRP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r>
              <a:rPr lang="cs-CZ" sz="2000" smtClean="0">
                <a:latin typeface="Arial Unicode MS" pitchFamily="34" charset="-128"/>
              </a:rPr>
              <a:t>DIMM (SDRAM)</a:t>
            </a: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endParaRPr lang="cs-CZ" sz="2000" smtClean="0">
              <a:latin typeface="Arial Unicode MS" pitchFamily="34" charset="-128"/>
            </a:endParaRPr>
          </a:p>
          <a:p>
            <a:pPr>
              <a:buClr>
                <a:srgbClr val="3399FF"/>
              </a:buClr>
              <a:buFont typeface="Wingdings" pitchFamily="2" charset="2"/>
              <a:buChar char="Ø"/>
            </a:pPr>
            <a:r>
              <a:rPr lang="cs-CZ" sz="2000" smtClean="0">
                <a:latin typeface="Arial Unicode MS" pitchFamily="34" charset="-128"/>
              </a:rPr>
              <a:t>DIMM (DDR)</a:t>
            </a:r>
          </a:p>
        </p:txBody>
      </p:sp>
      <p:pic>
        <p:nvPicPr>
          <p:cNvPr id="14341" name="Picture 7" descr="300px-RAM_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557338"/>
            <a:ext cx="29416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5363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371600"/>
          </a:xfrm>
          <a:noFill/>
        </p:spPr>
        <p:txBody>
          <a:bodyPr anchor="ctr"/>
          <a:lstStyle/>
          <a:p>
            <a:r>
              <a:rPr lang="cs-CZ" b="1" dirty="0" smtClean="0">
                <a:latin typeface="Arial Unicode MS" pitchFamily="34" charset="-128"/>
              </a:rPr>
              <a:t>  </a:t>
            </a:r>
            <a:r>
              <a:rPr lang="en-US" b="1" dirty="0" smtClean="0">
                <a:latin typeface="Arial Unicode MS" pitchFamily="34" charset="-128"/>
              </a:rPr>
              <a:t>	</a:t>
            </a:r>
            <a:r>
              <a:rPr lang="cs-CZ" b="1" dirty="0" smtClean="0">
                <a:latin typeface="Arial Unicode MS" pitchFamily="34" charset="-128"/>
              </a:rPr>
              <a:t>      </a:t>
            </a:r>
            <a:r>
              <a:rPr lang="cs-CZ" sz="4000" b="1" dirty="0" smtClean="0">
                <a:latin typeface="Arial Unicode MS" pitchFamily="34" charset="-128"/>
              </a:rPr>
              <a:t>SDR</a:t>
            </a:r>
            <a:r>
              <a:rPr lang="en-US" sz="4000" b="1" dirty="0" smtClean="0">
                <a:latin typeface="Arial Unicode MS" pitchFamily="34" charset="-128"/>
              </a:rPr>
              <a:t>	</a:t>
            </a:r>
            <a:r>
              <a:rPr lang="cs-CZ" sz="4000" b="1" dirty="0" smtClean="0">
                <a:latin typeface="Arial Unicode MS" pitchFamily="34" charset="-128"/>
              </a:rPr>
              <a:t>     =</a:t>
            </a:r>
            <a:r>
              <a:rPr lang="en-US" sz="4000" b="1" dirty="0" smtClean="0">
                <a:latin typeface="Arial Unicode MS" pitchFamily="34" charset="-128"/>
              </a:rPr>
              <a:t>&gt;     DDR</a:t>
            </a:r>
            <a:endParaRPr lang="cs-CZ" sz="4000" b="1" dirty="0" smtClean="0">
              <a:latin typeface="Arial Unicode MS" pitchFamily="34" charset="-128"/>
            </a:endParaRPr>
          </a:p>
        </p:txBody>
      </p:sp>
      <p:sp>
        <p:nvSpPr>
          <p:cNvPr id="15364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8600" cy="1600200"/>
          </a:xfrm>
          <a:noFill/>
        </p:spPr>
        <p:txBody>
          <a:bodyPr/>
          <a:lstStyle/>
          <a:p>
            <a:pPr>
              <a:buClr>
                <a:srgbClr val="3399FF"/>
              </a:buClr>
              <a:buSzTx/>
              <a:buFont typeface="Wingdings" pitchFamily="2" charset="2"/>
              <a:buChar char="Ø"/>
            </a:pPr>
            <a:r>
              <a:rPr lang="cs-CZ" sz="2200" u="sng" dirty="0" smtClean="0">
                <a:latin typeface="Arial Unicode MS" pitchFamily="34" charset="-128"/>
              </a:rPr>
              <a:t>S</a:t>
            </a:r>
            <a:r>
              <a:rPr lang="cs-CZ" sz="2200" dirty="0" smtClean="0">
                <a:latin typeface="Arial Unicode MS" pitchFamily="34" charset="-128"/>
              </a:rPr>
              <a:t>ingle </a:t>
            </a:r>
            <a:r>
              <a:rPr lang="cs-CZ" sz="2200" u="sng" dirty="0" smtClean="0">
                <a:latin typeface="Arial Unicode MS" pitchFamily="34" charset="-128"/>
              </a:rPr>
              <a:t>D</a:t>
            </a:r>
            <a:r>
              <a:rPr lang="cs-CZ" sz="2200" dirty="0" smtClean="0">
                <a:latin typeface="Arial Unicode MS" pitchFamily="34" charset="-128"/>
              </a:rPr>
              <a:t>ata </a:t>
            </a:r>
            <a:r>
              <a:rPr lang="cs-CZ" sz="2200" u="sng" dirty="0" err="1" smtClean="0">
                <a:latin typeface="Arial Unicode MS" pitchFamily="34" charset="-128"/>
              </a:rPr>
              <a:t>R</a:t>
            </a:r>
            <a:r>
              <a:rPr lang="cs-CZ" sz="2200" dirty="0" err="1" smtClean="0">
                <a:latin typeface="Arial Unicode MS" pitchFamily="34" charset="-128"/>
              </a:rPr>
              <a:t>ate</a:t>
            </a:r>
            <a:endParaRPr lang="cs-CZ" sz="2200" dirty="0" smtClean="0">
              <a:latin typeface="Arial Unicode MS" pitchFamily="34" charset="-128"/>
            </a:endParaRPr>
          </a:p>
          <a:p>
            <a:pPr>
              <a:buClr>
                <a:srgbClr val="3399FF"/>
              </a:buClr>
              <a:buSzTx/>
              <a:buFont typeface="Wingdings" pitchFamily="2" charset="2"/>
              <a:buChar char="Ø"/>
            </a:pPr>
            <a:r>
              <a:rPr lang="cs-CZ" sz="2200" dirty="0" smtClean="0">
                <a:latin typeface="Arial Unicode MS" pitchFamily="34" charset="-128"/>
              </a:rPr>
              <a:t>Využívá synchronní signál s kmitočtem základní desky</a:t>
            </a:r>
          </a:p>
        </p:txBody>
      </p:sp>
      <p:sp>
        <p:nvSpPr>
          <p:cNvPr id="15365" name="Rectangle 14"/>
          <p:cNvSpPr>
            <a:spLocks noChangeArrowheads="1"/>
          </p:cNvSpPr>
          <p:nvPr/>
        </p:nvSpPr>
        <p:spPr bwMode="auto">
          <a:xfrm>
            <a:off x="4648200" y="1981200"/>
            <a:ext cx="403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99FF"/>
              </a:buClr>
              <a:buFont typeface="Wingdings" pitchFamily="2" charset="2"/>
              <a:buChar char="Ø"/>
            </a:pPr>
            <a:r>
              <a:rPr lang="cs-CZ" sz="2200" u="sng" dirty="0">
                <a:solidFill>
                  <a:schemeClr val="bg2"/>
                </a:solidFill>
                <a:latin typeface="Arial Unicode MS" pitchFamily="34" charset="-128"/>
                <a:cs typeface="Times New Roman" pitchFamily="18" charset="0"/>
              </a:rPr>
              <a:t>D</a:t>
            </a:r>
            <a:r>
              <a:rPr lang="cs-CZ" sz="2200" dirty="0">
                <a:solidFill>
                  <a:schemeClr val="bg2"/>
                </a:solidFill>
                <a:latin typeface="Arial Unicode MS" pitchFamily="34" charset="-128"/>
                <a:cs typeface="Times New Roman" pitchFamily="18" charset="0"/>
              </a:rPr>
              <a:t>ouble </a:t>
            </a:r>
            <a:r>
              <a:rPr lang="cs-CZ" sz="2200" u="sng" dirty="0">
                <a:solidFill>
                  <a:schemeClr val="bg2"/>
                </a:solidFill>
                <a:latin typeface="Arial Unicode MS" pitchFamily="34" charset="-128"/>
                <a:cs typeface="Times New Roman" pitchFamily="18" charset="0"/>
              </a:rPr>
              <a:t>D</a:t>
            </a:r>
            <a:r>
              <a:rPr lang="cs-CZ" sz="2200" dirty="0">
                <a:solidFill>
                  <a:schemeClr val="bg2"/>
                </a:solidFill>
                <a:latin typeface="Arial Unicode MS" pitchFamily="34" charset="-128"/>
                <a:cs typeface="Times New Roman" pitchFamily="18" charset="0"/>
              </a:rPr>
              <a:t>ata </a:t>
            </a:r>
            <a:r>
              <a:rPr lang="cs-CZ" sz="2200" u="sng" dirty="0" err="1">
                <a:solidFill>
                  <a:schemeClr val="bg2"/>
                </a:solidFill>
                <a:latin typeface="Arial Unicode MS" pitchFamily="34" charset="-128"/>
                <a:cs typeface="Times New Roman" pitchFamily="18" charset="0"/>
              </a:rPr>
              <a:t>R</a:t>
            </a:r>
            <a:r>
              <a:rPr lang="cs-CZ" sz="2200" dirty="0" err="1">
                <a:solidFill>
                  <a:schemeClr val="bg2"/>
                </a:solidFill>
                <a:latin typeface="Arial Unicode MS" pitchFamily="34" charset="-128"/>
                <a:cs typeface="Times New Roman" pitchFamily="18" charset="0"/>
              </a:rPr>
              <a:t>ate</a:t>
            </a:r>
            <a:endParaRPr lang="cs-CZ" sz="2200" dirty="0">
              <a:solidFill>
                <a:schemeClr val="bg2"/>
              </a:solidFill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Font typeface="Wingdings" pitchFamily="2" charset="2"/>
              <a:buChar char="Ø"/>
            </a:pPr>
            <a:r>
              <a:rPr lang="cs-CZ" sz="2200" dirty="0">
                <a:solidFill>
                  <a:schemeClr val="bg2"/>
                </a:solidFill>
                <a:latin typeface="Arial Unicode MS" pitchFamily="34" charset="-128"/>
                <a:cs typeface="Times New Roman" pitchFamily="18" charset="0"/>
              </a:rPr>
              <a:t>Data jsou během jednoho cyklu přenášena dvakrát</a:t>
            </a:r>
            <a:r>
              <a:rPr lang="cs-CZ" sz="2200" dirty="0">
                <a:solidFill>
                  <a:schemeClr val="bg2"/>
                </a:solidFill>
                <a:latin typeface="Arial Unicode MS" pitchFamily="34" charset="-128"/>
              </a:rPr>
              <a:t> </a:t>
            </a:r>
          </a:p>
        </p:txBody>
      </p:sp>
      <p:pic>
        <p:nvPicPr>
          <p:cNvPr id="1536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284538"/>
            <a:ext cx="3124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6387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648"/>
            <a:ext cx="8229600" cy="1371600"/>
          </a:xfrm>
          <a:noFill/>
        </p:spPr>
        <p:txBody>
          <a:bodyPr anchor="ctr"/>
          <a:lstStyle/>
          <a:p>
            <a:r>
              <a:rPr lang="cs-CZ" sz="4800" b="1" dirty="0" smtClean="0">
                <a:latin typeface="Arial Unicode MS" pitchFamily="34" charset="-128"/>
              </a:rPr>
              <a:t>Časování pamětí</a:t>
            </a:r>
          </a:p>
        </p:txBody>
      </p:sp>
      <p:sp>
        <p:nvSpPr>
          <p:cNvPr id="16388" name="Rectangle 1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925" y="1628775"/>
            <a:ext cx="9109075" cy="5040313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200" dirty="0" smtClean="0">
                <a:latin typeface="Arial Unicode MS" pitchFamily="34" charset="-128"/>
              </a:rPr>
              <a:t>Kromě frekvence nás zajímá ještě časování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cs-CZ" dirty="0" smtClean="0">
                <a:latin typeface="Arial Unicode MS" pitchFamily="34" charset="-128"/>
              </a:rPr>
              <a:t>CL (</a:t>
            </a:r>
            <a:r>
              <a:rPr lang="cs-CZ" u="sng" dirty="0" smtClean="0">
                <a:latin typeface="Arial Unicode MS" pitchFamily="34" charset="-128"/>
              </a:rPr>
              <a:t>C</a:t>
            </a:r>
            <a:r>
              <a:rPr lang="cs-CZ" dirty="0" smtClean="0">
                <a:latin typeface="Arial Unicode MS" pitchFamily="34" charset="-128"/>
              </a:rPr>
              <a:t>AS </a:t>
            </a:r>
            <a:r>
              <a:rPr lang="cs-CZ" u="sng" dirty="0" err="1" smtClean="0">
                <a:latin typeface="Arial Unicode MS" pitchFamily="34" charset="-128"/>
              </a:rPr>
              <a:t>L</a:t>
            </a:r>
            <a:r>
              <a:rPr lang="cs-CZ" dirty="0" err="1" smtClean="0">
                <a:latin typeface="Arial Unicode MS" pitchFamily="34" charset="-128"/>
              </a:rPr>
              <a:t>atency</a:t>
            </a:r>
            <a:r>
              <a:rPr lang="cs-CZ" dirty="0" smtClean="0">
                <a:latin typeface="Arial Unicode MS" pitchFamily="34" charset="-128"/>
              </a:rPr>
              <a:t>)</a:t>
            </a:r>
          </a:p>
          <a:p>
            <a:pPr lvl="2">
              <a:lnSpc>
                <a:spcPct val="90000"/>
              </a:lnSpc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dirty="0" smtClean="0">
                <a:latin typeface="Arial Unicode MS" pitchFamily="34" charset="-128"/>
              </a:rPr>
              <a:t>RAS (</a:t>
            </a:r>
            <a:r>
              <a:rPr lang="cs-CZ" sz="2000" u="sng" dirty="0" err="1" smtClean="0">
                <a:latin typeface="Arial Unicode MS" pitchFamily="34" charset="-128"/>
              </a:rPr>
              <a:t>R</a:t>
            </a:r>
            <a:r>
              <a:rPr lang="cs-CZ" sz="2000" dirty="0" err="1" smtClean="0">
                <a:latin typeface="Arial Unicode MS" pitchFamily="34" charset="-128"/>
              </a:rPr>
              <a:t>ow</a:t>
            </a:r>
            <a:r>
              <a:rPr lang="cs-CZ" sz="2000" dirty="0" smtClean="0">
                <a:latin typeface="Arial Unicode MS" pitchFamily="34" charset="-128"/>
              </a:rPr>
              <a:t> </a:t>
            </a:r>
            <a:r>
              <a:rPr lang="cs-CZ" sz="2000" u="sng" dirty="0" smtClean="0">
                <a:latin typeface="Arial Unicode MS" pitchFamily="34" charset="-128"/>
              </a:rPr>
              <a:t>A</a:t>
            </a:r>
            <a:r>
              <a:rPr lang="cs-CZ" sz="2000" dirty="0" smtClean="0">
                <a:latin typeface="Arial Unicode MS" pitchFamily="34" charset="-128"/>
              </a:rPr>
              <a:t>ccess </a:t>
            </a:r>
            <a:r>
              <a:rPr lang="cs-CZ" sz="2000" u="sng" dirty="0" err="1" smtClean="0">
                <a:latin typeface="Arial Unicode MS" pitchFamily="34" charset="-128"/>
              </a:rPr>
              <a:t>S</a:t>
            </a:r>
            <a:r>
              <a:rPr lang="cs-CZ" sz="2000" dirty="0" err="1" smtClean="0">
                <a:latin typeface="Arial Unicode MS" pitchFamily="34" charset="-128"/>
              </a:rPr>
              <a:t>trobe</a:t>
            </a:r>
            <a:r>
              <a:rPr lang="cs-CZ" sz="2000" dirty="0" smtClean="0">
                <a:latin typeface="Arial Unicode MS" pitchFamily="34" charset="-128"/>
              </a:rPr>
              <a:t>) = adresa řádku </a:t>
            </a:r>
          </a:p>
          <a:p>
            <a:pPr lvl="2">
              <a:lnSpc>
                <a:spcPct val="90000"/>
              </a:lnSpc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dirty="0" smtClean="0">
                <a:latin typeface="Arial Unicode MS" pitchFamily="34" charset="-128"/>
              </a:rPr>
              <a:t>CAS (</a:t>
            </a:r>
            <a:r>
              <a:rPr lang="cs-CZ" sz="2000" u="sng" dirty="0" err="1" smtClean="0">
                <a:latin typeface="Arial Unicode MS" pitchFamily="34" charset="-128"/>
              </a:rPr>
              <a:t>C</a:t>
            </a:r>
            <a:r>
              <a:rPr lang="cs-CZ" sz="2000" dirty="0" err="1" smtClean="0">
                <a:latin typeface="Arial Unicode MS" pitchFamily="34" charset="-128"/>
              </a:rPr>
              <a:t>olumn</a:t>
            </a:r>
            <a:r>
              <a:rPr lang="cs-CZ" sz="2000" dirty="0" smtClean="0">
                <a:latin typeface="Arial Unicode MS" pitchFamily="34" charset="-128"/>
              </a:rPr>
              <a:t> </a:t>
            </a:r>
            <a:r>
              <a:rPr lang="cs-CZ" sz="2000" u="sng" dirty="0" smtClean="0">
                <a:latin typeface="Arial Unicode MS" pitchFamily="34" charset="-128"/>
              </a:rPr>
              <a:t>A</a:t>
            </a:r>
            <a:r>
              <a:rPr lang="cs-CZ" sz="2000" dirty="0" smtClean="0">
                <a:latin typeface="Arial Unicode MS" pitchFamily="34" charset="-128"/>
              </a:rPr>
              <a:t>ccess </a:t>
            </a:r>
            <a:r>
              <a:rPr lang="cs-CZ" sz="2000" u="sng" dirty="0" err="1" smtClean="0">
                <a:latin typeface="Arial Unicode MS" pitchFamily="34" charset="-128"/>
              </a:rPr>
              <a:t>S</a:t>
            </a:r>
            <a:r>
              <a:rPr lang="cs-CZ" sz="2000" dirty="0" err="1" smtClean="0">
                <a:latin typeface="Arial Unicode MS" pitchFamily="34" charset="-128"/>
              </a:rPr>
              <a:t>trobe</a:t>
            </a:r>
            <a:r>
              <a:rPr lang="cs-CZ" sz="2000" dirty="0" smtClean="0">
                <a:latin typeface="Arial Unicode MS" pitchFamily="34" charset="-128"/>
              </a:rPr>
              <a:t>) = adresa sloupce 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200" dirty="0" smtClean="0">
                <a:latin typeface="Arial Unicode MS" pitchFamily="34" charset="-128"/>
              </a:rPr>
              <a:t>Čím menší, tím lepší (jde o čas)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cs-CZ" dirty="0" smtClean="0">
                <a:latin typeface="Arial Unicode MS" pitchFamily="34" charset="-128"/>
              </a:rPr>
              <a:t>snižování dáno technologickými možnostmi paměti/</a:t>
            </a:r>
            <a:r>
              <a:rPr lang="cs-CZ" dirty="0" err="1" smtClean="0">
                <a:latin typeface="Arial Unicode MS" pitchFamily="34" charset="-128"/>
              </a:rPr>
              <a:t>chipsetu</a:t>
            </a:r>
            <a:r>
              <a:rPr lang="cs-CZ" dirty="0" smtClean="0">
                <a:latin typeface="Arial Unicode MS" pitchFamily="34" charset="-128"/>
              </a:rPr>
              <a:t>/procesoru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200" dirty="0" smtClean="0">
                <a:latin typeface="Arial Unicode MS" pitchFamily="34" charset="-128"/>
              </a:rPr>
              <a:t>Např. 9-9-9-27 (TCL-TRCD-TRP-TRAS)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cs-CZ" dirty="0" smtClean="0">
                <a:latin typeface="Arial Unicode MS" pitchFamily="34" charset="-128"/>
              </a:rPr>
              <a:t>TCL = CAS </a:t>
            </a:r>
            <a:r>
              <a:rPr lang="cs-CZ" dirty="0" err="1" smtClean="0">
                <a:latin typeface="Arial Unicode MS" pitchFamily="34" charset="-128"/>
              </a:rPr>
              <a:t>Latency</a:t>
            </a:r>
            <a:endParaRPr lang="cs-CZ" dirty="0" smtClean="0"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cs-CZ" dirty="0" smtClean="0">
                <a:latin typeface="Arial Unicode MS" pitchFamily="34" charset="-128"/>
              </a:rPr>
              <a:t>TRCD = RAS to CAS </a:t>
            </a:r>
            <a:r>
              <a:rPr lang="cs-CZ" dirty="0" err="1" smtClean="0">
                <a:latin typeface="Arial Unicode MS" pitchFamily="34" charset="-128"/>
              </a:rPr>
              <a:t>Delay</a:t>
            </a:r>
            <a:endParaRPr lang="cs-CZ" dirty="0" smtClean="0">
              <a:latin typeface="Arial Unicode MS" pitchFamily="34" charset="-128"/>
            </a:endParaRPr>
          </a:p>
          <a:p>
            <a:pPr lvl="2">
              <a:lnSpc>
                <a:spcPct val="90000"/>
              </a:lnSpc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dirty="0" smtClean="0">
                <a:latin typeface="Arial Unicode MS" pitchFamily="34" charset="-128"/>
              </a:rPr>
              <a:t>zpoždění mezi výběrem řádku a adresací sloupce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cs-CZ" dirty="0" smtClean="0">
                <a:latin typeface="Arial Unicode MS" pitchFamily="34" charset="-128"/>
              </a:rPr>
              <a:t>TRP = RAS </a:t>
            </a:r>
            <a:r>
              <a:rPr lang="cs-CZ" dirty="0" err="1" smtClean="0">
                <a:latin typeface="Arial Unicode MS" pitchFamily="34" charset="-128"/>
              </a:rPr>
              <a:t>Precharge</a:t>
            </a:r>
            <a:endParaRPr lang="cs-CZ" dirty="0" smtClean="0">
              <a:latin typeface="Arial Unicode MS" pitchFamily="34" charset="-128"/>
            </a:endParaRPr>
          </a:p>
          <a:p>
            <a:pPr lvl="2">
              <a:lnSpc>
                <a:spcPct val="90000"/>
              </a:lnSpc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dirty="0" smtClean="0">
                <a:latin typeface="Arial Unicode MS" pitchFamily="34" charset="-128"/>
              </a:rPr>
              <a:t>zpoždění po výběru řádky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cs-CZ" dirty="0" smtClean="0">
                <a:latin typeface="Arial Unicode MS" pitchFamily="34" charset="-128"/>
              </a:rPr>
              <a:t>TRAS = </a:t>
            </a:r>
            <a:r>
              <a:rPr lang="cs-CZ" dirty="0" err="1" smtClean="0">
                <a:latin typeface="Arial Unicode MS" pitchFamily="34" charset="-128"/>
              </a:rPr>
              <a:t>Row</a:t>
            </a:r>
            <a:r>
              <a:rPr lang="cs-CZ" dirty="0" smtClean="0">
                <a:latin typeface="Arial Unicode MS" pitchFamily="34" charset="-128"/>
              </a:rPr>
              <a:t> Access</a:t>
            </a:r>
          </a:p>
          <a:p>
            <a:pPr lvl="2">
              <a:lnSpc>
                <a:spcPct val="90000"/>
              </a:lnSpc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dirty="0" smtClean="0">
                <a:latin typeface="Arial Unicode MS" pitchFamily="34" charset="-128"/>
              </a:rPr>
              <a:t>doba potřebná pro adresaci řádku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dirty="0" smtClean="0">
                <a:latin typeface="Arial Unicode MS" pitchFamily="34" charset="-128"/>
              </a:rPr>
              <a:t>Další vnitřní paměti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9144000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2800" dirty="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800" dirty="0" smtClean="0">
                <a:latin typeface="Arial Unicode MS" pitchFamily="34" charset="-128"/>
              </a:rPr>
              <a:t>ROM – </a:t>
            </a:r>
            <a:r>
              <a:rPr lang="cs-CZ" sz="2800" u="sng" dirty="0" err="1" smtClean="0">
                <a:latin typeface="Arial Unicode MS" pitchFamily="34" charset="-128"/>
              </a:rPr>
              <a:t>R</a:t>
            </a:r>
            <a:r>
              <a:rPr lang="cs-CZ" sz="2800" dirty="0" err="1" smtClean="0">
                <a:latin typeface="Arial Unicode MS" pitchFamily="34" charset="-128"/>
              </a:rPr>
              <a:t>ead</a:t>
            </a:r>
            <a:r>
              <a:rPr lang="cs-CZ" sz="2800" dirty="0" smtClean="0">
                <a:latin typeface="Arial Unicode MS" pitchFamily="34" charset="-128"/>
              </a:rPr>
              <a:t> </a:t>
            </a:r>
            <a:r>
              <a:rPr lang="cs-CZ" sz="2800" u="sng" dirty="0" err="1" smtClean="0">
                <a:latin typeface="Arial Unicode MS" pitchFamily="34" charset="-128"/>
              </a:rPr>
              <a:t>O</a:t>
            </a:r>
            <a:r>
              <a:rPr lang="cs-CZ" sz="2800" dirty="0" err="1" smtClean="0">
                <a:latin typeface="Arial Unicode MS" pitchFamily="34" charset="-128"/>
              </a:rPr>
              <a:t>nly</a:t>
            </a:r>
            <a:r>
              <a:rPr lang="cs-CZ" sz="2800" dirty="0" smtClean="0">
                <a:latin typeface="Arial Unicode MS" pitchFamily="34" charset="-128"/>
              </a:rPr>
              <a:t> </a:t>
            </a:r>
            <a:r>
              <a:rPr lang="cs-CZ" sz="2800" u="sng" dirty="0" err="1" smtClean="0">
                <a:latin typeface="Arial Unicode MS" pitchFamily="34" charset="-128"/>
              </a:rPr>
              <a:t>M</a:t>
            </a:r>
            <a:r>
              <a:rPr lang="cs-CZ" sz="2800" dirty="0" err="1" smtClean="0">
                <a:latin typeface="Arial Unicode MS" pitchFamily="34" charset="-128"/>
              </a:rPr>
              <a:t>emory</a:t>
            </a:r>
            <a:endParaRPr lang="cs-CZ" sz="2800" dirty="0" smtClean="0">
              <a:latin typeface="Arial Unicode MS" pitchFamily="34" charset="-128"/>
            </a:endParaRP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400" dirty="0" smtClean="0">
                <a:latin typeface="Arial Unicode MS" pitchFamily="34" charset="-128"/>
              </a:rPr>
              <a:t>energeticky nezávislá, pevně daný obsah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400" dirty="0" smtClean="0">
                <a:latin typeface="Arial Unicode MS" pitchFamily="34" charset="-128"/>
              </a:rPr>
              <a:t>použití – BIOS – základní programové vybavení PC </a:t>
            </a:r>
          </a:p>
          <a:p>
            <a:pPr lvl="2"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u="sng" dirty="0" smtClean="0">
                <a:latin typeface="Arial Unicode MS" pitchFamily="34" charset="-128"/>
              </a:rPr>
              <a:t>B</a:t>
            </a:r>
            <a:r>
              <a:rPr lang="cs-CZ" sz="2000" dirty="0" smtClean="0">
                <a:latin typeface="Arial Unicode MS" pitchFamily="34" charset="-128"/>
              </a:rPr>
              <a:t>asic </a:t>
            </a:r>
            <a:r>
              <a:rPr lang="cs-CZ" sz="2000" u="sng" dirty="0" smtClean="0">
                <a:latin typeface="Arial Unicode MS" pitchFamily="34" charset="-128"/>
              </a:rPr>
              <a:t>I</a:t>
            </a:r>
            <a:r>
              <a:rPr lang="cs-CZ" sz="2000" dirty="0" smtClean="0">
                <a:latin typeface="Arial Unicode MS" pitchFamily="34" charset="-128"/>
              </a:rPr>
              <a:t>nput </a:t>
            </a:r>
            <a:r>
              <a:rPr lang="cs-CZ" sz="2000" u="sng" dirty="0" smtClean="0">
                <a:latin typeface="Arial Unicode MS" pitchFamily="34" charset="-128"/>
              </a:rPr>
              <a:t>O</a:t>
            </a:r>
            <a:r>
              <a:rPr lang="cs-CZ" sz="2000" dirty="0" smtClean="0">
                <a:latin typeface="Arial Unicode MS" pitchFamily="34" charset="-128"/>
              </a:rPr>
              <a:t>utput </a:t>
            </a:r>
            <a:r>
              <a:rPr lang="cs-CZ" sz="2000" u="sng" dirty="0" err="1" smtClean="0">
                <a:latin typeface="Arial Unicode MS" pitchFamily="34" charset="-128"/>
              </a:rPr>
              <a:t>S</a:t>
            </a:r>
            <a:r>
              <a:rPr lang="cs-CZ" sz="2000" dirty="0" err="1" smtClean="0">
                <a:latin typeface="Arial Unicode MS" pitchFamily="34" charset="-128"/>
              </a:rPr>
              <a:t>ystem</a:t>
            </a:r>
            <a:endParaRPr lang="cs-CZ" sz="2000" dirty="0" smtClean="0">
              <a:latin typeface="Arial Unicode MS" pitchFamily="34" charset="-128"/>
            </a:endParaRP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400" dirty="0" smtClean="0">
                <a:latin typeface="Arial Unicode MS" pitchFamily="34" charset="-128"/>
              </a:rPr>
              <a:t>druhy </a:t>
            </a:r>
          </a:p>
          <a:p>
            <a:pPr lvl="2"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dirty="0" smtClean="0">
                <a:latin typeface="Arial Unicode MS" pitchFamily="34" charset="-128"/>
              </a:rPr>
              <a:t>PROM (</a:t>
            </a:r>
            <a:r>
              <a:rPr lang="cs-CZ" sz="2000" dirty="0" err="1" smtClean="0">
                <a:latin typeface="Arial Unicode MS" pitchFamily="34" charset="-128"/>
              </a:rPr>
              <a:t>Programable</a:t>
            </a:r>
            <a:r>
              <a:rPr lang="cs-CZ" sz="2000" dirty="0" smtClean="0">
                <a:latin typeface="Arial Unicode MS" pitchFamily="34" charset="-128"/>
              </a:rPr>
              <a:t> ROM) – lze 1*zapsat</a:t>
            </a:r>
          </a:p>
          <a:p>
            <a:pPr lvl="2"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dirty="0" smtClean="0">
                <a:latin typeface="Arial Unicode MS" pitchFamily="34" charset="-128"/>
              </a:rPr>
              <a:t>EPROM (</a:t>
            </a:r>
            <a:r>
              <a:rPr lang="cs-CZ" sz="2000" dirty="0" err="1" smtClean="0">
                <a:latin typeface="Arial Unicode MS" pitchFamily="34" charset="-128"/>
              </a:rPr>
              <a:t>Electrically</a:t>
            </a:r>
            <a:r>
              <a:rPr lang="cs-CZ" sz="2000" dirty="0" smtClean="0">
                <a:latin typeface="Arial Unicode MS" pitchFamily="34" charset="-128"/>
              </a:rPr>
              <a:t> PROM) – lze smazat UV zářením</a:t>
            </a:r>
          </a:p>
          <a:p>
            <a:pPr lvl="2">
              <a:buClr>
                <a:schemeClr val="folHlink"/>
              </a:buClr>
              <a:buSzTx/>
              <a:buFont typeface="Arial Unicode MS" pitchFamily="34" charset="-128"/>
              <a:buChar char="-"/>
            </a:pPr>
            <a:r>
              <a:rPr lang="cs-CZ" sz="2000" dirty="0" smtClean="0">
                <a:latin typeface="Arial Unicode MS" pitchFamily="34" charset="-128"/>
              </a:rPr>
              <a:t>EEPROM (</a:t>
            </a:r>
            <a:r>
              <a:rPr lang="cs-CZ" sz="2000" dirty="0" err="1" smtClean="0">
                <a:latin typeface="Arial Unicode MS" pitchFamily="34" charset="-128"/>
              </a:rPr>
              <a:t>Electrically</a:t>
            </a:r>
            <a:r>
              <a:rPr lang="cs-CZ" sz="2000" dirty="0" smtClean="0">
                <a:latin typeface="Arial Unicode MS" pitchFamily="34" charset="-128"/>
              </a:rPr>
              <a:t> </a:t>
            </a:r>
            <a:r>
              <a:rPr lang="cs-CZ" sz="2000" dirty="0" err="1" smtClean="0">
                <a:latin typeface="Arial Unicode MS" pitchFamily="34" charset="-128"/>
              </a:rPr>
              <a:t>Erasable</a:t>
            </a:r>
            <a:r>
              <a:rPr lang="cs-CZ" sz="2000" dirty="0" smtClean="0">
                <a:latin typeface="Arial Unicode MS" pitchFamily="34" charset="-128"/>
              </a:rPr>
              <a:t> PROM) – lze smazat el. impulsy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smtClean="0">
                <a:latin typeface="Arial Unicode MS" pitchFamily="34" charset="-128"/>
              </a:rPr>
              <a:t>EPROM paměť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8064500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smtClean="0">
                <a:latin typeface="Arial Unicode MS" pitchFamily="34" charset="-128"/>
              </a:rPr>
              <a:t>Asociativní paměť </a:t>
            </a:r>
            <a:r>
              <a:rPr lang="cs-CZ" sz="4800" b="1" smtClean="0">
                <a:latin typeface="Arial" pitchFamily="34" charset="0"/>
              </a:rPr>
              <a:t>(</a:t>
            </a:r>
            <a:r>
              <a:rPr lang="cs-CZ" sz="4800" b="1" smtClean="0">
                <a:latin typeface="Arial Unicode MS" pitchFamily="34" charset="-128"/>
              </a:rPr>
              <a:t>cache</a:t>
            </a:r>
            <a:r>
              <a:rPr lang="cs-CZ" sz="4800" b="1" smtClean="0">
                <a:latin typeface="Arial" pitchFamily="34" charset="0"/>
              </a:rPr>
              <a:t>)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-36513" y="1557338"/>
            <a:ext cx="9144001" cy="480060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mtClean="0">
                <a:latin typeface="Arial Unicode MS" pitchFamily="34" charset="-128"/>
              </a:rPr>
              <a:t>Rychlá vyrovnávací paměť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mtClean="0">
                <a:latin typeface="Arial Unicode MS" pitchFamily="34" charset="-128"/>
              </a:rPr>
              <a:t>Co vyrovnává?</a:t>
            </a:r>
          </a:p>
          <a:p>
            <a:pPr marL="2057400" lvl="4">
              <a:lnSpc>
                <a:spcPct val="9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cs-CZ" sz="2800" smtClean="0">
                <a:latin typeface="Arial Unicode MS" pitchFamily="34" charset="-128"/>
              </a:rPr>
              <a:t>rychlosti pamětí !!!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mtClean="0">
                <a:latin typeface="Arial Unicode MS" pitchFamily="34" charset="-128"/>
              </a:rPr>
              <a:t>Nejčastěji na procesoru (L1, L2, L3)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mtClean="0">
                <a:latin typeface="Arial Unicode MS" pitchFamily="34" charset="-128"/>
              </a:rPr>
              <a:t>Kde jinde ji můžeme najít?</a:t>
            </a:r>
          </a:p>
          <a:p>
            <a:pPr marL="2057400" lvl="4">
              <a:lnSpc>
                <a:spcPct val="9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cs-CZ" sz="2800" smtClean="0">
                <a:latin typeface="Arial Unicode MS" pitchFamily="34" charset="-128"/>
              </a:rPr>
              <a:t>pevný disk, CD/DVD, a další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mtClean="0">
                <a:latin typeface="Arial Unicode MS" pitchFamily="34" charset="-128"/>
              </a:rPr>
              <a:t>Výrazně nižší kapacita než hlavní paměť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mtClean="0">
                <a:latin typeface="Arial Unicode MS" pitchFamily="34" charset="-128"/>
              </a:rPr>
              <a:t>Strategie přesunu dat do cache – statisticky ověřeno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100" smtClean="0">
                <a:latin typeface="Arial Unicode MS" pitchFamily="34" charset="-128"/>
              </a:rPr>
              <a:t>časová lokalita </a:t>
            </a:r>
          </a:p>
          <a:p>
            <a:pPr lvl="2"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1800" smtClean="0">
                <a:latin typeface="Arial Unicode MS" pitchFamily="34" charset="-128"/>
              </a:rPr>
              <a:t>je velká pravděpodobnost, že aktuálně čtenou informaci budu chtít číst znovu</a:t>
            </a: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100" smtClean="0">
                <a:latin typeface="Arial Unicode MS" pitchFamily="34" charset="-128"/>
              </a:rPr>
              <a:t>místní lokalita </a:t>
            </a:r>
          </a:p>
          <a:p>
            <a:pPr lvl="2"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1800" smtClean="0">
                <a:latin typeface="Arial Unicode MS" pitchFamily="34" charset="-128"/>
              </a:rPr>
              <a:t>je veliká pravděpodobnost, že volám-li adresu </a:t>
            </a:r>
            <a:r>
              <a:rPr lang="cs-CZ" sz="1800" b="1" i="1" smtClean="0">
                <a:latin typeface="Arial Unicode MS" pitchFamily="34" charset="-128"/>
              </a:rPr>
              <a:t>a</a:t>
            </a:r>
            <a:r>
              <a:rPr lang="cs-CZ" sz="1800" smtClean="0">
                <a:latin typeface="Arial Unicode MS" pitchFamily="34" charset="-128"/>
              </a:rPr>
              <a:t>, budu brzy volat i</a:t>
            </a:r>
            <a:r>
              <a:rPr lang="cs-CZ" sz="1800" i="1" smtClean="0">
                <a:latin typeface="Arial Unicode MS" pitchFamily="34" charset="-128"/>
              </a:rPr>
              <a:t> </a:t>
            </a:r>
            <a:r>
              <a:rPr lang="cs-CZ" sz="1800" b="1" i="1" smtClean="0">
                <a:latin typeface="Arial Unicode MS" pitchFamily="34" charset="-128"/>
              </a:rPr>
              <a:t>a+1</a:t>
            </a:r>
            <a:endParaRPr lang="cs-CZ" sz="1800" i="1" smtClean="0"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1800" smtClean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2000" smtClean="0">
              <a:latin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dirty="0" smtClean="0">
                <a:latin typeface="Arial Unicode MS" pitchFamily="34" charset="-128"/>
              </a:rPr>
              <a:t>Asociativní paměť (</a:t>
            </a:r>
            <a:r>
              <a:rPr lang="cs-CZ" sz="4800" b="1" dirty="0" err="1" smtClean="0">
                <a:latin typeface="Arial Unicode MS" pitchFamily="34" charset="-128"/>
              </a:rPr>
              <a:t>cache</a:t>
            </a:r>
            <a:r>
              <a:rPr lang="cs-CZ" sz="4800" b="1" dirty="0" smtClean="0">
                <a:latin typeface="Arial Unicode MS" pitchFamily="34" charset="-128"/>
              </a:rPr>
              <a:t>)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28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28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3000" smtClean="0">
                <a:latin typeface="Arial Unicode MS" pitchFamily="34" charset="-128"/>
              </a:rPr>
              <a:t>Strategie uvolňování paměťových míst v cache</a:t>
            </a:r>
            <a:r>
              <a:rPr lang="cs-CZ" sz="2800" smtClean="0">
                <a:latin typeface="Arial Unicode MS" pitchFamily="34" charset="-128"/>
              </a:rPr>
              <a:t> 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400" smtClean="0">
                <a:latin typeface="Arial Unicode MS" pitchFamily="34" charset="-128"/>
              </a:rPr>
              <a:t>FIFO – „nejstarší“ položka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400" smtClean="0">
                <a:latin typeface="Arial Unicode MS" pitchFamily="34" charset="-128"/>
              </a:rPr>
              <a:t>LRU – nejdéle nepoužitá položka (nutnost čítače použití)</a:t>
            </a:r>
          </a:p>
          <a:p>
            <a:pPr lvl="2">
              <a:buClr>
                <a:schemeClr val="folHlink"/>
              </a:buClr>
              <a:buSzTx/>
              <a:buFont typeface="Times New Roman" pitchFamily="18" charset="0"/>
              <a:buChar char="-"/>
            </a:pPr>
            <a:r>
              <a:rPr lang="cs-CZ" sz="2200" smtClean="0">
                <a:latin typeface="Arial Unicode MS" pitchFamily="34" charset="-128"/>
              </a:rPr>
              <a:t> Least Recently Used 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400" smtClean="0">
                <a:latin typeface="Arial Unicode MS" pitchFamily="34" charset="-128"/>
              </a:rPr>
              <a:t>náhodný výběr – nejjednodušší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400" smtClean="0">
                <a:latin typeface="Arial Unicode MS" pitchFamily="34" charset="-128"/>
              </a:rPr>
              <a:t>a další.....</a:t>
            </a:r>
          </a:p>
          <a:p>
            <a:pPr lvl="1">
              <a:buClr>
                <a:schemeClr val="folHlink"/>
              </a:buClr>
              <a:buSzTx/>
              <a:buFont typeface="Wingdings" pitchFamily="2" charset="2"/>
              <a:buNone/>
            </a:pPr>
            <a:endParaRPr lang="cs-CZ" smtClean="0">
              <a:latin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cs-CZ" sz="4800" b="1" dirty="0" smtClean="0">
                <a:latin typeface="Arial" pitchFamily="34" charset="0"/>
                <a:cs typeface="Arial" pitchFamily="34" charset="0"/>
              </a:rPr>
              <a:t>Základní pojmy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24000"/>
            <a:ext cx="8964612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32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smtClean="0">
                <a:latin typeface="Arial Unicode MS" pitchFamily="34" charset="-128"/>
              </a:rPr>
              <a:t>Paměť = úložiště dat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smtClean="0">
                <a:latin typeface="Arial Unicode MS" pitchFamily="34" charset="-128"/>
              </a:rPr>
              <a:t>Složená z paměťových buněk (1 buňka = 1 bit)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smtClean="0">
                <a:latin typeface="Arial Unicode MS" pitchFamily="34" charset="-128"/>
              </a:rPr>
              <a:t>Kapacita paměti = množství dat, které do paměti uložíme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smtClean="0">
                <a:latin typeface="Arial Unicode MS" pitchFamily="34" charset="-128"/>
              </a:rPr>
              <a:t>Rychlost paměti 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smtClean="0">
                <a:latin typeface="Arial Unicode MS" pitchFamily="34" charset="-128"/>
              </a:rPr>
              <a:t>vybavovací doba (střední, maximální)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smtClean="0">
                <a:latin typeface="Arial Unicode MS" pitchFamily="34" charset="-128"/>
              </a:rPr>
              <a:t>doba zápisu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smtClean="0">
                <a:latin typeface="Arial Unicode MS" pitchFamily="34" charset="-128"/>
              </a:rPr>
              <a:t>frekvence (závislá na desce, FSB, QPI)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smtClean="0">
                <a:latin typeface="Arial Unicode MS" pitchFamily="34" charset="-128"/>
              </a:rPr>
              <a:t>Rozdělení pamětí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41438"/>
            <a:ext cx="8534400" cy="5145087"/>
          </a:xfrm>
          <a:noFill/>
        </p:spPr>
        <p:txBody>
          <a:bodyPr/>
          <a:lstStyle/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dirty="0" smtClean="0">
                <a:latin typeface="Arial Unicode MS" pitchFamily="34" charset="-128"/>
              </a:rPr>
              <a:t>Podle vzdálenosti od procesoru – vnitřní x vnější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dirty="0" smtClean="0">
                <a:latin typeface="Arial Unicode MS" pitchFamily="34" charset="-128"/>
              </a:rPr>
              <a:t>vnitřní jsou energeticky závislé, vnější nikoliv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dirty="0" smtClean="0">
                <a:latin typeface="Arial Unicode MS" pitchFamily="34" charset="-128"/>
              </a:rPr>
              <a:t>Podle čtení a zápisu – RWM x ROM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dirty="0" smtClean="0">
                <a:latin typeface="Arial Unicode MS" pitchFamily="34" charset="-128"/>
              </a:rPr>
              <a:t>RWM – </a:t>
            </a:r>
            <a:r>
              <a:rPr lang="cs-CZ" sz="2200" u="sng" dirty="0" err="1" smtClean="0">
                <a:latin typeface="Arial Unicode MS" pitchFamily="34" charset="-128"/>
              </a:rPr>
              <a:t>R</a:t>
            </a:r>
            <a:r>
              <a:rPr lang="cs-CZ" sz="2200" dirty="0" err="1" smtClean="0">
                <a:latin typeface="Arial Unicode MS" pitchFamily="34" charset="-128"/>
              </a:rPr>
              <a:t>ead</a:t>
            </a:r>
            <a:r>
              <a:rPr lang="cs-CZ" sz="2200" dirty="0" smtClean="0">
                <a:latin typeface="Arial Unicode MS" pitchFamily="34" charset="-128"/>
              </a:rPr>
              <a:t> </a:t>
            </a:r>
            <a:r>
              <a:rPr lang="cs-CZ" sz="2200" u="sng" dirty="0" err="1" smtClean="0">
                <a:latin typeface="Arial Unicode MS" pitchFamily="34" charset="-128"/>
              </a:rPr>
              <a:t>W</a:t>
            </a:r>
            <a:r>
              <a:rPr lang="cs-CZ" sz="2200" dirty="0" err="1" smtClean="0">
                <a:latin typeface="Arial Unicode MS" pitchFamily="34" charset="-128"/>
              </a:rPr>
              <a:t>rite</a:t>
            </a:r>
            <a:r>
              <a:rPr lang="cs-CZ" sz="2200" dirty="0" smtClean="0">
                <a:latin typeface="Arial Unicode MS" pitchFamily="34" charset="-128"/>
              </a:rPr>
              <a:t> </a:t>
            </a:r>
            <a:r>
              <a:rPr lang="cs-CZ" sz="2200" u="sng" dirty="0" err="1" smtClean="0">
                <a:latin typeface="Arial Unicode MS" pitchFamily="34" charset="-128"/>
              </a:rPr>
              <a:t>M</a:t>
            </a:r>
            <a:r>
              <a:rPr lang="cs-CZ" sz="2200" dirty="0" err="1" smtClean="0">
                <a:latin typeface="Arial Unicode MS" pitchFamily="34" charset="-128"/>
              </a:rPr>
              <a:t>emory</a:t>
            </a:r>
            <a:endParaRPr lang="cs-CZ" sz="2200" dirty="0" smtClean="0">
              <a:latin typeface="Arial Unicode MS" pitchFamily="34" charset="-128"/>
            </a:endParaRPr>
          </a:p>
          <a:p>
            <a:pPr lvl="2">
              <a:buClr>
                <a:schemeClr val="folHlink"/>
              </a:buClr>
              <a:buSzTx/>
              <a:buFont typeface="Wingdings" pitchFamily="2" charset="2"/>
              <a:buChar char="ü"/>
            </a:pPr>
            <a:r>
              <a:rPr lang="cs-CZ" sz="2200" dirty="0" smtClean="0">
                <a:latin typeface="Arial Unicode MS" pitchFamily="34" charset="-128"/>
              </a:rPr>
              <a:t>RAM – </a:t>
            </a:r>
            <a:r>
              <a:rPr lang="cs-CZ" sz="2200" u="sng" dirty="0" err="1" smtClean="0">
                <a:latin typeface="Arial Unicode MS" pitchFamily="34" charset="-128"/>
              </a:rPr>
              <a:t>R</a:t>
            </a:r>
            <a:r>
              <a:rPr lang="cs-CZ" sz="2200" dirty="0" err="1" smtClean="0">
                <a:latin typeface="Arial Unicode MS" pitchFamily="34" charset="-128"/>
              </a:rPr>
              <a:t>andom</a:t>
            </a:r>
            <a:r>
              <a:rPr lang="cs-CZ" sz="2200" dirty="0" smtClean="0">
                <a:latin typeface="Arial Unicode MS" pitchFamily="34" charset="-128"/>
              </a:rPr>
              <a:t> </a:t>
            </a:r>
            <a:r>
              <a:rPr lang="cs-CZ" sz="2200" u="sng" dirty="0" smtClean="0">
                <a:latin typeface="Arial Unicode MS" pitchFamily="34" charset="-128"/>
              </a:rPr>
              <a:t>Ac</a:t>
            </a:r>
            <a:r>
              <a:rPr lang="cs-CZ" sz="2200" dirty="0" smtClean="0">
                <a:latin typeface="Arial Unicode MS" pitchFamily="34" charset="-128"/>
              </a:rPr>
              <a:t>cess </a:t>
            </a:r>
            <a:r>
              <a:rPr lang="cs-CZ" sz="2200" u="sng" dirty="0" err="1" smtClean="0">
                <a:latin typeface="Arial Unicode MS" pitchFamily="34" charset="-128"/>
              </a:rPr>
              <a:t>M</a:t>
            </a:r>
            <a:r>
              <a:rPr lang="cs-CZ" sz="2200" dirty="0" err="1" smtClean="0">
                <a:latin typeface="Arial Unicode MS" pitchFamily="34" charset="-128"/>
              </a:rPr>
              <a:t>emory</a:t>
            </a:r>
            <a:r>
              <a:rPr lang="cs-CZ" sz="2200" dirty="0" smtClean="0">
                <a:latin typeface="Arial Unicode MS" pitchFamily="34" charset="-128"/>
              </a:rPr>
              <a:t> (s náhodným přístupem)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dirty="0" smtClean="0">
                <a:latin typeface="Arial Unicode MS" pitchFamily="34" charset="-128"/>
              </a:rPr>
              <a:t>ROM – </a:t>
            </a:r>
            <a:r>
              <a:rPr lang="cs-CZ" sz="2200" u="sng" dirty="0" err="1" smtClean="0">
                <a:latin typeface="Arial Unicode MS" pitchFamily="34" charset="-128"/>
              </a:rPr>
              <a:t>R</a:t>
            </a:r>
            <a:r>
              <a:rPr lang="cs-CZ" sz="2200" dirty="0" err="1" smtClean="0">
                <a:latin typeface="Arial Unicode MS" pitchFamily="34" charset="-128"/>
              </a:rPr>
              <a:t>ead</a:t>
            </a:r>
            <a:r>
              <a:rPr lang="cs-CZ" sz="2200" dirty="0" smtClean="0">
                <a:latin typeface="Arial Unicode MS" pitchFamily="34" charset="-128"/>
              </a:rPr>
              <a:t> </a:t>
            </a:r>
            <a:r>
              <a:rPr lang="cs-CZ" sz="2200" u="sng" dirty="0" err="1" smtClean="0">
                <a:latin typeface="Arial Unicode MS" pitchFamily="34" charset="-128"/>
              </a:rPr>
              <a:t>O</a:t>
            </a:r>
            <a:r>
              <a:rPr lang="cs-CZ" sz="2200" dirty="0" err="1" smtClean="0">
                <a:latin typeface="Arial Unicode MS" pitchFamily="34" charset="-128"/>
              </a:rPr>
              <a:t>nly</a:t>
            </a:r>
            <a:r>
              <a:rPr lang="cs-CZ" sz="2200" dirty="0" smtClean="0">
                <a:latin typeface="Arial Unicode MS" pitchFamily="34" charset="-128"/>
              </a:rPr>
              <a:t> </a:t>
            </a:r>
            <a:r>
              <a:rPr lang="cs-CZ" sz="2200" u="sng" dirty="0" err="1" smtClean="0">
                <a:latin typeface="Arial Unicode MS" pitchFamily="34" charset="-128"/>
              </a:rPr>
              <a:t>M</a:t>
            </a:r>
            <a:r>
              <a:rPr lang="cs-CZ" sz="2200" dirty="0" err="1" smtClean="0">
                <a:latin typeface="Arial Unicode MS" pitchFamily="34" charset="-128"/>
              </a:rPr>
              <a:t>emory</a:t>
            </a:r>
            <a:r>
              <a:rPr lang="cs-CZ" sz="2200" dirty="0" smtClean="0">
                <a:latin typeface="Arial Unicode MS" pitchFamily="34" charset="-128"/>
              </a:rPr>
              <a:t> (pouze pro čtení)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dirty="0" smtClean="0">
                <a:latin typeface="Arial Unicode MS" pitchFamily="34" charset="-128"/>
              </a:rPr>
              <a:t>Podle technologie – statická x dynamická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dirty="0" smtClean="0">
                <a:latin typeface="Arial Unicode MS" pitchFamily="34" charset="-128"/>
              </a:rPr>
              <a:t>Podle výběru buňky 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dirty="0" smtClean="0">
                <a:latin typeface="Arial Unicode MS" pitchFamily="34" charset="-128"/>
              </a:rPr>
              <a:t>adresovatelná (přímý výběr, náhodný výběr)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dirty="0" smtClean="0">
                <a:latin typeface="Arial Unicode MS" pitchFamily="34" charset="-128"/>
              </a:rPr>
              <a:t>sekvenční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dirty="0" smtClean="0">
                <a:latin typeface="Arial Unicode MS" pitchFamily="34" charset="-128"/>
              </a:rPr>
              <a:t>LIFO (zásobník)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dirty="0" smtClean="0">
                <a:latin typeface="Arial Unicode MS" pitchFamily="34" charset="-128"/>
              </a:rPr>
              <a:t>FIFO (fronta)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dirty="0" smtClean="0">
                <a:latin typeface="Arial Unicode MS" pitchFamily="34" charset="-128"/>
              </a:rPr>
              <a:t>asociativní (</a:t>
            </a:r>
            <a:r>
              <a:rPr lang="cs-CZ" sz="2200" dirty="0" err="1" smtClean="0">
                <a:latin typeface="Arial Unicode MS" pitchFamily="34" charset="-128"/>
              </a:rPr>
              <a:t>cache</a:t>
            </a:r>
            <a:r>
              <a:rPr lang="cs-CZ" sz="2200" dirty="0" smtClean="0">
                <a:latin typeface="Arial Unicode MS" pitchFamily="34" charset="-128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smtClean="0">
                <a:latin typeface="Arial Unicode MS" pitchFamily="34" charset="-128"/>
              </a:rPr>
              <a:t>Požadavky na paměti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26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3600" b="1" smtClean="0">
                <a:latin typeface="Arial Unicode MS" pitchFamily="34" charset="-128"/>
              </a:rPr>
              <a:t>Vysoká kapacita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3600" b="1" smtClean="0">
                <a:latin typeface="Arial Unicode MS" pitchFamily="34" charset="-128"/>
              </a:rPr>
              <a:t>Vysoká rychlost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smtClean="0">
                <a:latin typeface="Arial Unicode MS" pitchFamily="34" charset="-128"/>
              </a:rPr>
              <a:t>Stálost a energetická nezávislost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smtClean="0">
                <a:latin typeface="Arial Unicode MS" pitchFamily="34" charset="-128"/>
              </a:rPr>
              <a:t>Jednoduchá skladovatelnost a manipulace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smtClean="0">
                <a:latin typeface="Arial Unicode MS" pitchFamily="34" charset="-128"/>
              </a:rPr>
              <a:t>Mazatelnost a opakované použití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600" smtClean="0">
                <a:latin typeface="Arial Unicode MS" pitchFamily="34" charset="-128"/>
              </a:rPr>
              <a:t>Vysoká spolehlivost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3600" b="1" smtClean="0">
                <a:latin typeface="Arial Unicode MS" pitchFamily="34" charset="-128"/>
              </a:rPr>
              <a:t>Nízká cena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3600" b="1" smtClean="0">
              <a:latin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950" y="1868488"/>
            <a:ext cx="8807450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800" smtClean="0">
                <a:latin typeface="Arial Unicode MS" pitchFamily="34" charset="-128"/>
              </a:rPr>
              <a:t>Kapacita a rychlost mají rozhodující vliv na užitné vlastnosti výpočetního systému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800" smtClean="0">
                <a:latin typeface="Arial Unicode MS" pitchFamily="34" charset="-128"/>
              </a:rPr>
              <a:t>Tyto vlastnosti jsou ale v rozporu, protože</a:t>
            </a:r>
            <a:r>
              <a:rPr lang="cs-CZ" sz="3200" smtClean="0">
                <a:latin typeface="Arial Unicode MS" pitchFamily="34" charset="-128"/>
              </a:rPr>
              <a:t> 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smtClean="0">
                <a:latin typeface="Arial Unicode MS" pitchFamily="34" charset="-128"/>
              </a:rPr>
              <a:t>1) rychlé paměti jsou drahé a nelze je tedy libovolně zvětšovat 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200" smtClean="0">
                <a:latin typeface="Arial Unicode MS" pitchFamily="34" charset="-128"/>
              </a:rPr>
              <a:t>2) velkokapacitní jsou relativně levné, avšak vybavovací doba </a:t>
            </a:r>
            <a:endParaRPr lang="cs-CZ" sz="2200" smtClean="0">
              <a:latin typeface="Arial" pitchFamily="34" charset="0"/>
            </a:endParaRPr>
          </a:p>
          <a:p>
            <a:pPr lvl="1">
              <a:buClr>
                <a:schemeClr val="folHlink"/>
              </a:buClr>
              <a:buSzTx/>
              <a:buFontTx/>
              <a:buNone/>
            </a:pPr>
            <a:r>
              <a:rPr lang="cs-CZ" sz="2200" smtClean="0">
                <a:latin typeface="Arial" pitchFamily="34" charset="0"/>
              </a:rPr>
              <a:t>        </a:t>
            </a:r>
            <a:r>
              <a:rPr lang="cs-CZ" sz="2200" smtClean="0">
                <a:latin typeface="Arial Unicode MS" pitchFamily="34" charset="-128"/>
              </a:rPr>
              <a:t>je dlouhá </a:t>
            </a:r>
            <a:r>
              <a:rPr lang="cs-CZ" sz="2200" smtClean="0">
                <a:latin typeface="Arial Unicode MS" pitchFamily="34" charset="-128"/>
                <a:sym typeface="Symbol" pitchFamily="18" charset="2"/>
              </a:rPr>
              <a:t> nehodí</a:t>
            </a:r>
            <a:r>
              <a:rPr lang="en-US" sz="2200" smtClean="0">
                <a:latin typeface="Arial Unicode MS" pitchFamily="34" charset="-128"/>
                <a:sym typeface="Symbol" pitchFamily="18" charset="2"/>
              </a:rPr>
              <a:t> se pro </a:t>
            </a:r>
            <a:r>
              <a:rPr lang="cs-CZ" sz="2200" smtClean="0">
                <a:latin typeface="Arial Unicode MS" pitchFamily="34" charset="-128"/>
                <a:sym typeface="Symbol" pitchFamily="18" charset="2"/>
              </a:rPr>
              <a:t>spolupráci s procesorem</a:t>
            </a:r>
            <a:endParaRPr lang="cs-CZ" sz="22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800" smtClean="0">
                <a:latin typeface="Arial Unicode MS" pitchFamily="34" charset="-128"/>
              </a:rPr>
              <a:t>Proto se užívá </a:t>
            </a:r>
            <a:r>
              <a:rPr lang="cs-CZ" sz="3200" b="1" smtClean="0">
                <a:latin typeface="Arial Unicode MS" pitchFamily="34" charset="-128"/>
              </a:rPr>
              <a:t>hierarchický systém pamětí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cs-CZ" sz="4800" b="1">
                <a:solidFill>
                  <a:schemeClr val="tx2"/>
                </a:solidFill>
                <a:latin typeface="Arial Unicode MS" pitchFamily="34" charset="-128"/>
              </a:rPr>
              <a:t>Paměťové systémy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8195" name="Rectangle 2053"/>
          <p:cNvSpPr>
            <a:spLocks noGrp="1" noChangeArrowheads="1"/>
          </p:cNvSpPr>
          <p:nvPr>
            <p:ph type="title"/>
          </p:nvPr>
        </p:nvSpPr>
        <p:spPr>
          <a:xfrm>
            <a:off x="395288" y="266700"/>
            <a:ext cx="8748712" cy="1104900"/>
          </a:xfrm>
          <a:noFill/>
        </p:spPr>
        <p:txBody>
          <a:bodyPr/>
          <a:lstStyle/>
          <a:p>
            <a:r>
              <a:rPr lang="cs-CZ" sz="4800" b="1" smtClean="0">
                <a:latin typeface="Arial Unicode MS" pitchFamily="34" charset="-128"/>
              </a:rPr>
              <a:t>Hierarchický systém</a:t>
            </a:r>
          </a:p>
        </p:txBody>
      </p:sp>
      <p:sp>
        <p:nvSpPr>
          <p:cNvPr id="8196" name="Rectangle 2054"/>
          <p:cNvSpPr>
            <a:spLocks noGrp="1" noChangeArrowheads="1"/>
          </p:cNvSpPr>
          <p:nvPr>
            <p:ph type="body" idx="1"/>
          </p:nvPr>
        </p:nvSpPr>
        <p:spPr>
          <a:xfrm>
            <a:off x="107950" y="1524000"/>
            <a:ext cx="9036050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sz="3200" smtClean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sz="3200" smtClean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sz="3200" smtClean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sz="3200" smtClean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sz="3200" smtClean="0"/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3000" smtClean="0">
                <a:latin typeface="Arial Unicode MS" pitchFamily="34" charset="-128"/>
              </a:rPr>
              <a:t>Cena za 1 bit paměti klesá směrem od procesoru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3000" smtClean="0">
                <a:latin typeface="Arial Unicode MS" pitchFamily="34" charset="-128"/>
              </a:rPr>
              <a:t>Rychlost paměti klesá směrem od procesoru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3000" smtClean="0">
                <a:latin typeface="Arial Unicode MS" pitchFamily="34" charset="-128"/>
              </a:rPr>
              <a:t>Kapacita paměti roste směrem od procesoru</a:t>
            </a:r>
          </a:p>
        </p:txBody>
      </p:sp>
      <p:sp>
        <p:nvSpPr>
          <p:cNvPr id="8197" name="Rectangle 2055"/>
          <p:cNvSpPr>
            <a:spLocks noChangeArrowheads="1"/>
          </p:cNvSpPr>
          <p:nvPr/>
        </p:nvSpPr>
        <p:spPr bwMode="auto">
          <a:xfrm>
            <a:off x="304800" y="1981200"/>
            <a:ext cx="16002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198" name="Rectangle 2056"/>
          <p:cNvSpPr>
            <a:spLocks noChangeArrowheads="1"/>
          </p:cNvSpPr>
          <p:nvPr/>
        </p:nvSpPr>
        <p:spPr bwMode="auto">
          <a:xfrm>
            <a:off x="2667000" y="1981200"/>
            <a:ext cx="14478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199" name="Rectangle 2058"/>
          <p:cNvSpPr>
            <a:spLocks noChangeArrowheads="1"/>
          </p:cNvSpPr>
          <p:nvPr/>
        </p:nvSpPr>
        <p:spPr bwMode="auto">
          <a:xfrm>
            <a:off x="4419600" y="1981200"/>
            <a:ext cx="13716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200" name="Rectangle 2059"/>
          <p:cNvSpPr>
            <a:spLocks noChangeArrowheads="1"/>
          </p:cNvSpPr>
          <p:nvPr/>
        </p:nvSpPr>
        <p:spPr bwMode="auto">
          <a:xfrm>
            <a:off x="7162800" y="1905000"/>
            <a:ext cx="1447800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201" name="Text Box 2060"/>
          <p:cNvSpPr txBox="1">
            <a:spLocks noChangeArrowheads="1"/>
          </p:cNvSpPr>
          <p:nvPr/>
        </p:nvSpPr>
        <p:spPr bwMode="auto">
          <a:xfrm>
            <a:off x="539750" y="22764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sz="2400"/>
              <a:t>Procesor</a:t>
            </a:r>
          </a:p>
        </p:txBody>
      </p:sp>
      <p:sp>
        <p:nvSpPr>
          <p:cNvPr id="8202" name="Text Box 2061"/>
          <p:cNvSpPr txBox="1">
            <a:spLocks noChangeArrowheads="1"/>
          </p:cNvSpPr>
          <p:nvPr/>
        </p:nvSpPr>
        <p:spPr bwMode="auto">
          <a:xfrm>
            <a:off x="2843213" y="22764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sz="2400"/>
              <a:t>   M1</a:t>
            </a:r>
          </a:p>
        </p:txBody>
      </p:sp>
      <p:sp>
        <p:nvSpPr>
          <p:cNvPr id="8203" name="Text Box 2062"/>
          <p:cNvSpPr txBox="1">
            <a:spLocks noChangeArrowheads="1"/>
          </p:cNvSpPr>
          <p:nvPr/>
        </p:nvSpPr>
        <p:spPr bwMode="auto">
          <a:xfrm>
            <a:off x="4787900" y="22764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sz="2400"/>
              <a:t>M2</a:t>
            </a:r>
          </a:p>
        </p:txBody>
      </p:sp>
      <p:sp>
        <p:nvSpPr>
          <p:cNvPr id="8204" name="Text Box 2063"/>
          <p:cNvSpPr txBox="1">
            <a:spLocks noChangeArrowheads="1"/>
          </p:cNvSpPr>
          <p:nvPr/>
        </p:nvSpPr>
        <p:spPr bwMode="auto">
          <a:xfrm>
            <a:off x="7315200" y="2514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cs-CZ" sz="2400"/>
          </a:p>
        </p:txBody>
      </p:sp>
      <p:sp>
        <p:nvSpPr>
          <p:cNvPr id="8205" name="Text Box 2064"/>
          <p:cNvSpPr txBox="1">
            <a:spLocks noChangeArrowheads="1"/>
          </p:cNvSpPr>
          <p:nvPr/>
        </p:nvSpPr>
        <p:spPr bwMode="auto">
          <a:xfrm>
            <a:off x="7667625" y="22764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sz="2400"/>
              <a:t>M</a:t>
            </a:r>
            <a:r>
              <a:rPr lang="cs-CZ" sz="2400" baseline="-25000"/>
              <a:t>n</a:t>
            </a:r>
            <a:endParaRPr lang="cs-CZ" sz="2400"/>
          </a:p>
        </p:txBody>
      </p:sp>
      <p:sp>
        <p:nvSpPr>
          <p:cNvPr id="8206" name="Line 2065"/>
          <p:cNvSpPr>
            <a:spLocks noChangeShapeType="1"/>
          </p:cNvSpPr>
          <p:nvPr/>
        </p:nvSpPr>
        <p:spPr bwMode="auto">
          <a:xfrm>
            <a:off x="1905000" y="2362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7" name="Line 2066"/>
          <p:cNvSpPr>
            <a:spLocks noChangeShapeType="1"/>
          </p:cNvSpPr>
          <p:nvPr/>
        </p:nvSpPr>
        <p:spPr bwMode="auto">
          <a:xfrm>
            <a:off x="4114800" y="2362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8" name="Line 2067"/>
          <p:cNvSpPr>
            <a:spLocks noChangeShapeType="1"/>
          </p:cNvSpPr>
          <p:nvPr/>
        </p:nvSpPr>
        <p:spPr bwMode="auto">
          <a:xfrm>
            <a:off x="5791200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9" name="Line 2068"/>
          <p:cNvSpPr>
            <a:spLocks noChangeShapeType="1"/>
          </p:cNvSpPr>
          <p:nvPr/>
        </p:nvSpPr>
        <p:spPr bwMode="auto">
          <a:xfrm>
            <a:off x="6705600" y="2286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0" name="Line 2069"/>
          <p:cNvSpPr>
            <a:spLocks noChangeShapeType="1"/>
          </p:cNvSpPr>
          <p:nvPr/>
        </p:nvSpPr>
        <p:spPr bwMode="auto">
          <a:xfrm flipH="1">
            <a:off x="6705600" y="2743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1" name="Line 2070"/>
          <p:cNvSpPr>
            <a:spLocks noChangeShapeType="1"/>
          </p:cNvSpPr>
          <p:nvPr/>
        </p:nvSpPr>
        <p:spPr bwMode="auto">
          <a:xfrm flipH="1">
            <a:off x="5791200" y="2743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2" name="Line 2071"/>
          <p:cNvSpPr>
            <a:spLocks noChangeShapeType="1"/>
          </p:cNvSpPr>
          <p:nvPr/>
        </p:nvSpPr>
        <p:spPr bwMode="auto">
          <a:xfrm flipH="1">
            <a:off x="4114800" y="2819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3" name="Line 2072"/>
          <p:cNvSpPr>
            <a:spLocks noChangeShapeType="1"/>
          </p:cNvSpPr>
          <p:nvPr/>
        </p:nvSpPr>
        <p:spPr bwMode="auto">
          <a:xfrm flipH="1">
            <a:off x="1905000" y="2819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4" name="Line 2073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5" name="Line 2075"/>
          <p:cNvSpPr>
            <a:spLocks noChangeShapeType="1"/>
          </p:cNvSpPr>
          <p:nvPr/>
        </p:nvSpPr>
        <p:spPr bwMode="auto">
          <a:xfrm>
            <a:off x="8610600" y="3200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6" name="Line 2076"/>
          <p:cNvSpPr>
            <a:spLocks noChangeShapeType="1"/>
          </p:cNvSpPr>
          <p:nvPr/>
        </p:nvSpPr>
        <p:spPr bwMode="auto">
          <a:xfrm>
            <a:off x="2667000" y="3505200"/>
            <a:ext cx="594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7" name="Text Box 2077"/>
          <p:cNvSpPr txBox="1">
            <a:spLocks noChangeArrowheads="1"/>
          </p:cNvSpPr>
          <p:nvPr/>
        </p:nvSpPr>
        <p:spPr bwMode="auto">
          <a:xfrm>
            <a:off x="3352800" y="3124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sz="2400"/>
              <a:t>Paměťový systém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66700"/>
            <a:ext cx="8748712" cy="1104900"/>
          </a:xfrm>
          <a:noFill/>
        </p:spPr>
        <p:txBody>
          <a:bodyPr/>
          <a:lstStyle/>
          <a:p>
            <a:r>
              <a:rPr lang="cs-CZ" sz="4800" b="1" smtClean="0">
                <a:latin typeface="Arial Unicode MS" pitchFamily="34" charset="-128"/>
              </a:rPr>
              <a:t>Hierarchický systém</a:t>
            </a:r>
          </a:p>
        </p:txBody>
      </p:sp>
      <p:pic>
        <p:nvPicPr>
          <p:cNvPr id="9219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6988175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0243" name="Rectangle 2053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9144000" cy="1104900"/>
          </a:xfrm>
          <a:noFill/>
        </p:spPr>
        <p:txBody>
          <a:bodyPr/>
          <a:lstStyle/>
          <a:p>
            <a:r>
              <a:rPr lang="cs-CZ" sz="4800" b="1" smtClean="0">
                <a:latin typeface="Arial Unicode MS" pitchFamily="34" charset="-128"/>
              </a:rPr>
              <a:t>Vnitřní paměťi</a:t>
            </a:r>
          </a:p>
        </p:txBody>
      </p:sp>
      <p:sp>
        <p:nvSpPr>
          <p:cNvPr id="10244" name="Rectangle 205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SzTx/>
              <a:buFont typeface="Wingdings" pitchFamily="2" charset="2"/>
              <a:buNone/>
            </a:pPr>
            <a:endParaRPr lang="cs-CZ" sz="15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3100" smtClean="0">
                <a:latin typeface="Arial Unicode MS" pitchFamily="34" charset="-128"/>
              </a:rPr>
              <a:t>Registry 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500" smtClean="0">
                <a:latin typeface="Arial Unicode MS" pitchFamily="34" charset="-128"/>
              </a:rPr>
              <a:t>přímo na čipu procesoru =</a:t>
            </a:r>
            <a:r>
              <a:rPr lang="en-US" sz="2500" smtClean="0">
                <a:latin typeface="Arial Unicode MS" pitchFamily="34" charset="-128"/>
              </a:rPr>
              <a:t>&gt; </a:t>
            </a:r>
            <a:r>
              <a:rPr lang="cs-CZ" sz="2500" smtClean="0">
                <a:latin typeface="Arial Unicode MS" pitchFamily="34" charset="-128"/>
              </a:rPr>
              <a:t>nejrychlejší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3100" smtClean="0">
                <a:latin typeface="Arial Unicode MS" pitchFamily="34" charset="-128"/>
              </a:rPr>
              <a:t>Vyrovnávací paměť (cache, buffer)</a:t>
            </a:r>
            <a:endParaRPr lang="cs-CZ" sz="3100" smtClean="0">
              <a:latin typeface="Arial" pitchFamily="34" charset="0"/>
            </a:endParaRP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700" smtClean="0">
                <a:latin typeface="Arial Unicode MS" pitchFamily="34" charset="-128"/>
              </a:rPr>
              <a:t>např. L1, L2, L3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3100" smtClean="0">
                <a:latin typeface="Arial Unicode MS" pitchFamily="34" charset="-128"/>
              </a:rPr>
              <a:t>Hlavní paměť 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500" smtClean="0">
                <a:latin typeface="Arial Unicode MS" pitchFamily="34" charset="-128"/>
              </a:rPr>
              <a:t>main memory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500" smtClean="0">
                <a:latin typeface="Arial Unicode MS" pitchFamily="34" charset="-128"/>
              </a:rPr>
              <a:t>operační paměť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500" smtClean="0">
                <a:latin typeface="Arial Unicode MS" pitchFamily="34" charset="-128"/>
              </a:rPr>
              <a:t>RAM</a:t>
            </a:r>
          </a:p>
        </p:txBody>
      </p:sp>
      <p:sp>
        <p:nvSpPr>
          <p:cNvPr id="10245" name="Text Box 2062"/>
          <p:cNvSpPr txBox="1">
            <a:spLocks noChangeArrowheads="1"/>
          </p:cNvSpPr>
          <p:nvPr/>
        </p:nvSpPr>
        <p:spPr bwMode="auto">
          <a:xfrm>
            <a:off x="7315200" y="2514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cs-CZ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defTabSz="762000"/>
            <a:endParaRPr lang="cs-CZ" sz="1400">
              <a:latin typeface="Times New Roman CE" charset="-18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cs-CZ" sz="4800" b="1" smtClean="0">
                <a:latin typeface="Arial Unicode MS" pitchFamily="34" charset="-128"/>
              </a:rPr>
              <a:t>Hlavní pamě</a:t>
            </a:r>
            <a:r>
              <a:rPr lang="cs-CZ" sz="4800" b="1" smtClean="0">
                <a:latin typeface="Arial" pitchFamily="34" charset="0"/>
              </a:rPr>
              <a:t>ť</a:t>
            </a:r>
            <a:r>
              <a:rPr lang="cs-CZ" sz="4800" b="1" smtClean="0">
                <a:latin typeface="Arial Unicode MS" pitchFamily="34" charset="-128"/>
              </a:rPr>
              <a:t>	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950" y="1484313"/>
            <a:ext cx="9144000" cy="4800600"/>
          </a:xfrm>
          <a:noFill/>
        </p:spPr>
        <p:txBody>
          <a:bodyPr/>
          <a:lstStyle/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endParaRPr lang="cs-CZ" sz="1500" dirty="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800" dirty="0" smtClean="0">
                <a:latin typeface="Arial Unicode MS" pitchFamily="34" charset="-128"/>
              </a:rPr>
              <a:t>RAM   = </a:t>
            </a:r>
            <a:r>
              <a:rPr lang="cs-CZ" sz="2800" u="sng" dirty="0" err="1" smtClean="0">
                <a:latin typeface="Arial Unicode MS" pitchFamily="34" charset="-128"/>
              </a:rPr>
              <a:t>R</a:t>
            </a:r>
            <a:r>
              <a:rPr lang="cs-CZ" sz="2800" dirty="0" err="1" smtClean="0">
                <a:latin typeface="Arial Unicode MS" pitchFamily="34" charset="-128"/>
              </a:rPr>
              <a:t>andom</a:t>
            </a:r>
            <a:r>
              <a:rPr lang="cs-CZ" sz="2800" dirty="0" smtClean="0">
                <a:latin typeface="Arial Unicode MS" pitchFamily="34" charset="-128"/>
              </a:rPr>
              <a:t> </a:t>
            </a:r>
            <a:r>
              <a:rPr lang="cs-CZ" sz="2800" u="sng" dirty="0" smtClean="0">
                <a:latin typeface="Arial Unicode MS" pitchFamily="34" charset="-128"/>
              </a:rPr>
              <a:t>A</a:t>
            </a:r>
            <a:r>
              <a:rPr lang="cs-CZ" sz="2800" dirty="0" smtClean="0">
                <a:latin typeface="Arial Unicode MS" pitchFamily="34" charset="-128"/>
              </a:rPr>
              <a:t>ccess </a:t>
            </a:r>
            <a:r>
              <a:rPr lang="cs-CZ" sz="2800" u="sng" dirty="0" err="1" smtClean="0">
                <a:latin typeface="Arial Unicode MS" pitchFamily="34" charset="-128"/>
              </a:rPr>
              <a:t>M</a:t>
            </a:r>
            <a:r>
              <a:rPr lang="cs-CZ" sz="2800" dirty="0" err="1" smtClean="0">
                <a:latin typeface="Arial Unicode MS" pitchFamily="34" charset="-128"/>
              </a:rPr>
              <a:t>emory</a:t>
            </a:r>
            <a:endParaRPr lang="en-US" sz="2800" dirty="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500" dirty="0" smtClean="0">
                <a:latin typeface="Arial Unicode MS" pitchFamily="34" charset="-128"/>
              </a:rPr>
              <a:t>P</a:t>
            </a:r>
            <a:r>
              <a:rPr lang="en-US" sz="2500" dirty="0" err="1" smtClean="0">
                <a:latin typeface="Arial Unicode MS" pitchFamily="34" charset="-128"/>
              </a:rPr>
              <a:t>roveden</a:t>
            </a:r>
            <a:r>
              <a:rPr lang="cs-CZ" sz="2500" dirty="0" smtClean="0">
                <a:latin typeface="Arial Unicode MS" pitchFamily="34" charset="-128"/>
              </a:rPr>
              <a:t>í - polovodičové (unipolární tranzistor, kondenzátor) 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500" dirty="0" smtClean="0">
                <a:latin typeface="Arial Unicode MS" pitchFamily="34" charset="-128"/>
              </a:rPr>
              <a:t>Energeticky závislá (vymaže se při vypnutí)</a:t>
            </a:r>
            <a:endParaRPr lang="en-US" sz="2500" dirty="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Pam</a:t>
            </a: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</a:rPr>
              <a:t>ěť</a:t>
            </a: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cs-CZ" sz="25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DRAM</a:t>
            </a: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( </a:t>
            </a:r>
            <a:r>
              <a:rPr lang="cs-CZ" sz="2500" u="sng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D</a:t>
            </a:r>
            <a:r>
              <a:rPr lang="cs-CZ" sz="25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ynamic</a:t>
            </a: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RAM)</a:t>
            </a:r>
            <a:endParaRPr lang="cs-CZ" sz="2500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informaci nese stav kondenzátoru (nabitý x vybitý)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samovolné vybíjení</a:t>
            </a:r>
            <a:r>
              <a:rPr lang="en-US" sz="21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=</a:t>
            </a:r>
            <a:r>
              <a:rPr lang="en-US" sz="2100" dirty="0" smtClean="0">
                <a:solidFill>
                  <a:srgbClr val="000000"/>
                </a:solidFill>
                <a:latin typeface="Arial Unicode MS" pitchFamily="34" charset="-128"/>
              </a:rPr>
              <a:t>&gt;</a:t>
            </a: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 nutno obnovovat informaci (</a:t>
            </a:r>
            <a:r>
              <a:rPr lang="cs-CZ" sz="2100" dirty="0" err="1" smtClean="0">
                <a:solidFill>
                  <a:srgbClr val="000000"/>
                </a:solidFill>
                <a:latin typeface="Arial Unicode MS" pitchFamily="34" charset="-128"/>
              </a:rPr>
              <a:t>refresh</a:t>
            </a: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)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výhoda - menší počet tranzistorů na 1 paměť buňku </a:t>
            </a:r>
            <a:r>
              <a:rPr lang="cs-CZ" sz="2100" dirty="0" smtClean="0">
                <a:latin typeface="Arial Unicode MS" pitchFamily="34" charset="-128"/>
                <a:sym typeface="Symbol" pitchFamily="18" charset="2"/>
              </a:rPr>
              <a:t> </a:t>
            </a: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nižší cena</a:t>
            </a:r>
          </a:p>
          <a:p>
            <a:pPr>
              <a:buClr>
                <a:schemeClr val="folHlink"/>
              </a:buClr>
              <a:buSzTx/>
              <a:buFont typeface="Wingdings" pitchFamily="2" charset="2"/>
              <a:buChar char="Ø"/>
            </a:pP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Pam</a:t>
            </a: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</a:rPr>
              <a:t>ěť</a:t>
            </a: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cs-CZ" sz="2500" b="1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SRAM</a:t>
            </a: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( </a:t>
            </a:r>
            <a:r>
              <a:rPr lang="cs-CZ" sz="2500" u="sng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</a:t>
            </a:r>
            <a:r>
              <a:rPr lang="cs-CZ" sz="25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tatic RAM)</a:t>
            </a:r>
            <a:endParaRPr lang="cs-CZ" sz="2500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informaci nese bistabilní klopný obvod (několik tranzistorů)</a:t>
            </a:r>
          </a:p>
          <a:p>
            <a:pPr lvl="1">
              <a:buClr>
                <a:schemeClr val="folHlink"/>
              </a:buClr>
              <a:buSzTx/>
              <a:buFontTx/>
              <a:buChar char="•"/>
            </a:pP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výhoda - nemusí se </a:t>
            </a:r>
            <a:r>
              <a:rPr lang="cs-CZ" sz="2100" dirty="0" err="1" smtClean="0">
                <a:solidFill>
                  <a:srgbClr val="000000"/>
                </a:solidFill>
                <a:latin typeface="Arial Unicode MS" pitchFamily="34" charset="-128"/>
              </a:rPr>
              <a:t>refreshovat</a:t>
            </a: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cs-CZ" sz="2100" dirty="0" smtClean="0">
                <a:latin typeface="Arial Unicode MS" pitchFamily="34" charset="-128"/>
                <a:sym typeface="Symbol" pitchFamily="18" charset="2"/>
              </a:rPr>
              <a:t></a:t>
            </a:r>
            <a:r>
              <a:rPr lang="cs-CZ" sz="2100" dirty="0" smtClean="0">
                <a:solidFill>
                  <a:srgbClr val="000000"/>
                </a:solidFill>
                <a:latin typeface="Arial Unicode MS" pitchFamily="34" charset="-128"/>
              </a:rPr>
              <a:t> rychlejší</a:t>
            </a:r>
          </a:p>
          <a:p>
            <a:pPr lvl="1">
              <a:buClr>
                <a:schemeClr val="folHlink"/>
              </a:buClr>
              <a:buSzTx/>
              <a:buFont typeface="Wingdings" pitchFamily="2" charset="2"/>
              <a:buNone/>
            </a:pPr>
            <a:endParaRPr lang="cs-CZ" sz="2100" dirty="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ranní pruh">
  <a:themeElements>
    <a:clrScheme name="">
      <a:dk1>
        <a:srgbClr val="000000"/>
      </a:dk1>
      <a:lt1>
        <a:srgbClr val="FFFFFF"/>
      </a:lt1>
      <a:dk2>
        <a:srgbClr val="000080"/>
      </a:dk2>
      <a:lt2>
        <a:srgbClr val="000000"/>
      </a:lt2>
      <a:accent1>
        <a:srgbClr val="FFFF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ostranní pru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stranní pru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ranní pru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D:\MSOffice\Šablony\Vzory prezentací\Postranní pruh.pot</Template>
  <TotalTime>1621</TotalTime>
  <Pages>12225916</Pages>
  <Words>811</Words>
  <Application>Microsoft Office PowerPoint</Application>
  <PresentationFormat>Předvádění na obrazovce (4:3)</PresentationFormat>
  <Paragraphs>193</Paragraphs>
  <Slides>18</Slides>
  <Notes>18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Postranní pruh</vt:lpstr>
      <vt:lpstr>Základní pojmy</vt:lpstr>
      <vt:lpstr>Základní pojmy</vt:lpstr>
      <vt:lpstr>Rozdělení pamětí</vt:lpstr>
      <vt:lpstr>Požadavky na paměti</vt:lpstr>
      <vt:lpstr>Snímek 5</vt:lpstr>
      <vt:lpstr>Hierarchický systém</vt:lpstr>
      <vt:lpstr>Hierarchický systém</vt:lpstr>
      <vt:lpstr>Vnitřní paměťi</vt:lpstr>
      <vt:lpstr>Hlavní paměť </vt:lpstr>
      <vt:lpstr>SRAM </vt:lpstr>
      <vt:lpstr>DRAM </vt:lpstr>
      <vt:lpstr>Typy hlavních pamětí</vt:lpstr>
      <vt:lpstr>         SDR      =&gt;     DDR</vt:lpstr>
      <vt:lpstr>Časování pamětí</vt:lpstr>
      <vt:lpstr>Další vnitřní paměti</vt:lpstr>
      <vt:lpstr>EPROM paměť</vt:lpstr>
      <vt:lpstr>Asociativní paměť (cache)</vt:lpstr>
      <vt:lpstr>Asociativní paměť (cache)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předmětu   Technické vybavení I. ročník</dc:title>
  <dc:creator>Shrek</dc:creator>
  <cp:lastModifiedBy>Radek</cp:lastModifiedBy>
  <cp:revision>57</cp:revision>
  <cp:lastPrinted>1998-04-15T20:45:54Z</cp:lastPrinted>
  <dcterms:created xsi:type="dcterms:W3CDTF">1995-05-28T16:26:58Z</dcterms:created>
  <dcterms:modified xsi:type="dcterms:W3CDTF">2014-03-21T08:11:56Z</dcterms:modified>
</cp:coreProperties>
</file>