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sldIdLst>
    <p:sldId id="337" r:id="rId2"/>
    <p:sldId id="293" r:id="rId3"/>
    <p:sldId id="296" r:id="rId4"/>
    <p:sldId id="297" r:id="rId5"/>
    <p:sldId id="305" r:id="rId6"/>
    <p:sldId id="298" r:id="rId7"/>
    <p:sldId id="303" r:id="rId8"/>
    <p:sldId id="299" r:id="rId9"/>
    <p:sldId id="304" r:id="rId10"/>
    <p:sldId id="306" r:id="rId11"/>
    <p:sldId id="292" r:id="rId12"/>
    <p:sldId id="312" r:id="rId13"/>
    <p:sldId id="313" r:id="rId14"/>
    <p:sldId id="314" r:id="rId15"/>
    <p:sldId id="315" r:id="rId16"/>
    <p:sldId id="316" r:id="rId17"/>
    <p:sldId id="317" r:id="rId18"/>
    <p:sldId id="324" r:id="rId19"/>
    <p:sldId id="318" r:id="rId20"/>
    <p:sldId id="325" r:id="rId21"/>
    <p:sldId id="321" r:id="rId22"/>
    <p:sldId id="332" r:id="rId23"/>
    <p:sldId id="338" r:id="rId24"/>
    <p:sldId id="327" r:id="rId25"/>
    <p:sldId id="339" r:id="rId26"/>
    <p:sldId id="331" r:id="rId27"/>
    <p:sldId id="330" r:id="rId28"/>
    <p:sldId id="341" r:id="rId29"/>
    <p:sldId id="333" r:id="rId30"/>
    <p:sldId id="336" r:id="rId31"/>
    <p:sldId id="34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00"/>
    <a:srgbClr val="FFCC00"/>
    <a:srgbClr val="66FF33"/>
    <a:srgbClr val="FF3300"/>
    <a:srgbClr val="0000FF"/>
    <a:srgbClr val="000066"/>
    <a:srgbClr val="EB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Sloup" userId="320603c3f3066aeb" providerId="LiveId" clId="{3F80AB8A-DF9E-4165-B656-F4F43BF66E8B}"/>
    <pc:docChg chg="modSld">
      <pc:chgData name="Ondřej Sloup" userId="320603c3f3066aeb" providerId="LiveId" clId="{3F80AB8A-DF9E-4165-B656-F4F43BF66E8B}" dt="2019-02-20T11:31:27.248" v="0" actId="1076"/>
      <pc:docMkLst>
        <pc:docMk/>
      </pc:docMkLst>
      <pc:sldChg chg="modSp">
        <pc:chgData name="Ondřej Sloup" userId="320603c3f3066aeb" providerId="LiveId" clId="{3F80AB8A-DF9E-4165-B656-F4F43BF66E8B}" dt="2019-02-20T11:31:27.248" v="0" actId="1076"/>
        <pc:sldMkLst>
          <pc:docMk/>
          <pc:sldMk cId="0" sldId="293"/>
        </pc:sldMkLst>
        <pc:picChg chg="mod">
          <ac:chgData name="Ondřej Sloup" userId="320603c3f3066aeb" providerId="LiveId" clId="{3F80AB8A-DF9E-4165-B656-F4F43BF66E8B}" dt="2019-02-20T11:31:27.248" v="0" actId="1076"/>
          <ac:picMkLst>
            <pc:docMk/>
            <pc:sldMk cId="0" sldId="293"/>
            <ac:picMk id="409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F22EF7-5E52-4168-A251-342BEE7F770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880A1C-1708-4028-AB8E-9D88FF4071A8}" type="slidenum">
              <a:rPr lang="cs-CZ" smtClean="0">
                <a:latin typeface="Times New Roman" pitchFamily="18" charset="0"/>
              </a:rPr>
              <a:pPr/>
              <a:t>1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16AE70-A773-4417-B54D-3E6E6E366417}" type="slidenum">
              <a:rPr lang="cs-CZ" smtClean="0">
                <a:latin typeface="Times New Roman" pitchFamily="18" charset="0"/>
              </a:rPr>
              <a:pPr/>
              <a:t>10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867E88-3164-4EC7-96F9-C34BD23A8898}" type="slidenum">
              <a:rPr lang="cs-CZ" smtClean="0">
                <a:latin typeface="Times New Roman" pitchFamily="18" charset="0"/>
              </a:rPr>
              <a:pPr/>
              <a:t>11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48B5B8-1D3E-42F1-A126-9FD9F520D1FD}" type="slidenum">
              <a:rPr lang="cs-CZ" smtClean="0">
                <a:latin typeface="Times New Roman" pitchFamily="18" charset="0"/>
              </a:rPr>
              <a:pPr/>
              <a:t>12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B49A7C-F6DF-4855-9300-6D9E184C1F43}" type="slidenum">
              <a:rPr lang="cs-CZ" smtClean="0">
                <a:latin typeface="Times New Roman" pitchFamily="18" charset="0"/>
              </a:rPr>
              <a:pPr/>
              <a:t>13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0A254A-43C7-4D2E-B804-5E0F43373E76}" type="slidenum">
              <a:rPr lang="cs-CZ" smtClean="0">
                <a:latin typeface="Times New Roman" pitchFamily="18" charset="0"/>
              </a:rPr>
              <a:pPr/>
              <a:t>14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CED7E7-DAAC-435F-9D62-1656D8E07B59}" type="slidenum">
              <a:rPr lang="cs-CZ" smtClean="0">
                <a:latin typeface="Times New Roman" pitchFamily="18" charset="0"/>
              </a:rPr>
              <a:pPr/>
              <a:t>15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C75A4-6A43-44A4-BF32-0018248AF5C1}" type="slidenum">
              <a:rPr lang="cs-CZ" smtClean="0">
                <a:latin typeface="Times New Roman" pitchFamily="18" charset="0"/>
              </a:rPr>
              <a:pPr/>
              <a:t>16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9D89B3-9B3B-487F-8FA5-E4958F56802C}" type="slidenum">
              <a:rPr lang="cs-CZ" smtClean="0">
                <a:latin typeface="Times New Roman" pitchFamily="18" charset="0"/>
              </a:rPr>
              <a:pPr/>
              <a:t>17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01C772-25A8-4D26-9AF3-EBE25C26627D}" type="slidenum">
              <a:rPr lang="cs-CZ" smtClean="0">
                <a:latin typeface="Times New Roman" pitchFamily="18" charset="0"/>
              </a:rPr>
              <a:pPr/>
              <a:t>18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7D813B-34F1-4347-870E-4F6FF717BE32}" type="slidenum">
              <a:rPr lang="cs-CZ" smtClean="0">
                <a:latin typeface="Times New Roman" pitchFamily="18" charset="0"/>
              </a:rPr>
              <a:pPr/>
              <a:t>19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0DC0E6-9CC7-4F2C-8FD8-1CFAA2993375}" type="slidenum">
              <a:rPr lang="cs-CZ" smtClean="0">
                <a:latin typeface="Times New Roman" pitchFamily="18" charset="0"/>
              </a:rPr>
              <a:pPr/>
              <a:t>2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E93B00-6D7A-48A3-8224-A91C929AA242}" type="slidenum">
              <a:rPr lang="cs-CZ" smtClean="0">
                <a:latin typeface="Times New Roman" pitchFamily="18" charset="0"/>
              </a:rPr>
              <a:pPr/>
              <a:t>20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10F7E-C972-4F27-B702-BD2371BC08D3}" type="slidenum">
              <a:rPr lang="cs-CZ" smtClean="0">
                <a:latin typeface="Times New Roman" pitchFamily="18" charset="0"/>
              </a:rPr>
              <a:pPr/>
              <a:t>21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224C0D-F4EB-4D2F-A151-65B8368C020A}" type="slidenum">
              <a:rPr lang="cs-CZ" smtClean="0">
                <a:latin typeface="Times New Roman" pitchFamily="18" charset="0"/>
              </a:rPr>
              <a:pPr/>
              <a:t>22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DC3A903-04B7-4EAE-A5E2-FE3C1F49BDF5}" type="slidenum">
              <a:rPr lang="cs-CZ" smtClean="0">
                <a:latin typeface="Times New Roman" pitchFamily="18" charset="0"/>
              </a:rPr>
              <a:pPr/>
              <a:t>23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25A32E-FA1F-4B8D-8F8A-E73733007D5A}" type="slidenum">
              <a:rPr lang="cs-CZ" smtClean="0">
                <a:latin typeface="Times New Roman" pitchFamily="18" charset="0"/>
              </a:rPr>
              <a:pPr/>
              <a:t>24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75D98E-E7BE-4964-8525-37E618CB7F2B}" type="slidenum">
              <a:rPr lang="cs-CZ" smtClean="0">
                <a:latin typeface="Times New Roman" pitchFamily="18" charset="0"/>
              </a:rPr>
              <a:pPr/>
              <a:t>25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59CCF-62C1-490E-A930-554A12A47D9E}" type="slidenum">
              <a:rPr lang="cs-CZ" smtClean="0">
                <a:latin typeface="Times New Roman" pitchFamily="18" charset="0"/>
              </a:rPr>
              <a:pPr/>
              <a:t>26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C76302-5116-4818-8629-FE55E1B448C9}" type="slidenum">
              <a:rPr lang="cs-CZ" smtClean="0">
                <a:latin typeface="Times New Roman" pitchFamily="18" charset="0"/>
              </a:rPr>
              <a:pPr/>
              <a:t>27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42307F-8BAC-4C31-820F-6C397A3E4C92}" type="slidenum">
              <a:rPr lang="cs-CZ" smtClean="0">
                <a:latin typeface="Times New Roman" pitchFamily="18" charset="0"/>
              </a:rPr>
              <a:pPr/>
              <a:t>28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AA768F-C887-4419-94D3-52CE093D2931}" type="slidenum">
              <a:rPr lang="cs-CZ" smtClean="0">
                <a:latin typeface="Times New Roman" pitchFamily="18" charset="0"/>
              </a:rPr>
              <a:pPr/>
              <a:t>29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41E6A9-753D-45EB-9BED-F05B53F01439}" type="slidenum">
              <a:rPr lang="cs-CZ" smtClean="0">
                <a:latin typeface="Times New Roman" pitchFamily="18" charset="0"/>
              </a:rPr>
              <a:pPr/>
              <a:t>3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61E0AF-FE72-47D6-813D-73AFA6FA086D}" type="slidenum">
              <a:rPr lang="cs-CZ" smtClean="0">
                <a:latin typeface="Times New Roman" pitchFamily="18" charset="0"/>
              </a:rPr>
              <a:pPr/>
              <a:t>31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E9A6DD-8710-496C-908C-AF379F3B439C}" type="slidenum">
              <a:rPr lang="cs-CZ" smtClean="0">
                <a:latin typeface="Times New Roman" pitchFamily="18" charset="0"/>
              </a:rPr>
              <a:pPr/>
              <a:t>4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17BBD9-0DDD-4172-A55F-FEFFD5BAEDE8}" type="slidenum">
              <a:rPr lang="cs-CZ" smtClean="0">
                <a:latin typeface="Times New Roman" pitchFamily="18" charset="0"/>
              </a:rPr>
              <a:pPr/>
              <a:t>5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61405D-BB23-4322-A16B-45B58523BF08}" type="slidenum">
              <a:rPr lang="cs-CZ" smtClean="0">
                <a:latin typeface="Times New Roman" pitchFamily="18" charset="0"/>
              </a:rPr>
              <a:pPr/>
              <a:t>6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0E9A0D-0E80-4CC2-A294-6665F693C558}" type="slidenum">
              <a:rPr lang="cs-CZ" smtClean="0">
                <a:latin typeface="Times New Roman" pitchFamily="18" charset="0"/>
              </a:rPr>
              <a:pPr/>
              <a:t>7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C4B9F5-FFA1-49F7-B52A-D38D7FF9C8B5}" type="slidenum">
              <a:rPr lang="cs-CZ" smtClean="0">
                <a:latin typeface="Times New Roman" pitchFamily="18" charset="0"/>
              </a:rPr>
              <a:pPr/>
              <a:t>8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742932-42B4-4E87-83D9-F035CBDC6A8C}" type="slidenum">
              <a:rPr lang="cs-CZ" smtClean="0">
                <a:latin typeface="Times New Roman" pitchFamily="18" charset="0"/>
              </a:rPr>
              <a:pPr/>
              <a:t>9</a:t>
            </a:fld>
            <a:endParaRPr lang="cs-CZ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E1F0F-2C15-4082-9466-D6186F5D54A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515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8B857-F9DA-4149-931D-F74FD31BF16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9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73968-46D0-4041-968B-1EBD934E7F8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98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AA5DE-51F2-4DC2-99C0-E8262272E0D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784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6874E-128C-4C58-8E84-001274A2721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17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2A895-9E60-4911-AF27-DB820EDFE90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03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ED798-EDE7-4002-8644-A1FFB44A44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870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34E7A-FCF0-4BF4-96F4-DA34FF6261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66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BC5EE-23D5-4F77-8274-77136ADA40D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8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52F01-103A-44BC-9F20-D73F18273A0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29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47EA-2C93-437C-B302-6D02B71AABB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97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D146309-DC07-417F-A79A-48A232768C4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T9FGkK9IeY&amp;feature=related" TargetMode="External"/><Relationship Id="rId7" Type="http://schemas.openxmlformats.org/officeDocument/2006/relationships/hyperlink" Target="http://www.youtube.com/watch?v=s1xS-ssfTM8&amp;feature=related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youtube.com/watch?v=bPZBUJLDTxU" TargetMode="External"/><Relationship Id="rId5" Type="http://schemas.openxmlformats.org/officeDocument/2006/relationships/hyperlink" Target="http://www.youtube.com/watch?v=nnNptInv-Cc&amp;feature=PlayList&amp;p=85A71C9E5CED6768&amp;index=38" TargetMode="External"/><Relationship Id="rId4" Type="http://schemas.openxmlformats.org/officeDocument/2006/relationships/hyperlink" Target="http://www.youtube.com/watch?v=JThD2POUqZI&amp;feature=PlayList&amp;p=85A71C9E5CED6768&amp;playnext=1&amp;playnext_from=PL&amp;index=3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Části CRT obrazovky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-339725" y="1989138"/>
            <a:ext cx="83677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Elektronové dělo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Stínítko s luminoforem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Vychylovací cívky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Maska  </a:t>
            </a:r>
          </a:p>
          <a:p>
            <a:pPr lvl="2">
              <a:buFont typeface="Wingdings" pitchFamily="2" charset="2"/>
              <a:buChar char="l"/>
            </a:pPr>
            <a:endParaRPr lang="cs-CZ" sz="4000"/>
          </a:p>
          <a:p>
            <a:pPr lvl="2" algn="just"/>
            <a:endParaRPr lang="cs-CZ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Srovnání plochosti obrazovek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2291" name="Picture 4" descr="plochostobrazov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350" y="1968500"/>
            <a:ext cx="96567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ovéPole 1"/>
          <p:cNvSpPr txBox="1">
            <a:spLocks noChangeArrowheads="1"/>
          </p:cNvSpPr>
          <p:nvPr/>
        </p:nvSpPr>
        <p:spPr bwMode="auto">
          <a:xfrm>
            <a:off x="684213" y="2227263"/>
            <a:ext cx="87836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cs-CZ" sz="3000"/>
              <a:t>děrová                aperturní              štěrbinová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475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Základní parametry monitoru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-484188" y="836613"/>
            <a:ext cx="10744201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Obnovovací (vertikální) frekvence 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Frekvence horizontálního rozkladu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Šířka videopásma 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Maximální rozlišení obrazovky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Režim práce ( NI či I )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Rozteč obrazových bodů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Skutečná úhlopříčka obrazovky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Způsob ovládání monitoru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Power Management monitoru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3700"/>
              <a:t> Ergonomie monitoru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Doporučené velikosti CRT</a:t>
            </a:r>
          </a:p>
        </p:txBody>
      </p:sp>
      <p:pic>
        <p:nvPicPr>
          <p:cNvPr id="14339" name="Picture 3" descr="ROZLIŠE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082675"/>
            <a:ext cx="6913563" cy="56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Ovládání monitoru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09550" y="2349500"/>
            <a:ext cx="8610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Analogové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Digitální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OSD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(dálkové)</a:t>
            </a:r>
          </a:p>
          <a:p>
            <a:pPr lvl="2" algn="just"/>
            <a:endParaRPr lang="cs-CZ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" y="4445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Zkreslení obrazu a korekce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2419350"/>
            <a:ext cx="8610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Soudkovitost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Poduškovitost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Trapézové zkreslení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Paralelogramové zkreslení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Rotace obrazu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Soudkovitost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7411" name="Picture 4" descr="SOUDKOVIT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81075"/>
            <a:ext cx="48180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Poduškovitost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8435" name="Picture 1028" descr="PODUŠKOVIT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52513"/>
            <a:ext cx="48577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Trapézové zkreslení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9459" name="Picture 4" descr="TRAPÉZOVIT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52513"/>
            <a:ext cx="5791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Paralelogramové zkreslení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0483" name="Picture 4" descr="PARALELOGRAMOVÉ ZKRESLE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42988"/>
            <a:ext cx="5254625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Rotace obrazu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1507" name="Picture 4" descr="ROTAČNÍ ZKRESLEN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81075"/>
            <a:ext cx="51054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Princip CRT</a:t>
            </a:r>
          </a:p>
        </p:txBody>
      </p:sp>
      <p:pic>
        <p:nvPicPr>
          <p:cNvPr id="4099" name="Picture 4" descr="obrazovk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87083"/>
            <a:ext cx="5822950" cy="57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ZÁKLADNÍ VADY MONITORU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0" y="1773238"/>
            <a:ext cx="86106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Chyba konvergence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Chyba zásahu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Moaré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Chyba geometrie obrazu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Chyba barev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Chyba fokusace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400"/>
              <a:t>ostrost obrazu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Chyba konvergence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3555" name="Picture 5" descr="KONVERG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1075"/>
            <a:ext cx="567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Chyba konvergence a zásahu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4579" name="Picture 4" descr="chyba obrazovk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Moaré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5603" name="Obrázek 5" descr="Moire_rotation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050925"/>
            <a:ext cx="6215062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Testování geometrie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6627" name="Picture 4" descr="testgeometr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81075"/>
            <a:ext cx="60960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Monoskop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038225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Fotometrie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8675" name="Picture 3" descr="fotometr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72903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Testování fokusace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29699" name="Picture 3" descr="FOKUSAC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341438"/>
            <a:ext cx="421481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FOKUSACE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41438"/>
            <a:ext cx="4191000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Power management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1773238"/>
            <a:ext cx="86106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  <a:defRPr/>
            </a:pPr>
            <a:r>
              <a:rPr lang="cs-CZ" sz="4000"/>
              <a:t>Normy zahrnují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šetrnost k životnímu prostředí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šetrnost k člověku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snižování odběru energie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snižování vyzařování</a:t>
            </a:r>
          </a:p>
          <a:p>
            <a:pPr marL="2286000" lvl="4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sz="2600"/>
              <a:t>elektrické i elektro magnetické pole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uspání při nečinnosti</a:t>
            </a:r>
          </a:p>
          <a:p>
            <a:pPr marL="1828800" lvl="3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3000"/>
              <a:t>ergonomie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l"/>
              <a:defRPr/>
            </a:pPr>
            <a:endParaRPr lang="cs-CZ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Power management - normy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908050"/>
            <a:ext cx="86106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DPMS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 u="sng"/>
              <a:t>D</a:t>
            </a:r>
            <a:r>
              <a:rPr lang="cs-CZ" sz="3000"/>
              <a:t>isplay </a:t>
            </a:r>
            <a:r>
              <a:rPr lang="cs-CZ" sz="3000" u="sng"/>
              <a:t>P</a:t>
            </a:r>
            <a:r>
              <a:rPr lang="cs-CZ" sz="3000"/>
              <a:t>ower </a:t>
            </a:r>
            <a:r>
              <a:rPr lang="cs-CZ" sz="3000" u="sng"/>
              <a:t>M</a:t>
            </a:r>
            <a:r>
              <a:rPr lang="cs-CZ" sz="3000"/>
              <a:t>anagement </a:t>
            </a:r>
            <a:r>
              <a:rPr lang="cs-CZ" sz="3000" u="sng"/>
              <a:t>S</a:t>
            </a:r>
            <a:r>
              <a:rPr lang="cs-CZ" sz="3000"/>
              <a:t>ignaling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vypínání při nečinnosti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MPR II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švédská norma 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zejména snížení vyzařování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TCO92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snížení vyzařování 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zvýšení elektrické účinnosti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TCO95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000"/>
              <a:t>snížení odběru energie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Typy masek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5123" name="Text Box 2051"/>
          <p:cNvSpPr txBox="1">
            <a:spLocks noChangeArrowheads="1"/>
          </p:cNvSpPr>
          <p:nvPr/>
        </p:nvSpPr>
        <p:spPr bwMode="auto">
          <a:xfrm>
            <a:off x="-109538" y="2060575"/>
            <a:ext cx="9361488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943100" indent="-571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Děrová maska 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400"/>
              <a:t>Delta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Aperturní mřížka 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400"/>
              <a:t>Trinitron, </a:t>
            </a:r>
            <a:r>
              <a:rPr lang="cs-CZ" sz="3400" err="1"/>
              <a:t>Diamondtron</a:t>
            </a:r>
            <a:r>
              <a:rPr lang="cs-CZ" sz="3400"/>
              <a:t> (Sony)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Štěrbinová maska </a:t>
            </a:r>
          </a:p>
          <a:p>
            <a:pPr lvl="3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3400" err="1"/>
              <a:t>CromaClear</a:t>
            </a:r>
            <a:r>
              <a:rPr lang="cs-CZ" sz="3400"/>
              <a:t> (NEC)</a:t>
            </a:r>
            <a:endParaRPr lang="cs-CZ" sz="4000"/>
          </a:p>
          <a:p>
            <a:pPr lvl="2" algn="just"/>
            <a:endParaRPr lang="cs-CZ" sz="24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53975"/>
            <a:ext cx="8229600" cy="1143000"/>
          </a:xfrm>
        </p:spPr>
        <p:txBody>
          <a:bodyPr/>
          <a:lstStyle/>
          <a:p>
            <a:pPr algn="l" eaLnBrk="1" hangingPunct="1"/>
            <a:r>
              <a:rPr lang="cs-CZ"/>
              <a:t>  </a:t>
            </a:r>
            <a:r>
              <a:rPr lang="cs-CZ" b="1" u="sng"/>
              <a:t>Jak správně sedět u PC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924425"/>
          </a:xfrm>
        </p:spPr>
        <p:txBody>
          <a:bodyPr/>
          <a:lstStyle/>
          <a:p>
            <a:pPr eaLnBrk="1" hangingPunct="1"/>
            <a:r>
              <a:rPr lang="cs-CZ" sz="2200"/>
              <a:t>Monitor přímo před očima (neotáčet pouze hlavu)</a:t>
            </a:r>
          </a:p>
          <a:p>
            <a:pPr eaLnBrk="1" hangingPunct="1"/>
            <a:r>
              <a:rPr lang="cs-CZ" sz="2200"/>
              <a:t>Vzdálenost očí od obrazovky 50 – 70 cm v zorném úhlu 0 - 60</a:t>
            </a:r>
            <a:r>
              <a:rPr lang="cs-CZ" sz="2200">
                <a:cs typeface="Arial" charset="0"/>
              </a:rPr>
              <a:t>˚</a:t>
            </a:r>
          </a:p>
          <a:p>
            <a:pPr eaLnBrk="1" hangingPunct="1"/>
            <a:r>
              <a:rPr lang="cs-CZ" sz="2200">
                <a:cs typeface="Arial" charset="0"/>
              </a:rPr>
              <a:t>Kontrast a jas monitoru ne příliš velký (takt. frekvence 75 Hz a více)</a:t>
            </a:r>
          </a:p>
          <a:p>
            <a:pPr eaLnBrk="1" hangingPunct="1"/>
            <a:r>
              <a:rPr lang="cs-CZ" sz="2200">
                <a:cs typeface="Arial" charset="0"/>
              </a:rPr>
              <a:t>Správné sezení viz obrázky</a:t>
            </a:r>
          </a:p>
        </p:txBody>
      </p:sp>
      <p:pic>
        <p:nvPicPr>
          <p:cNvPr id="32772" name="Picture 5" descr="sezeni_pc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24175"/>
            <a:ext cx="44656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 descr="sezeni_pc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43200"/>
            <a:ext cx="396081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Pro pobavení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7950" y="1285875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66"/>
              </a:buClr>
              <a:buFont typeface="Wingdings" pitchFamily="2" charset="2"/>
              <a:buChar char="l"/>
            </a:pPr>
            <a:endParaRPr lang="cs-CZ" sz="2500" b="1"/>
          </a:p>
          <a:p>
            <a:pPr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2800" b="1"/>
              <a:t> Když se nastaví příliš velká obnovovací frekvence</a:t>
            </a:r>
          </a:p>
          <a:p>
            <a:pPr lvl="1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100">
                <a:hlinkClick r:id="rId3"/>
              </a:rPr>
              <a:t>http://www.youtube.com/watch?v=nT9FGkK9IeY&amp;feature=related</a:t>
            </a:r>
            <a:endParaRPr lang="cs-CZ" sz="2100"/>
          </a:p>
          <a:p>
            <a:pPr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2800" b="1"/>
              <a:t> Když se nastaví příliš velká výška</a:t>
            </a:r>
          </a:p>
          <a:p>
            <a:pPr lvl="1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100">
                <a:hlinkClick r:id="rId4"/>
              </a:rPr>
              <a:t>http://www.youtube.com/watch?v=JThD2POUqZI&amp;feature=PlayList&amp;p=85A71C9E5CED6768&amp;playnext=1&amp;playnext_from=PL&amp;index=37</a:t>
            </a:r>
            <a:endParaRPr lang="cs-CZ" sz="2100"/>
          </a:p>
          <a:p>
            <a:pPr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2800" b="1"/>
              <a:t> Když se nastaví příliš velká rychlost</a:t>
            </a:r>
          </a:p>
          <a:p>
            <a:pPr lvl="1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100">
                <a:hlinkClick r:id="rId5"/>
              </a:rPr>
              <a:t>http://www.youtube.com/watch?v=nnNptInv-Cc&amp;feature=PlayList&amp;p=85A71C9E5CED6768&amp;index=38</a:t>
            </a:r>
            <a:endParaRPr lang="cs-CZ" sz="2100"/>
          </a:p>
          <a:p>
            <a:pPr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2800" b="1"/>
              <a:t> Když se nastaví příliš velká dálka</a:t>
            </a:r>
          </a:p>
          <a:p>
            <a:pPr lvl="1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100">
                <a:hlinkClick r:id="rId6"/>
              </a:rPr>
              <a:t>http://www.youtube.com/watch?v=bPZBUJLDTxU</a:t>
            </a:r>
            <a:endParaRPr lang="cs-CZ" sz="2100"/>
          </a:p>
          <a:p>
            <a:pPr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2800" b="1"/>
              <a:t> Co udělá magnet</a:t>
            </a:r>
          </a:p>
          <a:p>
            <a:pPr lvl="1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100">
                <a:hlinkClick r:id="rId7"/>
              </a:rPr>
              <a:t>http://www.youtube.com/watch?v=s1xS-ssfTM8&amp;feature=related</a:t>
            </a:r>
            <a:endParaRPr lang="cs-CZ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D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Děrová maska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6147" name="Picture 5" descr="bodmas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52513"/>
            <a:ext cx="6894512" cy="843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Vlastnosti děrové masky</a:t>
            </a:r>
          </a:p>
        </p:txBody>
      </p:sp>
      <p:sp>
        <p:nvSpPr>
          <p:cNvPr id="7171" name="Text Box 1027"/>
          <p:cNvSpPr txBox="1">
            <a:spLocks noChangeArrowheads="1"/>
          </p:cNvSpPr>
          <p:nvPr/>
        </p:nvSpPr>
        <p:spPr bwMode="auto">
          <a:xfrm>
            <a:off x="-252413" y="1676400"/>
            <a:ext cx="9396413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Rozteč pixelů 0,22 až 0,28 mm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Ostrý obraz i při otřesech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Ostré hrany i u šikmých čar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Zaoblenější obrazovka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Nižší výrobní náklady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Vhodné spíše k zobrazení textu  </a:t>
            </a:r>
          </a:p>
          <a:p>
            <a:pPr lvl="2">
              <a:buFont typeface="Wingdings" pitchFamily="2" charset="2"/>
              <a:buChar char="l"/>
            </a:pPr>
            <a:endParaRPr lang="cs-CZ" sz="4000"/>
          </a:p>
          <a:p>
            <a:pPr lvl="2" algn="just"/>
            <a:endParaRPr lang="cs-CZ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D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Aperturní mřížka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8195" name="Picture 5" descr="aperturnímříž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302375" cy="76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Vlastnosti aperturní mřížky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-220663" y="1219200"/>
            <a:ext cx="9906001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Rozteč pixelů 0,25 až 0,31 mm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Ostrý obraz při větší rozteči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Plochá jen ve svislém směru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Vyšší jas i kontrast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Nestabilní obraz při otřesech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Rušivé stabilizační pásky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Možnost poškození mag. polem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/>
              <a:t> Vhodné pro větší monitory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BD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Štěrbinová maska</a:t>
            </a:r>
            <a:br>
              <a:rPr lang="cs-CZ" b="1" u="sng">
                <a:solidFill>
                  <a:schemeClr val="tx1"/>
                </a:solidFill>
              </a:rPr>
            </a:br>
            <a:endParaRPr lang="cs-CZ" b="1" u="sng">
              <a:solidFill>
                <a:schemeClr val="tx1"/>
              </a:solidFill>
            </a:endParaRPr>
          </a:p>
        </p:txBody>
      </p:sp>
      <p:pic>
        <p:nvPicPr>
          <p:cNvPr id="10243" name="Picture 4" descr="štěrbinmask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610600" cy="810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1295400"/>
          </a:xfrm>
        </p:spPr>
        <p:txBody>
          <a:bodyPr/>
          <a:lstStyle/>
          <a:p>
            <a:pPr eaLnBrk="1" hangingPunct="1"/>
            <a:r>
              <a:rPr lang="cs-CZ" b="1" u="sng">
                <a:solidFill>
                  <a:schemeClr val="tx1"/>
                </a:solidFill>
              </a:rPr>
              <a:t>Vlastnosti štěrbinové masky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-762000" y="2133600"/>
            <a:ext cx="9906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Rozteč pixelů obvykle 0,25 mm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Kombinace předchozích typů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Vyšší vodorovné i svislé rozlišení 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Vyšší jas i kontrast než u děrové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Stabilní obraz při otřesech</a:t>
            </a:r>
          </a:p>
          <a:p>
            <a:pPr lvl="2">
              <a:buClr>
                <a:srgbClr val="000066"/>
              </a:buClr>
              <a:buFont typeface="Wingdings" pitchFamily="2" charset="2"/>
              <a:buChar char="l"/>
            </a:pPr>
            <a:r>
              <a:rPr lang="cs-CZ" sz="4000" b="1"/>
              <a:t> Vhodné pro větší monitory</a:t>
            </a:r>
            <a:endParaRPr lang="cs-CZ" sz="4000"/>
          </a:p>
          <a:p>
            <a:pPr lvl="2" algn="just"/>
            <a:endParaRPr lang="cs-CZ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Předvádění na obrazovce (4:3)</PresentationFormat>
  <Paragraphs>152</Paragraphs>
  <Slides>31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Times New Roman</vt:lpstr>
      <vt:lpstr>Wingdings</vt:lpstr>
      <vt:lpstr>Výchozí návrh</vt:lpstr>
      <vt:lpstr>Části CRT obrazovky </vt:lpstr>
      <vt:lpstr>Princip CRT</vt:lpstr>
      <vt:lpstr>Typy masek </vt:lpstr>
      <vt:lpstr>Děrová maska </vt:lpstr>
      <vt:lpstr>Vlastnosti děrové masky</vt:lpstr>
      <vt:lpstr>Aperturní mřížka </vt:lpstr>
      <vt:lpstr>Vlastnosti aperturní mřížky</vt:lpstr>
      <vt:lpstr>Štěrbinová maska </vt:lpstr>
      <vt:lpstr>Vlastnosti štěrbinové masky</vt:lpstr>
      <vt:lpstr>Srovnání plochosti obrazovek </vt:lpstr>
      <vt:lpstr>Základní parametry monitoru </vt:lpstr>
      <vt:lpstr>Doporučené velikosti CRT</vt:lpstr>
      <vt:lpstr>Ovládání monitoru </vt:lpstr>
      <vt:lpstr>Zkreslení obrazu a korekce</vt:lpstr>
      <vt:lpstr>Soudkovitost </vt:lpstr>
      <vt:lpstr>Poduškovitost </vt:lpstr>
      <vt:lpstr>Trapézové zkreslení </vt:lpstr>
      <vt:lpstr>Paralelogramové zkreslení </vt:lpstr>
      <vt:lpstr>Rotace obrazu </vt:lpstr>
      <vt:lpstr>ZÁKLADNÍ VADY MONITORU </vt:lpstr>
      <vt:lpstr>Chyba konvergence </vt:lpstr>
      <vt:lpstr>Chyba konvergence a zásahu </vt:lpstr>
      <vt:lpstr>Moaré </vt:lpstr>
      <vt:lpstr>Testování geometrie </vt:lpstr>
      <vt:lpstr>Monoskop </vt:lpstr>
      <vt:lpstr>Fotometrie </vt:lpstr>
      <vt:lpstr>Testování fokusace </vt:lpstr>
      <vt:lpstr>Power management </vt:lpstr>
      <vt:lpstr>Power management - normy </vt:lpstr>
      <vt:lpstr>  Jak správně sedět u PC</vt:lpstr>
      <vt:lpstr>Pro pobavení </vt:lpstr>
    </vt:vector>
  </TitlesOfParts>
  <Company>SSSVT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GRAFICKÉ KARTY</dc:title>
  <dc:creator>SSSVT</dc:creator>
  <cp:lastModifiedBy>Ondřej Sloup</cp:lastModifiedBy>
  <cp:revision>1</cp:revision>
  <dcterms:created xsi:type="dcterms:W3CDTF">1999-12-12T07:09:23Z</dcterms:created>
  <dcterms:modified xsi:type="dcterms:W3CDTF">2019-02-20T18:42:10Z</dcterms:modified>
</cp:coreProperties>
</file>