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79" r:id="rId3"/>
    <p:sldId id="257" r:id="rId4"/>
    <p:sldId id="329" r:id="rId5"/>
    <p:sldId id="272" r:id="rId6"/>
    <p:sldId id="273" r:id="rId7"/>
    <p:sldId id="275" r:id="rId8"/>
    <p:sldId id="274" r:id="rId9"/>
    <p:sldId id="282" r:id="rId10"/>
    <p:sldId id="283" r:id="rId11"/>
    <p:sldId id="284" r:id="rId12"/>
    <p:sldId id="285" r:id="rId13"/>
    <p:sldId id="330" r:id="rId14"/>
    <p:sldId id="331" r:id="rId15"/>
    <p:sldId id="332" r:id="rId16"/>
    <p:sldId id="286" r:id="rId17"/>
    <p:sldId id="295" r:id="rId18"/>
    <p:sldId id="297" r:id="rId19"/>
    <p:sldId id="299" r:id="rId20"/>
    <p:sldId id="300" r:id="rId21"/>
    <p:sldId id="304" r:id="rId22"/>
    <p:sldId id="325" r:id="rId23"/>
    <p:sldId id="328" r:id="rId24"/>
    <p:sldId id="277" r:id="rId25"/>
    <p:sldId id="326" r:id="rId2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362B-24D9-4643-9E58-F39A2AF0130E}" v="7" dt="2019-02-20T22:22:33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28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Sloup" userId="320603c3f3066aeb" providerId="LiveId" clId="{31D1362B-24D9-4643-9E58-F39A2AF0130E}"/>
    <pc:docChg chg="undo modSld">
      <pc:chgData name="Ondřej Sloup" userId="320603c3f3066aeb" providerId="LiveId" clId="{31D1362B-24D9-4643-9E58-F39A2AF0130E}" dt="2019-02-20T22:22:37.574" v="6" actId="1076"/>
      <pc:docMkLst>
        <pc:docMk/>
      </pc:docMkLst>
      <pc:sldChg chg="modSp">
        <pc:chgData name="Ondřej Sloup" userId="320603c3f3066aeb" providerId="LiveId" clId="{31D1362B-24D9-4643-9E58-F39A2AF0130E}" dt="2019-02-20T21:56:22.723" v="0"/>
        <pc:sldMkLst>
          <pc:docMk/>
          <pc:sldMk cId="0" sldId="272"/>
        </pc:sldMkLst>
        <pc:spChg chg="mod">
          <ac:chgData name="Ondřej Sloup" userId="320603c3f3066aeb" providerId="LiveId" clId="{31D1362B-24D9-4643-9E58-F39A2AF0130E}" dt="2019-02-20T21:56:22.723" v="0"/>
          <ac:spMkLst>
            <pc:docMk/>
            <pc:sldMk cId="0" sldId="272"/>
            <ac:spMk id="8195" creationId="{00000000-0000-0000-0000-000000000000}"/>
          </ac:spMkLst>
        </pc:spChg>
      </pc:sldChg>
      <pc:sldChg chg="modSp">
        <pc:chgData name="Ondřej Sloup" userId="320603c3f3066aeb" providerId="LiveId" clId="{31D1362B-24D9-4643-9E58-F39A2AF0130E}" dt="2019-02-20T22:01:12.898" v="3" actId="20578"/>
        <pc:sldMkLst>
          <pc:docMk/>
          <pc:sldMk cId="0" sldId="273"/>
        </pc:sldMkLst>
        <pc:spChg chg="mod">
          <ac:chgData name="Ondřej Sloup" userId="320603c3f3066aeb" providerId="LiveId" clId="{31D1362B-24D9-4643-9E58-F39A2AF0130E}" dt="2019-02-20T22:01:12.898" v="3" actId="20578"/>
          <ac:spMkLst>
            <pc:docMk/>
            <pc:sldMk cId="0" sldId="273"/>
            <ac:spMk id="8195" creationId="{00000000-0000-0000-0000-000000000000}"/>
          </ac:spMkLst>
        </pc:spChg>
      </pc:sldChg>
      <pc:sldChg chg="modSp">
        <pc:chgData name="Ondřej Sloup" userId="320603c3f3066aeb" providerId="LiveId" clId="{31D1362B-24D9-4643-9E58-F39A2AF0130E}" dt="2019-02-20T21:58:56.294" v="2" actId="15"/>
        <pc:sldMkLst>
          <pc:docMk/>
          <pc:sldMk cId="0" sldId="274"/>
        </pc:sldMkLst>
        <pc:spChg chg="mod">
          <ac:chgData name="Ondřej Sloup" userId="320603c3f3066aeb" providerId="LiveId" clId="{31D1362B-24D9-4643-9E58-F39A2AF0130E}" dt="2019-02-20T21:58:56.294" v="2" actId="15"/>
          <ac:spMkLst>
            <pc:docMk/>
            <pc:sldMk cId="0" sldId="274"/>
            <ac:spMk id="10243" creationId="{00000000-0000-0000-0000-000000000000}"/>
          </ac:spMkLst>
        </pc:spChg>
      </pc:sldChg>
      <pc:sldChg chg="modSp setBg">
        <pc:chgData name="Ondřej Sloup" userId="320603c3f3066aeb" providerId="LiveId" clId="{31D1362B-24D9-4643-9E58-F39A2AF0130E}" dt="2019-02-20T22:22:37.574" v="6" actId="1076"/>
        <pc:sldMkLst>
          <pc:docMk/>
          <pc:sldMk cId="0" sldId="328"/>
        </pc:sldMkLst>
        <pc:spChg chg="mod">
          <ac:chgData name="Ondřej Sloup" userId="320603c3f3066aeb" providerId="LiveId" clId="{31D1362B-24D9-4643-9E58-F39A2AF0130E}" dt="2019-02-20T22:22:37.574" v="6" actId="1076"/>
          <ac:spMkLst>
            <pc:docMk/>
            <pc:sldMk cId="0" sldId="328"/>
            <ac:spMk id="236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956E35-7316-4AB4-BC27-9BBB6B0273B7}" type="datetimeFigureOut">
              <a:rPr lang="cs-CZ"/>
              <a:pPr>
                <a:defRPr/>
              </a:pPr>
              <a:t>20.02.2019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A27477-9B42-4502-871D-BF59C380622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73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196A45-7487-41BE-BD3B-C47CAA2A4DDF}" type="slidenum">
              <a:rPr lang="cs-CZ" smtClean="0"/>
              <a:pPr eaLnBrk="1" hangingPunct="1"/>
              <a:t>9</a:t>
            </a:fld>
            <a:endParaRPr lang="cs-CZ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D5A3EE-CD12-40A9-90D7-0E43FCA699CB}" type="slidenum">
              <a:rPr lang="cs-CZ" smtClean="0"/>
              <a:pPr eaLnBrk="1" hangingPunct="1"/>
              <a:t>18</a:t>
            </a:fld>
            <a:endParaRPr lang="cs-CZ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0A4ED-8AED-4EE5-A64A-5CA0A17AE2B9}" type="slidenum">
              <a:rPr lang="cs-CZ" smtClean="0"/>
              <a:pPr eaLnBrk="1" hangingPunct="1"/>
              <a:t>19</a:t>
            </a:fld>
            <a:endParaRPr lang="cs-CZ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1F1F6F-4F06-4523-8634-39E1CCD442E6}" type="slidenum">
              <a:rPr lang="cs-CZ" smtClean="0"/>
              <a:pPr eaLnBrk="1" hangingPunct="1"/>
              <a:t>20</a:t>
            </a:fld>
            <a:endParaRPr lang="cs-CZ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87A848-008B-48BE-85B7-E08CB5487564}" type="slidenum">
              <a:rPr lang="cs-CZ" smtClean="0"/>
              <a:pPr eaLnBrk="1" hangingPunct="1"/>
              <a:t>21</a:t>
            </a:fld>
            <a:endParaRPr lang="cs-CZ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792AA1-AF1B-4FBE-BB29-31F8D10D0681}" type="slidenum">
              <a:rPr lang="cs-CZ" smtClean="0"/>
              <a:pPr eaLnBrk="1" hangingPunct="1"/>
              <a:t>22</a:t>
            </a:fld>
            <a:endParaRPr lang="cs-CZ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98B78B-FE85-4627-96B9-3DF9FDB6A997}" type="slidenum">
              <a:rPr lang="cs-CZ" smtClean="0"/>
              <a:pPr eaLnBrk="1" hangingPunct="1"/>
              <a:t>23</a:t>
            </a:fld>
            <a:endParaRPr lang="cs-CZ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206C15-5301-431B-8923-CCE57C142CB9}" type="slidenum">
              <a:rPr lang="cs-CZ" smtClean="0"/>
              <a:pPr eaLnBrk="1" hangingPunct="1"/>
              <a:t>25</a:t>
            </a:fld>
            <a:endParaRPr lang="cs-CZ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2B74E2-546D-47E6-9246-7898ACCFFA25}" type="slidenum">
              <a:rPr lang="cs-CZ" smtClean="0"/>
              <a:pPr eaLnBrk="1" hangingPunct="1"/>
              <a:t>10</a:t>
            </a:fld>
            <a:endParaRPr lang="cs-CZ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/>
              <a:t>111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0B56EF-D16B-4E71-91DD-DC5E678812DE}" type="slidenum">
              <a:rPr lang="cs-CZ" smtClean="0"/>
              <a:pPr eaLnBrk="1" hangingPunct="1"/>
              <a:t>11</a:t>
            </a:fld>
            <a:endParaRPr lang="cs-CZ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5A784-0237-42B8-A1F2-9A474BADA5A0}" type="slidenum">
              <a:rPr lang="cs-CZ" smtClean="0"/>
              <a:pPr eaLnBrk="1" hangingPunct="1"/>
              <a:t>12</a:t>
            </a:fld>
            <a:endParaRPr lang="cs-CZ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196A45-7487-41BE-BD3B-C47CAA2A4DDF}" type="slidenum">
              <a:rPr lang="cs-CZ" smtClean="0"/>
              <a:pPr eaLnBrk="1" hangingPunct="1"/>
              <a:t>13</a:t>
            </a:fld>
            <a:endParaRPr lang="cs-CZ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5A784-0237-42B8-A1F2-9A474BADA5A0}" type="slidenum">
              <a:rPr lang="cs-CZ" smtClean="0"/>
              <a:pPr eaLnBrk="1" hangingPunct="1"/>
              <a:t>14</a:t>
            </a:fld>
            <a:endParaRPr lang="cs-CZ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5A784-0237-42B8-A1F2-9A474BADA5A0}" type="slidenum">
              <a:rPr lang="cs-CZ" smtClean="0"/>
              <a:pPr eaLnBrk="1" hangingPunct="1"/>
              <a:t>15</a:t>
            </a:fld>
            <a:endParaRPr lang="cs-CZ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4A0C89-A6E3-47B1-8EE9-C9AF67D281B8}" type="slidenum">
              <a:rPr lang="cs-CZ" smtClean="0"/>
              <a:pPr eaLnBrk="1" hangingPunct="1"/>
              <a:t>16</a:t>
            </a:fld>
            <a:endParaRPr lang="cs-CZ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BE257B-E8DA-4A94-A919-F157480C28BA}" type="slidenum">
              <a:rPr lang="cs-CZ" smtClean="0"/>
              <a:pPr eaLnBrk="1" hangingPunct="1"/>
              <a:t>17</a:t>
            </a:fld>
            <a:endParaRPr lang="cs-CZ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310C8-64C2-4FFF-A354-96C2D173F87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95AD0-82EA-4F4A-8555-6CE6DCC8DE0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28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3059-6C29-444F-8478-9D97ED382B6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41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781D4-B40C-42AB-8EBE-63B1A49F73E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61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83DE2-6759-4A30-9568-0C9B63E877C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992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CD56-4DCE-4EDB-A60D-BCD08B5C477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723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44579-251B-4E37-9F8F-DF95FB6C0A5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4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0A65-33A1-4887-9E3D-FBB394F4A29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23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A4C6-2834-4CCC-A9DB-11541DEC851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3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ADB14-938D-45A4-9F1B-2C3F7964DE0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11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9BDA-4617-41A1-BDE9-36B9D774C6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9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0BB43-61AF-432F-9BAC-B22D1AE3056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1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EDACA-5CB8-4289-896F-8C9922FE8D3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8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070D9-BBCE-4736-8C71-90EA56D0B75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616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D96C-3B5D-4D6D-B35B-487F31E8F02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05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FFFFFF"/>
          </a:fgClr>
          <a:bgClr>
            <a:srgbClr val="AAAA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416615C-BF69-4BA2-9BA2-33F15F2A0B7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fo-o262prA&amp;feature=relate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vethardware.cz/art_doc-D58CFB826D6CF59FC12573770078130F.html" TargetMode="External"/><Relationship Id="rId4" Type="http://schemas.openxmlformats.org/officeDocument/2006/relationships/hyperlink" Target="http://www.youtube.com/watch?v=kn5ZNXy2AN0&amp;feature=fv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vethardware.cz/art_doc-59B0B21624FBA168C12571BD002A0891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rR0YbNjDoVU" TargetMode="External"/><Relationship Id="rId2" Type="http://schemas.openxmlformats.org/officeDocument/2006/relationships/hyperlink" Target="http://www.youtube.com/watch?v=dQi6YNUSb1Q&amp;feature=player_embed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feature=player_embedded&amp;v=ZarVsdCcn3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/>
              <a:t>LCD monitory</a:t>
            </a:r>
            <a:br>
              <a:rPr lang="cs-CZ" sz="4000" b="1"/>
            </a:br>
            <a:r>
              <a:rPr lang="cs-CZ" sz="3200" b="1"/>
              <a:t>Úvod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0768"/>
            <a:ext cx="8964612" cy="341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3000" u="sng" dirty="0" err="1"/>
              <a:t>L</a:t>
            </a:r>
            <a:r>
              <a:rPr lang="cs-CZ" sz="3000" dirty="0" err="1"/>
              <a:t>iquid</a:t>
            </a:r>
            <a:r>
              <a:rPr lang="cs-CZ" sz="3000" dirty="0"/>
              <a:t> </a:t>
            </a:r>
            <a:r>
              <a:rPr lang="cs-CZ" sz="3000" u="sng" dirty="0" err="1"/>
              <a:t>C</a:t>
            </a:r>
            <a:r>
              <a:rPr lang="cs-CZ" sz="3000" dirty="0" err="1"/>
              <a:t>rystal</a:t>
            </a:r>
            <a:r>
              <a:rPr lang="cs-CZ" sz="3000" dirty="0"/>
              <a:t> </a:t>
            </a:r>
            <a:r>
              <a:rPr lang="cs-CZ" sz="3000" u="sng" dirty="0"/>
              <a:t>D</a:t>
            </a:r>
            <a:r>
              <a:rPr lang="cs-CZ" sz="3000" dirty="0"/>
              <a:t>isplay</a:t>
            </a:r>
          </a:p>
          <a:p>
            <a:pPr eaLnBrk="1" hangingPunct="1">
              <a:lnSpc>
                <a:spcPct val="90000"/>
              </a:lnSpc>
            </a:pPr>
            <a:r>
              <a:rPr lang="cs-CZ" sz="3000" dirty="0"/>
              <a:t>Látka na pomezí tekutého a pevného stavu</a:t>
            </a:r>
          </a:p>
          <a:p>
            <a:pPr eaLnBrk="1" hangingPunct="1">
              <a:lnSpc>
                <a:spcPct val="90000"/>
              </a:lnSpc>
            </a:pPr>
            <a:r>
              <a:rPr lang="cs-CZ" sz="3000" dirty="0"/>
              <a:t>Vzniká smícháním několika látek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/>
              <a:t>např. bifenyly, dioxiny, atd. </a:t>
            </a:r>
            <a:r>
              <a:rPr lang="cs-CZ" dirty="0">
                <a:sym typeface="Wingdings" pitchFamily="2" charset="2"/>
              </a:rPr>
              <a:t></a:t>
            </a:r>
            <a:r>
              <a:rPr lang="cs-CZ" dirty="0"/>
              <a:t> jsou toxické !!!</a:t>
            </a:r>
          </a:p>
          <a:p>
            <a:pPr eaLnBrk="1" hangingPunct="1">
              <a:lnSpc>
                <a:spcPct val="90000"/>
              </a:lnSpc>
            </a:pPr>
            <a:r>
              <a:rPr lang="cs-CZ" sz="3000" dirty="0"/>
              <a:t>Musí splňovat správné vlastnosti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/>
              <a:t>elasticita, viskozita, index lomu</a:t>
            </a:r>
          </a:p>
          <a:p>
            <a:pPr eaLnBrk="1" hangingPunct="1">
              <a:lnSpc>
                <a:spcPct val="90000"/>
              </a:lnSpc>
            </a:pPr>
            <a:endParaRPr lang="cs-CZ" dirty="0"/>
          </a:p>
        </p:txBody>
      </p:sp>
      <p:pic>
        <p:nvPicPr>
          <p:cNvPr id="2" name="Picture 2" descr="http://www.svethardware.cz/sh/media.nsf/0c97cd6cabb1398ec1256cc50082f4bf/7addd23432464b19c12571bd002a4ac4/Body/5.37D4?OpenElement&amp;FieldElem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23" y="4293096"/>
            <a:ext cx="47339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8763000" cy="1295400"/>
          </a:xfrm>
        </p:spPr>
        <p:txBody>
          <a:bodyPr/>
          <a:lstStyle/>
          <a:p>
            <a:r>
              <a:rPr lang="cs-CZ" sz="4000" b="1">
                <a:solidFill>
                  <a:schemeClr val="tx1"/>
                </a:solidFill>
              </a:rPr>
              <a:t>Reflexní displej</a:t>
            </a: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13315" name="Picture 4" descr="REFLEXIVN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763000" cy="1295400"/>
          </a:xfrm>
        </p:spPr>
        <p:txBody>
          <a:bodyPr/>
          <a:lstStyle/>
          <a:p>
            <a:r>
              <a:rPr lang="cs-CZ" sz="4000" b="1">
                <a:solidFill>
                  <a:schemeClr val="tx1"/>
                </a:solidFill>
              </a:rPr>
              <a:t>Transmisivní displej</a:t>
            </a:r>
          </a:p>
        </p:txBody>
      </p:sp>
      <p:pic>
        <p:nvPicPr>
          <p:cNvPr id="14339" name="Picture 4" descr="TRANSMISIVN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8763000" cy="1295400"/>
          </a:xfrm>
        </p:spPr>
        <p:txBody>
          <a:bodyPr/>
          <a:lstStyle/>
          <a:p>
            <a:r>
              <a:rPr lang="cs-CZ" sz="4000" b="1">
                <a:solidFill>
                  <a:schemeClr val="tx1"/>
                </a:solidFill>
              </a:rPr>
              <a:t>Transreflexní displej</a:t>
            </a:r>
          </a:p>
        </p:txBody>
      </p:sp>
      <p:pic>
        <p:nvPicPr>
          <p:cNvPr id="15363" name="Picture 4" descr="TRANSREFLEXN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438"/>
            <a:ext cx="91440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4788"/>
            <a:ext cx="8763000" cy="1295400"/>
          </a:xfrm>
        </p:spPr>
        <p:txBody>
          <a:bodyPr/>
          <a:lstStyle/>
          <a:p>
            <a:r>
              <a:rPr lang="cs-CZ" sz="4000" b="1" dirty="0">
                <a:solidFill>
                  <a:schemeClr val="tx1"/>
                </a:solidFill>
              </a:rPr>
              <a:t>Druhy LCD displejů</a:t>
            </a:r>
            <a:r>
              <a:rPr lang="cs-CZ" sz="4000" dirty="0">
                <a:solidFill>
                  <a:schemeClr val="tx1"/>
                </a:solidFill>
              </a:rPr>
              <a:t> </a:t>
            </a:r>
            <a:br>
              <a:rPr lang="cs-CZ" sz="4000" dirty="0">
                <a:solidFill>
                  <a:schemeClr val="tx1"/>
                </a:solidFill>
              </a:rPr>
            </a:br>
            <a:r>
              <a:rPr lang="cs-CZ" sz="3200" b="1" dirty="0">
                <a:solidFill>
                  <a:schemeClr val="tx1"/>
                </a:solidFill>
              </a:rPr>
              <a:t>Podle způsobu podsvícení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1484784"/>
            <a:ext cx="8229600" cy="489654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400" dirty="0"/>
              <a:t>CCFL podsvícení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u="sng" cap="all" dirty="0" err="1"/>
              <a:t>c</a:t>
            </a:r>
            <a:r>
              <a:rPr lang="cs-CZ" sz="2800" dirty="0" err="1"/>
              <a:t>old-</a:t>
            </a:r>
            <a:r>
              <a:rPr lang="cs-CZ" sz="2800" u="sng" cap="all" dirty="0" err="1"/>
              <a:t>c</a:t>
            </a:r>
            <a:r>
              <a:rPr lang="cs-CZ" sz="2800" dirty="0" err="1"/>
              <a:t>athode</a:t>
            </a:r>
            <a:r>
              <a:rPr lang="cs-CZ" sz="2800" dirty="0"/>
              <a:t> </a:t>
            </a:r>
            <a:r>
              <a:rPr lang="cs-CZ" sz="2800" u="sng" cap="all" dirty="0" err="1"/>
              <a:t>f</a:t>
            </a:r>
            <a:r>
              <a:rPr lang="cs-CZ" sz="2800" dirty="0" err="1"/>
              <a:t>luorescent</a:t>
            </a:r>
            <a:r>
              <a:rPr lang="cs-CZ" sz="2800" dirty="0"/>
              <a:t> </a:t>
            </a:r>
            <a:r>
              <a:rPr lang="cs-CZ" sz="2800" u="sng" cap="all" dirty="0"/>
              <a:t>l</a:t>
            </a:r>
            <a:r>
              <a:rPr lang="cs-CZ" sz="2800" dirty="0"/>
              <a:t>amp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tenké svítivé trubice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nerovnoměrné osvícení displeje</a:t>
            </a:r>
          </a:p>
          <a:p>
            <a:pPr marL="1371600" lvl="2" indent="-4572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cs-CZ" sz="2400" dirty="0"/>
              <a:t>zlepšení </a:t>
            </a:r>
            <a:r>
              <a:rPr lang="cs-CZ" sz="2400" dirty="0">
                <a:sym typeface="Wingdings" pitchFamily="2" charset="2"/>
              </a:rPr>
              <a:t> síť optických vláken okolo trubic</a:t>
            </a:r>
            <a:endParaRPr lang="cs-CZ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400" dirty="0"/>
              <a:t>LED podsvícení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mřížka LED diod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úspora energie a větší životnost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rovnoměrné osvícení celého displeje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s-CZ" sz="28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s-CZ" sz="2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37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8763000" cy="1295400"/>
          </a:xfrm>
        </p:spPr>
        <p:txBody>
          <a:bodyPr/>
          <a:lstStyle/>
          <a:p>
            <a:r>
              <a:rPr lang="cs-CZ" sz="4000" b="1" dirty="0">
                <a:solidFill>
                  <a:schemeClr val="tx1"/>
                </a:solidFill>
              </a:rPr>
              <a:t>CCFL podsvícení</a:t>
            </a:r>
          </a:p>
        </p:txBody>
      </p:sp>
      <p:pic>
        <p:nvPicPr>
          <p:cNvPr id="5122" name="Picture 2" descr="http://www.svethardware.cz/sh/media.nsf/0c97cd6cabb1398ec1256cc50082f4bf/59b0b21624fba168c12571bd002a0891/Body/18.3094?OpenElement&amp;FieldElemFormat=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68863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5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8763000" cy="1295400"/>
          </a:xfrm>
        </p:spPr>
        <p:txBody>
          <a:bodyPr/>
          <a:lstStyle/>
          <a:p>
            <a:r>
              <a:rPr lang="cs-CZ" sz="4000" b="1" dirty="0">
                <a:solidFill>
                  <a:schemeClr val="tx1"/>
                </a:solidFill>
              </a:rPr>
              <a:t>LED podsvícení</a:t>
            </a:r>
          </a:p>
        </p:txBody>
      </p:sp>
      <p:pic>
        <p:nvPicPr>
          <p:cNvPr id="6146" name="Picture 2" descr="http://www.svethardware.cz/sh/media.nsf/0c97cd6cabb1398ec1256cc50082f4bf/59b0b21624fba168c12571bd002a0891/Body/20.303A?OpenElement&amp;FieldElemFormat=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68863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5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4450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Druhy LCD displejů</a:t>
            </a:r>
            <a:r>
              <a:rPr lang="cs-CZ" sz="4000" kern="0" dirty="0">
                <a:latin typeface="+mj-lt"/>
                <a:ea typeface="+mj-ea"/>
                <a:cs typeface="+mj-cs"/>
              </a:rPr>
              <a:t> </a:t>
            </a:r>
            <a:br>
              <a:rPr lang="cs-CZ" sz="4000" kern="0" dirty="0">
                <a:latin typeface="+mj-lt"/>
                <a:ea typeface="+mj-ea"/>
                <a:cs typeface="+mj-cs"/>
              </a:rPr>
            </a:br>
            <a:r>
              <a:rPr lang="cs-CZ" sz="3200" b="1" kern="0" dirty="0">
                <a:latin typeface="+mj-lt"/>
                <a:ea typeface="+mj-ea"/>
                <a:cs typeface="+mj-cs"/>
              </a:rPr>
              <a:t>Podle zůsobu ovládání buněk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179388" y="1196975"/>
            <a:ext cx="8964612" cy="51689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200" dirty="0"/>
              <a:t>Pasivní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síť horizontálních a vertikálních vodičů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jedna řídící jednotka ovládá vše </a:t>
            </a:r>
            <a:r>
              <a:rPr lang="cs-CZ" sz="2600" dirty="0">
                <a:sym typeface="Wingdings" pitchFamily="2" charset="2"/>
              </a:rPr>
              <a:t></a:t>
            </a:r>
            <a:r>
              <a:rPr lang="cs-CZ" sz="2600" dirty="0"/>
              <a:t> pomalé 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tzv. „stín“ po každé změně obrazu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200" dirty="0"/>
              <a:t>Pasivní Dual–scan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vylepšení pasivního displeje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přidána druhá řídící jednotka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200" dirty="0"/>
              <a:t>Aktivní (TFT – „Thin Film Transistors“)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každá buňka vlastní tranzistor </a:t>
            </a:r>
            <a:r>
              <a:rPr lang="cs-CZ" sz="2600" dirty="0">
                <a:sym typeface="Wingdings" pitchFamily="2" charset="2"/>
              </a:rPr>
              <a:t></a:t>
            </a:r>
            <a:r>
              <a:rPr lang="cs-CZ" sz="2600" dirty="0"/>
              <a:t> vyšší spotřeba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rychlejší odezva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600" dirty="0"/>
              <a:t>vyšší zmetkovost </a:t>
            </a:r>
            <a:r>
              <a:rPr lang="cs-CZ" sz="2600" dirty="0">
                <a:sym typeface="Wingdings" pitchFamily="2" charset="2"/>
              </a:rPr>
              <a:t></a:t>
            </a:r>
            <a:r>
              <a:rPr lang="cs-CZ" sz="2600" dirty="0"/>
              <a:t> vyšší cena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cs-CZ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s-CZ" sz="28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s-CZ" sz="2800" kern="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-533400" y="685800"/>
            <a:ext cx="10668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endParaRPr lang="cs-CZ" sz="2400" b="1"/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Rozlišení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 - dáno roztečí pixelů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500"/>
              <a:t> i při nižším rozlišení stejně ostré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 - dáno počtem tranzistorů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500"/>
              <a:t> ostré při fyzickém (nativním) rozlišení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500"/>
              <a:t> velké zkreslení při jiném rozlišení než fyzickém</a:t>
            </a:r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Ostrost obrazu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500"/>
              <a:t> dokonalejší při rozlišení nižším než fyzickém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500"/>
              <a:t> ovlivněna zaměřením paprsků RGB (není přesné) 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500"/>
              <a:t> při fyzickém rozlišení dokonalá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500"/>
              <a:t> při nižším než fyzickém špatná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-757238" y="1076325"/>
            <a:ext cx="10668001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endParaRPr lang="cs-CZ" sz="2400" b="1"/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Jas obrazu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 – maximálně 120 cd/m</a:t>
            </a:r>
            <a:r>
              <a:rPr lang="cs-CZ" sz="2800" baseline="30000"/>
              <a:t>2</a:t>
            </a:r>
            <a:endParaRPr lang="cs-CZ" sz="2800"/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rovnoměrný jas po celé ploše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zvyšování jasu = snížení životnosti luminoforu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 – cca 250 cd/m</a:t>
            </a:r>
            <a:r>
              <a:rPr lang="cs-CZ" sz="2800" baseline="30000"/>
              <a:t>2</a:t>
            </a:r>
            <a:endParaRPr lang="cs-CZ" sz="2800"/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vyšší svítivost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maximální jas uprostřed displeje (podle typu podsvícení)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směrem k okrajům klesá</a:t>
            </a:r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Kontrastní poměr 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 – 500:1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 – 200:1 až 1000:1 (i více, ale pak drahé)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-533400" y="549275"/>
            <a:ext cx="10668000" cy="624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endParaRPr lang="cs-CZ" sz="2400"/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Doba odezvy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4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rychlá odezva (prakticky nulová)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dána pouze setrvačností luminoforu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lidské oko nepostřehne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4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delší odezva (2-20 ms)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nad 16 ms již postřehnutelné lidským okem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rozmazání pohybujících se objektů (zejména hry)</a:t>
            </a:r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Geometrie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4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poruchy geometrie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4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nejsou poruchy geometrie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lze otáčet do polohy na výšku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/>
              <a:t>LCD monitory</a:t>
            </a:r>
            <a:br>
              <a:rPr lang="cs-CZ" sz="4000" b="1"/>
            </a:br>
            <a:r>
              <a:rPr lang="cs-CZ" sz="3200" b="1"/>
              <a:t>Úvod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143125"/>
            <a:ext cx="9144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3000"/>
              <a:t>V počátcích byly velmi závislé na teplotě </a:t>
            </a:r>
            <a:r>
              <a:rPr lang="cs-CZ" sz="3000">
                <a:sym typeface="Wingdings" pitchFamily="2" charset="2"/>
              </a:rPr>
              <a:t> drahé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>
                <a:sym typeface="Wingdings" pitchFamily="2" charset="2"/>
              </a:rPr>
              <a:t>pouze malé displeje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800">
                <a:sym typeface="Wingdings" pitchFamily="2" charset="2"/>
              </a:rPr>
              <a:t>např. kalkulačky, hodinky</a:t>
            </a:r>
            <a:r>
              <a:rPr lang="cs-CZ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sz="3000"/>
              <a:t>70. léta 20. století </a:t>
            </a:r>
            <a:r>
              <a:rPr lang="cs-CZ" sz="3000">
                <a:sym typeface="Wingdings" pitchFamily="2" charset="2"/>
              </a:rPr>
              <a:t> vyřešeno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/>
              <a:t>od té doby velký rozvoj LCD</a:t>
            </a:r>
          </a:p>
        </p:txBody>
      </p:sp>
      <p:pic>
        <p:nvPicPr>
          <p:cNvPr id="4100" name="Picture 6" descr="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4188" y="2903538"/>
            <a:ext cx="3579812" cy="3621087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-533400" y="620713"/>
            <a:ext cx="10668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endParaRPr lang="cs-CZ" sz="2400"/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Stabilita obrazu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neustálé obnovování bodů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potřeba obnovování alespoň 75 Hz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ovlivňování vychylovacích cívek magnetickým polem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deformace obrazu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bod svítí pořád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obraz stabilnější</a:t>
            </a:r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Magnetická odolnost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ovlivněn elektromagnetickým polem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dokonale odolné proti elektromagnetickému poli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-533400" y="549275"/>
            <a:ext cx="10668000" cy="624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endParaRPr lang="cs-CZ" sz="2400"/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Spotřeba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vysoká spotřeba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cca 100 až 200 W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    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nízká spotřeba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cca 25 až 40 W</a:t>
            </a:r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200" b="1"/>
              <a:t> Rozměry, hmotnost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vysoká hmotnost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2400"/>
              <a:t> cca 20 až 30 kg (17“ monitor)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28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nízká hmotnost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2400"/>
              <a:t> cca 4 kg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-533400" y="1246188"/>
            <a:ext cx="10668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endParaRPr lang="cs-CZ" sz="2400"/>
          </a:p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600" b="1"/>
              <a:t> Viditelná plocha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3300"/>
              <a:t> CRT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–"/>
            </a:pPr>
            <a:r>
              <a:rPr lang="cs-CZ" sz="3000"/>
              <a:t> část obrazu skryta kvůli zaoblení</a:t>
            </a:r>
          </a:p>
          <a:p>
            <a:pPr lvl="3" eaLnBrk="1" hangingPunct="1">
              <a:buClr>
                <a:srgbClr val="669900"/>
              </a:buClr>
              <a:buFont typeface="Wingdings" pitchFamily="2" charset="2"/>
              <a:buChar char="v"/>
            </a:pPr>
            <a:r>
              <a:rPr lang="cs-CZ" sz="3300"/>
              <a:t> LCD</a:t>
            </a:r>
          </a:p>
          <a:p>
            <a:pPr lvl="4" eaLnBrk="1" hangingPunct="1">
              <a:buClr>
                <a:srgbClr val="FF3300"/>
              </a:buClr>
              <a:buFont typeface="Arial" charset="0"/>
              <a:buChar char="+"/>
            </a:pPr>
            <a:r>
              <a:rPr lang="cs-CZ" sz="3000"/>
              <a:t> efektivní velikost = skutečná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Srovnání LCD a CRT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66725" y="1268413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 dirty="0">
                <a:solidFill>
                  <a:schemeClr val="folHlink"/>
                </a:solidFill>
              </a:rPr>
              <a:t>Parametr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03575" y="1268413"/>
            <a:ext cx="27368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folHlink"/>
                </a:solidFill>
              </a:rPr>
              <a:t>CRT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938838" y="1268413"/>
            <a:ext cx="27352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folHlink"/>
                </a:solidFill>
              </a:rPr>
              <a:t>LCD (TFT)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6725" y="1557338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Jas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563938" y="1557338"/>
            <a:ext cx="237648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80 – 120 cd/m</a:t>
            </a:r>
            <a:r>
              <a:rPr lang="cs-CZ" sz="1700" baseline="30000">
                <a:sym typeface="Wingdings" pitchFamily="2" charset="2"/>
              </a:rPr>
              <a:t>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300788" y="1557338"/>
            <a:ext cx="2373312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170 – 300 cd/m</a:t>
            </a:r>
            <a:r>
              <a:rPr lang="cs-CZ" sz="1700" baseline="30000"/>
              <a:t>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203575" y="155733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940425" y="155733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66725" y="1844675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Kontrast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563938" y="1844675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350:1 – 700:1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300788" y="1844675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150:1 – </a:t>
            </a:r>
            <a:r>
              <a:rPr lang="en-US" sz="1700"/>
              <a:t>1</a:t>
            </a:r>
            <a:r>
              <a:rPr lang="cs-CZ" sz="1700"/>
              <a:t>5</a:t>
            </a:r>
            <a:r>
              <a:rPr lang="en-US" sz="1700"/>
              <a:t>0</a:t>
            </a:r>
            <a:r>
              <a:rPr lang="cs-CZ" sz="1700"/>
              <a:t>0:1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203575" y="1844675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940425" y="1844675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66725" y="2132013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Pozorovací úhel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563938" y="2132013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více než 170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º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300788" y="2132013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90</a:t>
            </a:r>
            <a:r>
              <a:rPr lang="en-US" sz="1700">
                <a:sym typeface="Wingdings" pitchFamily="2" charset="2"/>
              </a:rPr>
              <a:t>º</a:t>
            </a:r>
            <a:r>
              <a:rPr lang="cs-CZ" sz="1700">
                <a:sym typeface="Wingdings" pitchFamily="2" charset="2"/>
              </a:rPr>
              <a:t> </a:t>
            </a:r>
            <a:r>
              <a:rPr lang="cs-CZ" sz="1700"/>
              <a:t>–</a:t>
            </a:r>
            <a:r>
              <a:rPr lang="cs-CZ" sz="1700">
                <a:sym typeface="Wingdings" pitchFamily="2" charset="2"/>
              </a:rPr>
              <a:t> 178</a:t>
            </a:r>
            <a:r>
              <a:rPr lang="en-US" sz="1700">
                <a:sym typeface="Wingdings" pitchFamily="2" charset="2"/>
              </a:rPr>
              <a:t>º</a:t>
            </a:r>
            <a:r>
              <a:rPr lang="cs-CZ" sz="1700">
                <a:sym typeface="Wingdings" pitchFamily="2" charset="2"/>
              </a:rPr>
              <a:t>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203575" y="2132013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940425" y="2132013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66725" y="2419350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Chyby konvergence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563938" y="2419350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0,2 – 0,3 mm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300788" y="2419350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žádné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203575" y="2419350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940425" y="241935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66725" y="2706688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Ostrost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3563938" y="2706688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uspokojivé–velmi dobré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300788" y="2706688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velmi dobré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3203575" y="270668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5940425" y="2706688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466725" y="2994025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Geometrie obrazu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3563938" y="2994025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možné chyby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300788" y="2994025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perfektní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203575" y="2994025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940425" y="2994025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66725" y="3281363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Chybné (defektní) pixely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563938" y="3281363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žádné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6300788" y="3281363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až 8 chyb. pixelů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3203575" y="3281363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5940425" y="3281363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FF33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66725" y="3568700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Vstupní signál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563938" y="3568700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pouze analogový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6300788" y="3568700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analogový i digitální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3203575" y="3568700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940425" y="356870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466725" y="3856038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Možná rozlišení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563938" y="3856038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libovolné</a:t>
            </a: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6300788" y="3856038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dáno HW / interpolace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3203575" y="385603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5940425" y="3856038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FF33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466725" y="4143375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Vyladění barev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3563938" y="4143375"/>
            <a:ext cx="23764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foto kvalita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6300788" y="4143375"/>
            <a:ext cx="237331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uspokojivé</a:t>
            </a: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3203575" y="4143375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5940425" y="4143375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466725" y="4430713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Jednotnost jasu</a:t>
            </a: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3562350" y="4425950"/>
            <a:ext cx="237648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ob</a:t>
            </a:r>
            <a:r>
              <a:rPr lang="cs-CZ" sz="1700"/>
              <a:t>č</a:t>
            </a:r>
            <a:r>
              <a:rPr lang="cs-CZ" sz="1700">
                <a:sym typeface="Wingdings" pitchFamily="2" charset="2"/>
              </a:rPr>
              <a:t>as jasnější uprost</a:t>
            </a:r>
            <a:r>
              <a:rPr lang="cs-CZ" sz="1700"/>
              <a:t>ř</a:t>
            </a:r>
            <a:r>
              <a:rPr lang="cs-CZ" sz="1700">
                <a:sym typeface="Wingdings" pitchFamily="2" charset="2"/>
              </a:rPr>
              <a:t>ed</a:t>
            </a: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6300788" y="4430713"/>
            <a:ext cx="2373312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podle podsvícení</a:t>
            </a: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3203575" y="4430713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5940425" y="4430713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466725" y="4718050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Čistota (kvalita) barev</a:t>
            </a:r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3563938" y="4718050"/>
            <a:ext cx="23764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velmi dobrá</a:t>
            </a:r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6300788" y="4718050"/>
            <a:ext cx="237331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průměrná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203575" y="4718050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5940425" y="471805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FF33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466725" y="5005388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Mihotání (blikání) obrazu</a:t>
            </a:r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3563938" y="5005388"/>
            <a:ext cx="237648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žádné nad 75 Hz</a:t>
            </a:r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6300788" y="5005388"/>
            <a:ext cx="2373312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žádné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3203575" y="500538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5940425" y="5005388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466725" y="5292725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Ovlivnitelnost mag. polem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3563938" y="5292725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závisí na odstín</a:t>
            </a:r>
            <a:r>
              <a:rPr lang="cs-CZ" sz="1700"/>
              <a:t>ě</a:t>
            </a:r>
            <a:r>
              <a:rPr lang="cs-CZ" sz="1700">
                <a:sym typeface="Wingdings" pitchFamily="2" charset="2"/>
              </a:rPr>
              <a:t>ní</a:t>
            </a:r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6300788" y="5292725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žádná</a:t>
            </a: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3203575" y="5292725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FF33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5940425" y="5292725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466725" y="5580063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Rychlost odezvy pixelu</a:t>
            </a: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3563938" y="5580063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nepozorovatelná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6300788" y="5580063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2 – 30 ms</a:t>
            </a: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3203575" y="5580063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5940425" y="5580063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chemeClr val="hlink"/>
                </a:solidFill>
                <a:sym typeface="Wingdings" pitchFamily="2" charset="2"/>
              </a:rPr>
              <a:t></a:t>
            </a:r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466725" y="5867400"/>
            <a:ext cx="2735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Spotřeba elektrické energie</a:t>
            </a: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3563938" y="5867400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60 – 160 W</a:t>
            </a: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6300788" y="5867400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25 – 50 W</a:t>
            </a: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3203575" y="5867400"/>
            <a:ext cx="3603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FF33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3637" name="Rectangle 85"/>
          <p:cNvSpPr>
            <a:spLocks noChangeArrowheads="1"/>
          </p:cNvSpPr>
          <p:nvPr/>
        </p:nvSpPr>
        <p:spPr bwMode="auto">
          <a:xfrm>
            <a:off x="5940425" y="586740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38" name="Rectangle 86"/>
          <p:cNvSpPr>
            <a:spLocks noChangeArrowheads="1"/>
          </p:cNvSpPr>
          <p:nvPr/>
        </p:nvSpPr>
        <p:spPr bwMode="auto">
          <a:xfrm>
            <a:off x="466725" y="6154738"/>
            <a:ext cx="2735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sz="1700">
                <a:solidFill>
                  <a:schemeClr val="folHlink"/>
                </a:solidFill>
              </a:rPr>
              <a:t>Rozměry/hmotnost</a:t>
            </a:r>
          </a:p>
        </p:txBody>
      </p:sp>
      <p:sp>
        <p:nvSpPr>
          <p:cNvPr id="23639" name="Rectangle 87"/>
          <p:cNvSpPr>
            <a:spLocks noChangeArrowheads="1"/>
          </p:cNvSpPr>
          <p:nvPr/>
        </p:nvSpPr>
        <p:spPr bwMode="auto">
          <a:xfrm>
            <a:off x="3563938" y="6154738"/>
            <a:ext cx="237648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ym typeface="Wingdings" pitchFamily="2" charset="2"/>
              </a:rPr>
              <a:t>v</a:t>
            </a:r>
            <a:r>
              <a:rPr lang="cs-CZ" sz="1700"/>
              <a:t>ě</a:t>
            </a:r>
            <a:r>
              <a:rPr lang="cs-CZ" sz="1700">
                <a:sym typeface="Wingdings" pitchFamily="2" charset="2"/>
              </a:rPr>
              <a:t>tší</a:t>
            </a:r>
          </a:p>
        </p:txBody>
      </p:sp>
      <p:sp>
        <p:nvSpPr>
          <p:cNvPr id="23640" name="Rectangle 88"/>
          <p:cNvSpPr>
            <a:spLocks noChangeArrowheads="1"/>
          </p:cNvSpPr>
          <p:nvPr/>
        </p:nvSpPr>
        <p:spPr bwMode="auto">
          <a:xfrm>
            <a:off x="6300788" y="6154738"/>
            <a:ext cx="23733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/>
              <a:t>menší</a:t>
            </a:r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3203575" y="615473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FF33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3642" name="Rectangle 90"/>
          <p:cNvSpPr>
            <a:spLocks noChangeArrowheads="1"/>
          </p:cNvSpPr>
          <p:nvPr/>
        </p:nvSpPr>
        <p:spPr bwMode="auto">
          <a:xfrm>
            <a:off x="5940425" y="6154738"/>
            <a:ext cx="3603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sz="1700">
                <a:solidFill>
                  <a:srgbClr val="66FF3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23643" name="Line 91"/>
          <p:cNvSpPr>
            <a:spLocks noChangeShapeType="1"/>
          </p:cNvSpPr>
          <p:nvPr/>
        </p:nvSpPr>
        <p:spPr bwMode="auto">
          <a:xfrm>
            <a:off x="466725" y="6453188"/>
            <a:ext cx="8210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>
            <a:off x="8677275" y="1268413"/>
            <a:ext cx="0" cy="518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45" name="Line 93"/>
          <p:cNvSpPr>
            <a:spLocks noChangeShapeType="1"/>
          </p:cNvSpPr>
          <p:nvPr/>
        </p:nvSpPr>
        <p:spPr bwMode="auto">
          <a:xfrm>
            <a:off x="466725" y="1268413"/>
            <a:ext cx="8210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466725" y="1268413"/>
            <a:ext cx="0" cy="518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47" name="Line 95"/>
          <p:cNvSpPr>
            <a:spLocks noChangeShapeType="1"/>
          </p:cNvSpPr>
          <p:nvPr/>
        </p:nvSpPr>
        <p:spPr bwMode="auto">
          <a:xfrm flipH="1">
            <a:off x="466725" y="18446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48" name="Line 96"/>
          <p:cNvSpPr>
            <a:spLocks noChangeShapeType="1"/>
          </p:cNvSpPr>
          <p:nvPr/>
        </p:nvSpPr>
        <p:spPr bwMode="auto">
          <a:xfrm flipH="1">
            <a:off x="466725" y="1555750"/>
            <a:ext cx="82105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3203575" y="1268413"/>
            <a:ext cx="0" cy="5184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3563938" y="15557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1" name="Line 99"/>
          <p:cNvSpPr>
            <a:spLocks noChangeShapeType="1"/>
          </p:cNvSpPr>
          <p:nvPr/>
        </p:nvSpPr>
        <p:spPr bwMode="auto">
          <a:xfrm>
            <a:off x="6300788" y="15557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>
            <a:off x="5940425" y="12684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3" name="Line 101"/>
          <p:cNvSpPr>
            <a:spLocks noChangeShapeType="1"/>
          </p:cNvSpPr>
          <p:nvPr/>
        </p:nvSpPr>
        <p:spPr bwMode="auto">
          <a:xfrm flipH="1">
            <a:off x="466725" y="2132013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4" name="Line 102"/>
          <p:cNvSpPr>
            <a:spLocks noChangeShapeType="1"/>
          </p:cNvSpPr>
          <p:nvPr/>
        </p:nvSpPr>
        <p:spPr bwMode="auto">
          <a:xfrm flipH="1">
            <a:off x="466725" y="2419350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5" name="Line 103"/>
          <p:cNvSpPr>
            <a:spLocks noChangeShapeType="1"/>
          </p:cNvSpPr>
          <p:nvPr/>
        </p:nvSpPr>
        <p:spPr bwMode="auto">
          <a:xfrm flipH="1">
            <a:off x="466725" y="270668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6" name="Line 104"/>
          <p:cNvSpPr>
            <a:spLocks noChangeShapeType="1"/>
          </p:cNvSpPr>
          <p:nvPr/>
        </p:nvSpPr>
        <p:spPr bwMode="auto">
          <a:xfrm flipH="1">
            <a:off x="466725" y="299402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7" name="Line 105"/>
          <p:cNvSpPr>
            <a:spLocks noChangeShapeType="1"/>
          </p:cNvSpPr>
          <p:nvPr/>
        </p:nvSpPr>
        <p:spPr bwMode="auto">
          <a:xfrm flipH="1">
            <a:off x="466725" y="3281363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8" name="Line 106"/>
          <p:cNvSpPr>
            <a:spLocks noChangeShapeType="1"/>
          </p:cNvSpPr>
          <p:nvPr/>
        </p:nvSpPr>
        <p:spPr bwMode="auto">
          <a:xfrm flipH="1">
            <a:off x="466725" y="3568700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 flipH="1">
            <a:off x="466725" y="385603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0" name="Line 108"/>
          <p:cNvSpPr>
            <a:spLocks noChangeShapeType="1"/>
          </p:cNvSpPr>
          <p:nvPr/>
        </p:nvSpPr>
        <p:spPr bwMode="auto">
          <a:xfrm flipH="1">
            <a:off x="466725" y="41433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 flipH="1">
            <a:off x="466725" y="4430713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 flipH="1">
            <a:off x="466725" y="4718050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3" name="Line 111"/>
          <p:cNvSpPr>
            <a:spLocks noChangeShapeType="1"/>
          </p:cNvSpPr>
          <p:nvPr/>
        </p:nvSpPr>
        <p:spPr bwMode="auto">
          <a:xfrm flipH="1">
            <a:off x="466725" y="500538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4" name="Line 112"/>
          <p:cNvSpPr>
            <a:spLocks noChangeShapeType="1"/>
          </p:cNvSpPr>
          <p:nvPr/>
        </p:nvSpPr>
        <p:spPr bwMode="auto">
          <a:xfrm flipH="1">
            <a:off x="466725" y="529272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5" name="Line 113"/>
          <p:cNvSpPr>
            <a:spLocks noChangeShapeType="1"/>
          </p:cNvSpPr>
          <p:nvPr/>
        </p:nvSpPr>
        <p:spPr bwMode="auto">
          <a:xfrm flipH="1">
            <a:off x="466725" y="5580063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6" name="Line 114"/>
          <p:cNvSpPr>
            <a:spLocks noChangeShapeType="1"/>
          </p:cNvSpPr>
          <p:nvPr/>
        </p:nvSpPr>
        <p:spPr bwMode="auto">
          <a:xfrm flipH="1">
            <a:off x="466725" y="5867400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667" name="Line 115"/>
          <p:cNvSpPr>
            <a:spLocks noChangeShapeType="1"/>
          </p:cNvSpPr>
          <p:nvPr/>
        </p:nvSpPr>
        <p:spPr bwMode="auto">
          <a:xfrm flipH="1">
            <a:off x="466725" y="615473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/>
              <a:t>LCD monitory</a:t>
            </a:r>
            <a:r>
              <a:rPr lang="cs-CZ" sz="4000"/>
              <a:t> </a:t>
            </a:r>
            <a:br>
              <a:rPr lang="cs-CZ" sz="4000"/>
            </a:br>
            <a:r>
              <a:rPr lang="cs-CZ" sz="3200" b="1"/>
              <a:t>Vady LCD monitorů</a:t>
            </a:r>
            <a:r>
              <a:rPr lang="cs-CZ" sz="400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412875"/>
            <a:ext cx="5832475" cy="2268538"/>
          </a:xfrm>
        </p:spPr>
        <p:txBody>
          <a:bodyPr/>
          <a:lstStyle/>
          <a:p>
            <a:pPr eaLnBrk="1" hangingPunct="1"/>
            <a:r>
              <a:rPr lang="cs-CZ" sz="3000"/>
              <a:t>Vadný pixel nebo sub-pixel </a:t>
            </a:r>
          </a:p>
          <a:p>
            <a:pPr eaLnBrk="1" hangingPunct="1"/>
            <a:r>
              <a:rPr lang="cs-CZ" sz="3000"/>
              <a:t>Výskyt cizí částice </a:t>
            </a:r>
          </a:p>
          <a:p>
            <a:pPr eaLnBrk="1" hangingPunct="1"/>
            <a:r>
              <a:rPr lang="cs-CZ" sz="3000"/>
              <a:t>Line Defekt - čárová vada </a:t>
            </a:r>
          </a:p>
          <a:p>
            <a:pPr eaLnBrk="1" hangingPunct="1"/>
            <a:r>
              <a:rPr lang="cs-CZ" sz="3000"/>
              <a:t>Vady Spot a Mura</a:t>
            </a:r>
          </a:p>
        </p:txBody>
      </p:sp>
      <p:pic>
        <p:nvPicPr>
          <p:cNvPr id="24580" name="Picture 6" descr="dead_pixe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4257675"/>
            <a:ext cx="3136900" cy="2555875"/>
          </a:xfrm>
          <a:noFill/>
        </p:spPr>
      </p:pic>
      <p:pic>
        <p:nvPicPr>
          <p:cNvPr id="24581" name="Picture 7" descr="mura%20effec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924175"/>
            <a:ext cx="4321175" cy="3889375"/>
          </a:xfrm>
          <a:noFill/>
        </p:spPr>
      </p:pic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68313" y="3846513"/>
            <a:ext cx="47513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300"/>
              <a:t>Vadný subpixel (zelená složka) 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5651500" y="2492375"/>
            <a:ext cx="3457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600"/>
              <a:t>Vady Spot a Mura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46050" y="642938"/>
            <a:ext cx="9034463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buClr>
                <a:srgbClr val="000066"/>
              </a:buClr>
              <a:buFont typeface="Wingdings" pitchFamily="2" charset="2"/>
              <a:buChar char="l"/>
              <a:defRPr/>
            </a:pPr>
            <a:endParaRPr lang="cs-CZ" sz="2400" dirty="0"/>
          </a:p>
          <a:p>
            <a:pPr eaLnBrk="1" hangingPunct="1">
              <a:buClr>
                <a:srgbClr val="000066"/>
              </a:buClr>
              <a:defRPr/>
            </a:pPr>
            <a:endParaRPr lang="cs-CZ" sz="2800" b="1" dirty="0"/>
          </a:p>
          <a:p>
            <a:pPr eaLnBrk="1" hangingPunct="1">
              <a:buClr>
                <a:srgbClr val="000066"/>
              </a:buClr>
              <a:defRPr/>
            </a:pPr>
            <a:r>
              <a:rPr lang="cs-CZ" sz="2800" b="1" dirty="0"/>
              <a:t> </a:t>
            </a:r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l"/>
              <a:defRPr/>
            </a:pPr>
            <a:r>
              <a:rPr lang="cs-CZ" sz="3600" b="1" dirty="0"/>
              <a:t> Radši nezkoušet</a:t>
            </a:r>
          </a:p>
          <a:p>
            <a:pPr marL="800100" lvl="1" indent="-342900" eaLnBrk="1" hangingPunct="1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2200" dirty="0">
                <a:hlinkClick r:id="rId3"/>
              </a:rPr>
              <a:t>http://www.youtube.com/watch?v=ffo-o262prA&amp;feature=related</a:t>
            </a:r>
            <a:endParaRPr lang="cs-CZ" sz="2200" dirty="0"/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l"/>
              <a:defRPr/>
            </a:pPr>
            <a:endParaRPr lang="cs-CZ" sz="2800" b="1" dirty="0"/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l"/>
              <a:defRPr/>
            </a:pPr>
            <a:r>
              <a:rPr lang="cs-CZ" sz="3600" b="1" dirty="0"/>
              <a:t> </a:t>
            </a:r>
            <a:r>
              <a:rPr lang="cs-CZ" sz="3600" b="1" dirty="0" err="1"/>
              <a:t>Holo</a:t>
            </a:r>
            <a:r>
              <a:rPr lang="cs-CZ" sz="3600" b="1" dirty="0"/>
              <a:t> LCD</a:t>
            </a:r>
          </a:p>
          <a:p>
            <a:pPr marL="800100" lvl="1" indent="-342900" eaLnBrk="1" hangingPunct="1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2200" dirty="0">
                <a:hlinkClick r:id="rId4"/>
              </a:rPr>
              <a:t>http://www.youtube.com/watch?v=kn5ZNXy2AN0&amp;feature=fvw</a:t>
            </a:r>
            <a:endParaRPr lang="cs-CZ" sz="2200" dirty="0"/>
          </a:p>
          <a:p>
            <a:pPr lvl="1" eaLnBrk="1" hangingPunct="1">
              <a:buClr>
                <a:srgbClr val="000066"/>
              </a:buClr>
              <a:buFont typeface="Wingdings" pitchFamily="2" charset="2"/>
              <a:buChar char="l"/>
              <a:defRPr/>
            </a:pPr>
            <a:endParaRPr lang="cs-CZ" sz="2000" dirty="0">
              <a:hlinkClick r:id="rId5"/>
            </a:endParaRPr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l"/>
              <a:defRPr/>
            </a:pPr>
            <a:r>
              <a:rPr lang="cs-CZ" sz="3600" b="1" dirty="0"/>
              <a:t> Měření parametrů LCD</a:t>
            </a:r>
          </a:p>
          <a:p>
            <a:pPr marL="800100" lvl="1" indent="-342900" eaLnBrk="1" hangingPunct="1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2200" dirty="0">
                <a:hlinkClick r:id="rId5"/>
              </a:rPr>
              <a:t>http://www.svethardware.cz/art_doc-D58CFB826D6CF59FC12573770078130F.html</a:t>
            </a:r>
            <a:r>
              <a:rPr lang="cs-CZ" sz="2200" dirty="0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6038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cs-CZ" sz="4000" b="1" kern="0" dirty="0">
                <a:latin typeface="+mj-lt"/>
                <a:ea typeface="+mj-ea"/>
                <a:cs typeface="+mj-cs"/>
              </a:rPr>
              <a:t>Pro pobavení</a:t>
            </a:r>
            <a:endParaRPr lang="cs-CZ" sz="32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/>
              <a:t>LCD monitory</a:t>
            </a:r>
            <a:br>
              <a:rPr lang="cs-CZ" sz="4000" b="1"/>
            </a:br>
            <a:r>
              <a:rPr lang="cs-CZ" sz="3200" b="1"/>
              <a:t>Princip funkce LCD displejů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1438"/>
            <a:ext cx="8964612" cy="28797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cs-CZ" sz="2900" b="1" dirty="0"/>
              <a:t>Obrázek znázorňuje jeden pixel s třemi </a:t>
            </a:r>
            <a:r>
              <a:rPr lang="cs-CZ" sz="2900" b="1" dirty="0" err="1"/>
              <a:t>subpixely</a:t>
            </a:r>
            <a:endParaRPr lang="cs-CZ" sz="2900" b="1" dirty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cs-CZ" sz="2400" b="1" dirty="0"/>
              <a:t>Zdroj bílého světla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cs-CZ" sz="2400" b="1" dirty="0"/>
              <a:t>První polarizační deska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cs-CZ" sz="2400" b="1" dirty="0"/>
              <a:t>Elektrody, mezi kterými je elektrické pole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cs-CZ" sz="2400" b="1" dirty="0"/>
              <a:t>Druhá polarizační deska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cs-CZ" sz="2400" b="1" dirty="0"/>
              <a:t>Jednotlivé polarizované paprsky světla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cs-CZ" sz="2400" b="1" dirty="0"/>
              <a:t>Tekuté krystaly</a:t>
            </a:r>
          </a:p>
        </p:txBody>
      </p:sp>
      <p:pic>
        <p:nvPicPr>
          <p:cNvPr id="5124" name="Picture 13" descr="Obr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4233863"/>
            <a:ext cx="5761038" cy="2579687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</p:spPr>
        <p:txBody>
          <a:bodyPr/>
          <a:lstStyle/>
          <a:p>
            <a:pPr eaLnBrk="1" hangingPunct="1"/>
            <a:r>
              <a:rPr lang="cs-CZ" sz="4000" b="1"/>
              <a:t>LCD monitory</a:t>
            </a:r>
            <a:br>
              <a:rPr lang="cs-CZ" sz="4000" b="1"/>
            </a:br>
            <a:r>
              <a:rPr lang="cs-CZ" sz="3200" b="1"/>
              <a:t>Vlastnosti LCD monitorů</a:t>
            </a:r>
            <a:r>
              <a:rPr lang="cs-CZ" sz="400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776"/>
            <a:ext cx="8425308" cy="4968875"/>
          </a:xfrm>
        </p:spPr>
        <p:txBody>
          <a:bodyPr/>
          <a:lstStyle/>
          <a:p>
            <a:pPr eaLnBrk="1" hangingPunct="1"/>
            <a:r>
              <a:rPr lang="cs-CZ" sz="3600" dirty="0"/>
              <a:t>Doba odezvy</a:t>
            </a:r>
          </a:p>
          <a:p>
            <a:pPr eaLnBrk="1" hangingPunct="1"/>
            <a:r>
              <a:rPr lang="cs-CZ" sz="3600" dirty="0"/>
              <a:t>Kontrast </a:t>
            </a:r>
          </a:p>
          <a:p>
            <a:pPr eaLnBrk="1" hangingPunct="1"/>
            <a:r>
              <a:rPr lang="cs-CZ" sz="3600" dirty="0"/>
              <a:t>Jas </a:t>
            </a:r>
          </a:p>
          <a:p>
            <a:pPr eaLnBrk="1" hangingPunct="1"/>
            <a:r>
              <a:rPr lang="cs-CZ" sz="3600" dirty="0"/>
              <a:t>Podsvícení </a:t>
            </a:r>
          </a:p>
          <a:p>
            <a:pPr eaLnBrk="1" hangingPunct="1"/>
            <a:r>
              <a:rPr lang="cs-CZ" sz="3600" dirty="0"/>
              <a:t>Pozorovací úhly </a:t>
            </a:r>
          </a:p>
          <a:p>
            <a:pPr eaLnBrk="1" hangingPunct="1"/>
            <a:r>
              <a:rPr lang="cs-CZ" sz="3600" dirty="0"/>
              <a:t>Rozlišení  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cs-CZ" sz="2700" dirty="0">
                <a:hlinkClick r:id="rId2"/>
              </a:rPr>
              <a:t>http://www.svethardware.cz/art_doc-59B0B21624FBA168C12571BD002A0891.html</a:t>
            </a:r>
            <a:r>
              <a:rPr lang="cs-CZ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cs-CZ" sz="4000" b="1"/>
              <a:t>LCD monitory</a:t>
            </a:r>
            <a:r>
              <a:rPr lang="cs-CZ" sz="4000"/>
              <a:t> </a:t>
            </a:r>
            <a:br>
              <a:rPr lang="cs-CZ" sz="4000"/>
            </a:br>
            <a:r>
              <a:rPr lang="cs-CZ" sz="3200" b="1"/>
              <a:t>LCD technologie</a:t>
            </a:r>
            <a:r>
              <a:rPr lang="cs-CZ" sz="400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964612" cy="5400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cs-CZ" sz="3400" dirty="0"/>
              <a:t>Typ výrobní technologie ovlivňuje hlavně</a:t>
            </a:r>
          </a:p>
          <a:p>
            <a:pPr lvl="2" eaLnBrk="1" hangingPunct="1">
              <a:buFont typeface="Courier New" pitchFamily="49" charset="0"/>
              <a:buChar char="o"/>
              <a:defRPr/>
            </a:pPr>
            <a:r>
              <a:rPr lang="cs-CZ" sz="3000" dirty="0"/>
              <a:t> pozorovací úhly</a:t>
            </a:r>
          </a:p>
          <a:p>
            <a:pPr lvl="2" eaLnBrk="1" hangingPunct="1">
              <a:buFont typeface="Courier New" pitchFamily="49" charset="0"/>
              <a:buChar char="o"/>
              <a:defRPr/>
            </a:pPr>
            <a:r>
              <a:rPr lang="cs-CZ" sz="3000" dirty="0"/>
              <a:t> jas a kontrast</a:t>
            </a:r>
          </a:p>
          <a:p>
            <a:pPr lvl="2" eaLnBrk="1" hangingPunct="1">
              <a:buFont typeface="Courier New" pitchFamily="49" charset="0"/>
              <a:buChar char="o"/>
              <a:defRPr/>
            </a:pPr>
            <a:r>
              <a:rPr lang="cs-CZ" sz="3000" dirty="0"/>
              <a:t> rychlost odezvy</a:t>
            </a:r>
          </a:p>
          <a:p>
            <a:pPr marL="609600" indent="-609600" eaLnBrk="1" hangingPunct="1">
              <a:defRPr/>
            </a:pPr>
            <a:r>
              <a:rPr lang="cs-CZ" sz="3400" dirty="0"/>
              <a:t>Tři typy technologií</a:t>
            </a:r>
          </a:p>
          <a:p>
            <a:pPr lvl="2" eaLnBrk="1" hangingPunct="1">
              <a:buFont typeface="Courier New" pitchFamily="49" charset="0"/>
              <a:buChar char="o"/>
              <a:defRPr/>
            </a:pPr>
            <a:r>
              <a:rPr lang="cs-CZ" sz="3000" dirty="0"/>
              <a:t> technologie TN</a:t>
            </a:r>
          </a:p>
          <a:p>
            <a:pPr lvl="3" eaLnBrk="1" hangingPunct="1">
              <a:buFont typeface="Wingdings" pitchFamily="2" charset="2"/>
              <a:buChar char="ü"/>
              <a:defRPr/>
            </a:pPr>
            <a:r>
              <a:rPr lang="cs-CZ" sz="1600" dirty="0">
                <a:hlinkClick r:id="rId2"/>
              </a:rPr>
              <a:t>http://www.youtube.com/watch?v=dQi6YNUSb1Q&amp;feature=player_embedded</a:t>
            </a:r>
            <a:r>
              <a:rPr lang="cs-CZ" sz="1600" dirty="0"/>
              <a:t> </a:t>
            </a:r>
          </a:p>
          <a:p>
            <a:pPr lvl="2" eaLnBrk="1" hangingPunct="1">
              <a:buFont typeface="Courier New" pitchFamily="49" charset="0"/>
              <a:buChar char="o"/>
              <a:defRPr/>
            </a:pPr>
            <a:r>
              <a:rPr lang="cs-CZ" sz="3000" dirty="0"/>
              <a:t> technologie IPS </a:t>
            </a:r>
          </a:p>
          <a:p>
            <a:pPr lvl="3" eaLnBrk="1" hangingPunct="1">
              <a:buFont typeface="Wingdings" pitchFamily="2" charset="2"/>
              <a:buChar char="ü"/>
              <a:defRPr/>
            </a:pPr>
            <a:r>
              <a:rPr lang="cs-CZ" sz="1600" dirty="0">
                <a:hlinkClick r:id="rId3"/>
              </a:rPr>
              <a:t>http://www.youtube.com/watch?feature=player_embedded&amp;v=rR0YbNjDoVU</a:t>
            </a:r>
            <a:r>
              <a:rPr lang="cs-CZ" sz="1600" dirty="0"/>
              <a:t> </a:t>
            </a:r>
          </a:p>
          <a:p>
            <a:pPr lvl="2" eaLnBrk="1" hangingPunct="1">
              <a:buFont typeface="Courier New" pitchFamily="49" charset="0"/>
              <a:buChar char="o"/>
              <a:defRPr/>
            </a:pPr>
            <a:r>
              <a:rPr lang="cs-CZ" sz="3000" dirty="0"/>
              <a:t> technologie </a:t>
            </a:r>
            <a:r>
              <a:rPr lang="cs-CZ" sz="3000" dirty="0" err="1"/>
              <a:t>xVA</a:t>
            </a:r>
            <a:r>
              <a:rPr lang="cs-CZ" sz="3000" dirty="0"/>
              <a:t> (MVA, PVA)</a:t>
            </a:r>
          </a:p>
          <a:p>
            <a:pPr lvl="3" eaLnBrk="1" hangingPunct="1">
              <a:buFont typeface="Wingdings" pitchFamily="2" charset="2"/>
              <a:buChar char="ü"/>
              <a:defRPr/>
            </a:pPr>
            <a:r>
              <a:rPr lang="cs-CZ" sz="1600" dirty="0">
                <a:hlinkClick r:id="rId4"/>
              </a:rPr>
              <a:t>http://www.youtube.com/watch?feature=player_embedded&amp;v=ZarVsdCcn3w</a:t>
            </a:r>
            <a:r>
              <a:rPr lang="cs-CZ" sz="1600" dirty="0"/>
              <a:t> 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cs-CZ" dirty="0"/>
          </a:p>
          <a:p>
            <a:pPr marL="1371600" lvl="2" indent="-457200" eaLnBrk="1" hangingPunct="1">
              <a:buFontTx/>
              <a:buNone/>
              <a:defRPr/>
            </a:pP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/>
              <a:t>LCD monitory</a:t>
            </a:r>
            <a:r>
              <a:rPr lang="cs-CZ" sz="4000"/>
              <a:t> </a:t>
            </a:r>
            <a:br>
              <a:rPr lang="cs-CZ" sz="4000"/>
            </a:br>
            <a:r>
              <a:rPr lang="cs-CZ" sz="3200" b="1"/>
              <a:t>TN technologie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196752"/>
            <a:ext cx="8964612" cy="3744416"/>
          </a:xfrm>
        </p:spPr>
        <p:txBody>
          <a:bodyPr/>
          <a:lstStyle/>
          <a:p>
            <a:pPr eaLnBrk="1" hangingPunct="1"/>
            <a:r>
              <a:rPr lang="cs-CZ" sz="3000" u="sng" dirty="0" err="1"/>
              <a:t>T</a:t>
            </a:r>
            <a:r>
              <a:rPr lang="cs-CZ" sz="3000" dirty="0" err="1"/>
              <a:t>wisted</a:t>
            </a:r>
            <a:r>
              <a:rPr lang="cs-CZ" sz="3000" dirty="0"/>
              <a:t> </a:t>
            </a:r>
            <a:r>
              <a:rPr lang="cs-CZ" sz="3000" u="sng" dirty="0" err="1"/>
              <a:t>N</a:t>
            </a:r>
            <a:r>
              <a:rPr lang="cs-CZ" sz="3000" dirty="0" err="1"/>
              <a:t>ematic</a:t>
            </a:r>
            <a:endParaRPr lang="cs-CZ" sz="3000" dirty="0"/>
          </a:p>
          <a:p>
            <a:pPr eaLnBrk="1" hangingPunct="1"/>
            <a:r>
              <a:rPr lang="cs-CZ" sz="3000" dirty="0"/>
              <a:t>Velikost pozorovacích úhlů maximálně 160° 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cs-CZ" sz="2600" dirty="0"/>
              <a:t>při větším úhlu barevná deformace </a:t>
            </a:r>
          </a:p>
          <a:p>
            <a:pPr eaLnBrk="1" hangingPunct="1"/>
            <a:r>
              <a:rPr lang="cs-CZ" sz="3000" dirty="0"/>
              <a:t>Špatné podání barev</a:t>
            </a:r>
          </a:p>
          <a:p>
            <a:pPr eaLnBrk="1" hangingPunct="1"/>
            <a:r>
              <a:rPr lang="cs-CZ" sz="3000" dirty="0"/>
              <a:t>Dobrá rychlost odezvy</a:t>
            </a:r>
          </a:p>
          <a:p>
            <a:pPr eaLnBrk="1" hangingPunct="1"/>
            <a:r>
              <a:rPr lang="cs-CZ" sz="3000" dirty="0"/>
              <a:t>Nízká cena </a:t>
            </a:r>
          </a:p>
          <a:p>
            <a:pPr eaLnBrk="1" hangingPunct="1"/>
            <a:r>
              <a:rPr lang="cs-CZ" sz="3000" dirty="0"/>
              <a:t>Nejstarší</a:t>
            </a:r>
          </a:p>
        </p:txBody>
      </p:sp>
      <p:pic>
        <p:nvPicPr>
          <p:cNvPr id="1026" name="Picture 2" descr="http://www.tvfreak.cz/tvf/media.nsf/0c97cd6cabb1398ec1256cc50082f4bf/91b9080ac6b15b98c12575030031f089/Body/0.9B2C?OpenElement&amp;FieldElem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3816424" cy="40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1331640" y="4869160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/>
              <a:t>1- Zdroj bílého světla</a:t>
            </a:r>
            <a:br>
              <a:rPr lang="cs-CZ" sz="2000" dirty="0"/>
            </a:br>
            <a:r>
              <a:rPr lang="cs-CZ" sz="2000" dirty="0"/>
              <a:t>2- Polarizační desky</a:t>
            </a:r>
            <a:br>
              <a:rPr lang="cs-CZ" sz="2000" dirty="0"/>
            </a:br>
            <a:r>
              <a:rPr lang="cs-CZ" sz="2000" dirty="0"/>
              <a:t>3- Polarizované světlo</a:t>
            </a:r>
            <a:br>
              <a:rPr lang="cs-CZ" sz="2000" dirty="0"/>
            </a:br>
            <a:r>
              <a:rPr lang="cs-CZ" sz="2000" dirty="0"/>
              <a:t>4- Elektrody</a:t>
            </a:r>
            <a:br>
              <a:rPr lang="cs-CZ" sz="2000" dirty="0"/>
            </a:br>
            <a:r>
              <a:rPr lang="cs-CZ" sz="2000" dirty="0"/>
              <a:t>5- Tekuté krystaly</a:t>
            </a:r>
            <a:br>
              <a:rPr lang="cs-CZ" sz="2000" dirty="0"/>
            </a:br>
            <a:r>
              <a:rPr lang="cs-CZ" sz="2000" dirty="0"/>
              <a:t>6- Film zlepšující pozorovací úhly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/>
              <a:t>LCD monitory</a:t>
            </a:r>
            <a:r>
              <a:rPr lang="cs-CZ" sz="4000"/>
              <a:t> </a:t>
            </a:r>
            <a:br>
              <a:rPr lang="cs-CZ" sz="4000"/>
            </a:br>
            <a:r>
              <a:rPr lang="cs-CZ" sz="3200" b="1"/>
              <a:t>IPS technologie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36513" y="1312862"/>
            <a:ext cx="8229601" cy="3556297"/>
          </a:xfrm>
        </p:spPr>
        <p:txBody>
          <a:bodyPr/>
          <a:lstStyle/>
          <a:p>
            <a:pPr eaLnBrk="1" hangingPunct="1"/>
            <a:r>
              <a:rPr lang="cs-CZ" u="sng" dirty="0"/>
              <a:t>I</a:t>
            </a:r>
            <a:r>
              <a:rPr lang="cs-CZ" dirty="0"/>
              <a:t>n-</a:t>
            </a:r>
            <a:r>
              <a:rPr lang="cs-CZ" u="sng" dirty="0"/>
              <a:t>P</a:t>
            </a:r>
            <a:r>
              <a:rPr lang="cs-CZ" dirty="0"/>
              <a:t>lane </a:t>
            </a:r>
            <a:r>
              <a:rPr lang="cs-CZ" u="sng" dirty="0" err="1"/>
              <a:t>S</a:t>
            </a:r>
            <a:r>
              <a:rPr lang="cs-CZ" dirty="0" err="1"/>
              <a:t>witching</a:t>
            </a:r>
            <a:endParaRPr lang="cs-CZ" dirty="0"/>
          </a:p>
          <a:p>
            <a:pPr eaLnBrk="1" hangingPunct="1"/>
            <a:r>
              <a:rPr lang="cs-CZ" dirty="0"/>
              <a:t>Nejvěrnější podání barev </a:t>
            </a:r>
          </a:p>
          <a:p>
            <a:pPr eaLnBrk="1" hangingPunct="1"/>
            <a:r>
              <a:rPr lang="cs-CZ" dirty="0"/>
              <a:t>Úhel pohledu až 178° </a:t>
            </a:r>
          </a:p>
          <a:p>
            <a:pPr eaLnBrk="1" hangingPunct="1"/>
            <a:r>
              <a:rPr lang="cs-CZ" dirty="0"/>
              <a:t>Nižší kontrast a jas displeje</a:t>
            </a:r>
          </a:p>
          <a:p>
            <a:pPr eaLnBrk="1" hangingPunct="1"/>
            <a:r>
              <a:rPr lang="cs-CZ" dirty="0"/>
              <a:t>Slabší doba odezvy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cs-CZ" dirty="0"/>
              <a:t>více než 10 </a:t>
            </a:r>
            <a:r>
              <a:rPr lang="cs-CZ" dirty="0" err="1"/>
              <a:t>ms</a:t>
            </a:r>
            <a:r>
              <a:rPr lang="cs-CZ" dirty="0"/>
              <a:t> </a:t>
            </a:r>
          </a:p>
        </p:txBody>
      </p:sp>
      <p:pic>
        <p:nvPicPr>
          <p:cNvPr id="4098" name="Picture 2" descr="http://www.tvfreak.cz/tvf/media.nsf/0c97cd6cabb1398ec1256cc50082f4bf/91b9080ac6b15b98c12575030031f089/Body/5.416?OpenElement&amp;FieldElem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2708920"/>
            <a:ext cx="354011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2843808" y="4869160"/>
            <a:ext cx="27363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/>
              <a:t>1- Zdroj bílého světla</a:t>
            </a:r>
            <a:br>
              <a:rPr lang="cs-CZ" sz="2000" dirty="0"/>
            </a:br>
            <a:r>
              <a:rPr lang="cs-CZ" sz="2000" dirty="0"/>
              <a:t>2- Polarizační desky</a:t>
            </a:r>
            <a:br>
              <a:rPr lang="cs-CZ" sz="2000" dirty="0"/>
            </a:br>
            <a:r>
              <a:rPr lang="cs-CZ" sz="2000" dirty="0"/>
              <a:t>3- Polarizované světlo</a:t>
            </a:r>
            <a:br>
              <a:rPr lang="cs-CZ" sz="2000" dirty="0"/>
            </a:br>
            <a:r>
              <a:rPr lang="cs-CZ" sz="2000" dirty="0"/>
              <a:t>4- Elektrody</a:t>
            </a:r>
            <a:br>
              <a:rPr lang="cs-CZ" sz="2000" dirty="0"/>
            </a:br>
            <a:r>
              <a:rPr lang="cs-CZ" sz="2000" dirty="0"/>
              <a:t>5- Tekuté krystaly</a:t>
            </a:r>
            <a:br>
              <a:rPr lang="cs-CZ" sz="2000" dirty="0"/>
            </a:br>
            <a:r>
              <a:rPr lang="cs-CZ" sz="2000" dirty="0"/>
              <a:t>6- Polarizované světlo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dirty="0"/>
              <a:t>LCD monitory</a:t>
            </a:r>
            <a:r>
              <a:rPr lang="cs-CZ" sz="4000" dirty="0"/>
              <a:t> </a:t>
            </a:r>
            <a:br>
              <a:rPr lang="cs-CZ" sz="4000" dirty="0"/>
            </a:br>
            <a:r>
              <a:rPr lang="cs-CZ" sz="3200" b="1" dirty="0"/>
              <a:t>MVA, PVA technologie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557338"/>
            <a:ext cx="9074150" cy="2836862"/>
          </a:xfrm>
        </p:spPr>
        <p:txBody>
          <a:bodyPr/>
          <a:lstStyle/>
          <a:p>
            <a:pPr eaLnBrk="1" hangingPunct="1"/>
            <a:r>
              <a:rPr lang="cs-CZ" sz="3100" u="sng" dirty="0" err="1"/>
              <a:t>M</a:t>
            </a:r>
            <a:r>
              <a:rPr lang="cs-CZ" sz="3100" dirty="0" err="1"/>
              <a:t>ulti-Domain</a:t>
            </a:r>
            <a:r>
              <a:rPr lang="cs-CZ" sz="3100" dirty="0"/>
              <a:t> resp. </a:t>
            </a:r>
            <a:r>
              <a:rPr lang="cs-CZ" sz="3100" u="sng" dirty="0" err="1"/>
              <a:t>P</a:t>
            </a:r>
            <a:r>
              <a:rPr lang="cs-CZ" sz="3100" dirty="0" err="1"/>
              <a:t>aternet</a:t>
            </a:r>
            <a:r>
              <a:rPr lang="cs-CZ" sz="3100" dirty="0"/>
              <a:t> </a:t>
            </a:r>
            <a:r>
              <a:rPr lang="cs-CZ" sz="3100" u="sng" dirty="0" err="1"/>
              <a:t>V</a:t>
            </a:r>
            <a:r>
              <a:rPr lang="cs-CZ" sz="3100" dirty="0" err="1"/>
              <a:t>ertical</a:t>
            </a:r>
            <a:r>
              <a:rPr lang="cs-CZ" sz="3100" dirty="0"/>
              <a:t> </a:t>
            </a:r>
            <a:r>
              <a:rPr lang="cs-CZ" sz="3100" u="sng" dirty="0" err="1"/>
              <a:t>A</a:t>
            </a:r>
            <a:r>
              <a:rPr lang="cs-CZ" sz="3100" dirty="0" err="1"/>
              <a:t>ligment</a:t>
            </a:r>
            <a:endParaRPr lang="cs-CZ" sz="3100" dirty="0"/>
          </a:p>
          <a:p>
            <a:pPr eaLnBrk="1" hangingPunct="1"/>
            <a:r>
              <a:rPr lang="cs-CZ" sz="3100" dirty="0"/>
              <a:t>Pozorovací úhly v obou směrech až 178°</a:t>
            </a:r>
          </a:p>
          <a:p>
            <a:pPr eaLnBrk="1" hangingPunct="1"/>
            <a:r>
              <a:rPr lang="cs-CZ" sz="3100" dirty="0"/>
              <a:t>Dobrá rychlost odezvy </a:t>
            </a:r>
          </a:p>
          <a:p>
            <a:pPr eaLnBrk="1" hangingPunct="1"/>
            <a:r>
              <a:rPr lang="cs-CZ" sz="3100" dirty="0"/>
              <a:t>Dobré podání barev</a:t>
            </a:r>
          </a:p>
          <a:p>
            <a:pPr eaLnBrk="1" hangingPunct="1"/>
            <a:r>
              <a:rPr lang="cs-CZ" sz="3100" dirty="0"/>
              <a:t>Vysoký kontrast </a:t>
            </a:r>
          </a:p>
        </p:txBody>
      </p:sp>
      <p:pic>
        <p:nvPicPr>
          <p:cNvPr id="2050" name="Picture 2" descr="http://www.tvfreak.cz/tvf/media.nsf/0c97cd6cabb1398ec1256cc50082f4bf/91b9080ac6b15b98c12575030031f089/Body/2.3602?OpenElement&amp;FieldElem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30" y="2656464"/>
            <a:ext cx="3020566" cy="41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3347864" y="5157192"/>
            <a:ext cx="30243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/>
              <a:t>1- Zdroj bílého světla</a:t>
            </a:r>
            <a:br>
              <a:rPr lang="cs-CZ" sz="2000" dirty="0"/>
            </a:br>
            <a:r>
              <a:rPr lang="cs-CZ" sz="2000" dirty="0"/>
              <a:t>2- Polarizační filtr</a:t>
            </a:r>
            <a:br>
              <a:rPr lang="cs-CZ" sz="2000" dirty="0"/>
            </a:br>
            <a:r>
              <a:rPr lang="cs-CZ" sz="2000" dirty="0"/>
              <a:t>3- Polarizované světlo</a:t>
            </a:r>
            <a:br>
              <a:rPr lang="cs-CZ" sz="2000" dirty="0"/>
            </a:br>
            <a:r>
              <a:rPr lang="cs-CZ" sz="2000" dirty="0"/>
              <a:t>4- Elektrody</a:t>
            </a:r>
            <a:br>
              <a:rPr lang="cs-CZ" sz="2000" dirty="0"/>
            </a:br>
            <a:r>
              <a:rPr lang="cs-CZ" sz="2000" dirty="0"/>
              <a:t>5- Tekuté krystaly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4788"/>
            <a:ext cx="8763000" cy="1295400"/>
          </a:xfrm>
        </p:spPr>
        <p:txBody>
          <a:bodyPr/>
          <a:lstStyle/>
          <a:p>
            <a:r>
              <a:rPr lang="cs-CZ" sz="4000" b="1">
                <a:solidFill>
                  <a:schemeClr val="tx1"/>
                </a:solidFill>
              </a:rPr>
              <a:t>Druhy LCD displejů</a:t>
            </a:r>
            <a:r>
              <a:rPr lang="cs-CZ" sz="4000">
                <a:solidFill>
                  <a:schemeClr val="tx1"/>
                </a:solidFill>
              </a:rPr>
              <a:t> </a:t>
            </a:r>
            <a:br>
              <a:rPr lang="cs-CZ" sz="4000">
                <a:solidFill>
                  <a:schemeClr val="tx1"/>
                </a:solidFill>
              </a:rPr>
            </a:br>
            <a:r>
              <a:rPr lang="cs-CZ" sz="3200" b="1">
                <a:solidFill>
                  <a:schemeClr val="tx1"/>
                </a:solidFill>
              </a:rPr>
              <a:t>Podle zdroje světla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1412776"/>
            <a:ext cx="8229600" cy="504056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400" dirty="0"/>
              <a:t>Reflexní displej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nutnost externího osvětlení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malé nároky na spotřebu energie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400" dirty="0"/>
              <a:t>Transmisivní displej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velké nároky na spotřebu energie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možno provozovat i ve tmě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několik typů podsvícení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s-CZ" sz="3400" dirty="0"/>
              <a:t>Transreflexní displej</a:t>
            </a:r>
          </a:p>
          <a:p>
            <a:pPr marL="914400"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cs-CZ" sz="2800" dirty="0"/>
              <a:t>kombinace obou předchozích variant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s-CZ" sz="28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s-CZ" sz="2800" kern="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1057</Words>
  <Application>Microsoft Office PowerPoint</Application>
  <PresentationFormat>Předvádění na obrazovce (4:3)</PresentationFormat>
  <Paragraphs>312</Paragraphs>
  <Slides>25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Výchozí návrh</vt:lpstr>
      <vt:lpstr>LCD monitory Úvod</vt:lpstr>
      <vt:lpstr>LCD monitory Úvod</vt:lpstr>
      <vt:lpstr>LCD monitory Princip funkce LCD displejů</vt:lpstr>
      <vt:lpstr>LCD monitory Vlastnosti LCD monitorů </vt:lpstr>
      <vt:lpstr>LCD monitory  LCD technologie </vt:lpstr>
      <vt:lpstr>LCD monitory  TN technologie</vt:lpstr>
      <vt:lpstr>LCD monitory  IPS technologie</vt:lpstr>
      <vt:lpstr>LCD monitory  MVA, PVA technologie</vt:lpstr>
      <vt:lpstr>Druhy LCD displejů  Podle zdroje světla</vt:lpstr>
      <vt:lpstr>Reflexní displej</vt:lpstr>
      <vt:lpstr>Transmisivní displej</vt:lpstr>
      <vt:lpstr>Transreflexní displej</vt:lpstr>
      <vt:lpstr>Druhy LCD displejů  Podle způsobu podsvícení</vt:lpstr>
      <vt:lpstr>CCFL podsvícení</vt:lpstr>
      <vt:lpstr>LED podsvícení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LCD monitory  Vady LCD monitorů </vt:lpstr>
      <vt:lpstr>Prezentace aplikace PowerPoint</vt:lpstr>
    </vt:vector>
  </TitlesOfParts>
  <Company>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Vizuální a zvuková výstupní zařízení, grafické a zvukové karty, multimédia</dc:title>
  <dc:creator>Hose Keiser</dc:creator>
  <cp:lastModifiedBy>Ondřej Sloup</cp:lastModifiedBy>
  <cp:revision>80</cp:revision>
  <dcterms:created xsi:type="dcterms:W3CDTF">2007-03-24T14:51:02Z</dcterms:created>
  <dcterms:modified xsi:type="dcterms:W3CDTF">2019-02-20T22:22:42Z</dcterms:modified>
</cp:coreProperties>
</file>