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sldIdLst>
    <p:sldId id="399" r:id="rId2"/>
    <p:sldId id="464" r:id="rId3"/>
    <p:sldId id="465" r:id="rId4"/>
    <p:sldId id="466" r:id="rId5"/>
    <p:sldId id="467" r:id="rId6"/>
    <p:sldId id="468" r:id="rId7"/>
    <p:sldId id="470" r:id="rId8"/>
    <p:sldId id="473" r:id="rId9"/>
    <p:sldId id="472" r:id="rId10"/>
    <p:sldId id="471" r:id="rId11"/>
    <p:sldId id="474" r:id="rId12"/>
    <p:sldId id="475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66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64" y="-8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1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smtClean="0"/>
              <a:t>Klepnutím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2A38521-9A64-465C-A7F5-EF1B705F0C5F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95993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197911E-DDAF-45FC-BC96-E69EB7635269}" type="slidenum">
              <a:rPr lang="cs-CZ" sz="1200" smtClean="0">
                <a:latin typeface="Times New Roman" pitchFamily="18" charset="0"/>
              </a:rPr>
              <a:pPr/>
              <a:t>1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197911E-DDAF-45FC-BC96-E69EB7635269}" type="slidenum">
              <a:rPr lang="cs-CZ" sz="1200" smtClean="0">
                <a:latin typeface="Times New Roman" pitchFamily="18" charset="0"/>
              </a:rPr>
              <a:pPr/>
              <a:t>10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197911E-DDAF-45FC-BC96-E69EB7635269}" type="slidenum">
              <a:rPr lang="cs-CZ" sz="1200" smtClean="0">
                <a:latin typeface="Times New Roman" pitchFamily="18" charset="0"/>
              </a:rPr>
              <a:pPr/>
              <a:t>11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197911E-DDAF-45FC-BC96-E69EB7635269}" type="slidenum">
              <a:rPr lang="cs-CZ" sz="1200" smtClean="0">
                <a:latin typeface="Times New Roman" pitchFamily="18" charset="0"/>
              </a:rPr>
              <a:pPr/>
              <a:t>12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197911E-DDAF-45FC-BC96-E69EB7635269}" type="slidenum">
              <a:rPr lang="cs-CZ" sz="1200" smtClean="0">
                <a:latin typeface="Times New Roman" pitchFamily="18" charset="0"/>
              </a:rPr>
              <a:pPr/>
              <a:t>2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197911E-DDAF-45FC-BC96-E69EB7635269}" type="slidenum">
              <a:rPr lang="cs-CZ" sz="1200" smtClean="0">
                <a:latin typeface="Times New Roman" pitchFamily="18" charset="0"/>
              </a:rPr>
              <a:pPr/>
              <a:t>3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197911E-DDAF-45FC-BC96-E69EB7635269}" type="slidenum">
              <a:rPr lang="cs-CZ" sz="1200" smtClean="0">
                <a:latin typeface="Times New Roman" pitchFamily="18" charset="0"/>
              </a:rPr>
              <a:pPr/>
              <a:t>4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197911E-DDAF-45FC-BC96-E69EB7635269}" type="slidenum">
              <a:rPr lang="cs-CZ" sz="1200" smtClean="0">
                <a:latin typeface="Times New Roman" pitchFamily="18" charset="0"/>
              </a:rPr>
              <a:pPr/>
              <a:t>5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197911E-DDAF-45FC-BC96-E69EB7635269}" type="slidenum">
              <a:rPr lang="cs-CZ" sz="1200" smtClean="0">
                <a:latin typeface="Times New Roman" pitchFamily="18" charset="0"/>
              </a:rPr>
              <a:pPr/>
              <a:t>6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197911E-DDAF-45FC-BC96-E69EB7635269}" type="slidenum">
              <a:rPr lang="cs-CZ" sz="1200" smtClean="0">
                <a:latin typeface="Times New Roman" pitchFamily="18" charset="0"/>
              </a:rPr>
              <a:pPr/>
              <a:t>7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197911E-DDAF-45FC-BC96-E69EB7635269}" type="slidenum">
              <a:rPr lang="cs-CZ" sz="1200" smtClean="0">
                <a:latin typeface="Times New Roman" pitchFamily="18" charset="0"/>
              </a:rPr>
              <a:pPr/>
              <a:t>8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197911E-DDAF-45FC-BC96-E69EB7635269}" type="slidenum">
              <a:rPr lang="cs-CZ" sz="1200" smtClean="0">
                <a:latin typeface="Times New Roman" pitchFamily="18" charset="0"/>
              </a:rPr>
              <a:pPr/>
              <a:t>9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B04D6-4F52-4A79-89DA-7D3EFD3C002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6530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63719-4CE6-4945-A86F-BF4A70E8A96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24544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E61243-1268-41CF-BABE-BF8E3A16416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58889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ED534-9B0D-4FDF-8588-D41C6A08351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78876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9FA9C-F9D3-48A2-80FF-FA2B77A59A4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704032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18992-1036-4C31-AD91-3D04A791503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01138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20FA5-604B-4C1D-A43E-3AC4EDDFE40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83328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0ED4D-0DCC-4945-B437-6D5A6CD27BF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53921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716A6-CB0C-4682-B664-1D07C52367C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41935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411C9-2D88-4110-868D-5D4F3A5DB97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3034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B402A-A139-4428-821E-2042034FEF1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57331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Klepnutím upravíte styl předlohy nadpisu.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Klepnutím upravíte styly předlohy textu.</a:t>
            </a:r>
          </a:p>
          <a:p>
            <a:pPr lvl="1"/>
            <a:r>
              <a:rPr lang="en-CA" smtClean="0"/>
              <a:t>Druhá úroveň</a:t>
            </a:r>
          </a:p>
          <a:p>
            <a:pPr lvl="2"/>
            <a:r>
              <a:rPr lang="en-CA" smtClean="0"/>
              <a:t>Třetí úroveň</a:t>
            </a:r>
          </a:p>
          <a:p>
            <a:pPr lvl="3"/>
            <a:r>
              <a:rPr lang="en-CA" smtClean="0"/>
              <a:t>Čtvrtá úroveň</a:t>
            </a:r>
          </a:p>
          <a:p>
            <a:pPr lvl="4"/>
            <a:r>
              <a:rPr lang="en-CA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4D6C62E8-DF10-4590-8245-CD430CE5EF0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Datové projektory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r>
              <a:rPr lang="cs-CZ" sz="3600" b="1" u="sng" dirty="0" smtClean="0">
                <a:solidFill>
                  <a:schemeClr val="tx1"/>
                </a:solidFill>
                <a:latin typeface="Arial" charset="0"/>
              </a:rPr>
              <a:t>Úvod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-252536" y="838200"/>
            <a:ext cx="9396536" cy="460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500">
                <a:solidFill>
                  <a:schemeClr val="tx1"/>
                </a:solidFill>
                <a:latin typeface="Arial" charset="0"/>
              </a:defRPr>
            </a:lvl1pPr>
            <a:lvl2pPr>
              <a:defRPr sz="2500">
                <a:solidFill>
                  <a:schemeClr val="tx1"/>
                </a:solidFill>
                <a:latin typeface="Arial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</a:defRPr>
            </a:lvl3pPr>
            <a:lvl4pPr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endParaRPr lang="cs-CZ" sz="3000" b="1" dirty="0"/>
          </a:p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endParaRPr lang="cs-CZ" sz="3000" b="1" dirty="0"/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Výstupní zařízení pro přenos dat na plátno</a:t>
            </a:r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Zdroje dat</a:t>
            </a:r>
            <a:endParaRPr lang="cs-CZ" sz="3400" dirty="0"/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PC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notebook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DVD přehrávač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telefon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a další …</a:t>
            </a:r>
          </a:p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endParaRPr lang="cs-CZ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cs-CZ"/>
          </a:p>
        </p:txBody>
      </p:sp>
      <p:pic>
        <p:nvPicPr>
          <p:cNvPr id="1026" name="Picture 2" descr="Epson EB S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45773" y="3789040"/>
            <a:ext cx="5146707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Datové projektory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r>
              <a:rPr lang="cs-CZ" sz="3600" b="1" u="sng" dirty="0" smtClean="0">
                <a:solidFill>
                  <a:schemeClr val="tx1"/>
                </a:solidFill>
                <a:latin typeface="Arial" charset="0"/>
              </a:rPr>
              <a:t>LCD technologie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-252536" y="620688"/>
            <a:ext cx="9396536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500">
                <a:solidFill>
                  <a:schemeClr val="tx1"/>
                </a:solidFill>
                <a:latin typeface="Arial" charset="0"/>
              </a:defRPr>
            </a:lvl1pPr>
            <a:lvl2pPr>
              <a:defRPr sz="2500">
                <a:solidFill>
                  <a:schemeClr val="tx1"/>
                </a:solidFill>
                <a:latin typeface="Arial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</a:defRPr>
            </a:lvl3pPr>
            <a:lvl4pPr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endParaRPr lang="cs-CZ" sz="3000" b="1" dirty="0"/>
          </a:p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endParaRPr lang="cs-CZ" sz="3000" b="1" dirty="0"/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dirty="0" err="1" smtClean="0"/>
              <a:t>Sanyo</a:t>
            </a:r>
            <a:r>
              <a:rPr lang="cs-CZ" sz="3200" dirty="0" smtClean="0"/>
              <a:t> </a:t>
            </a:r>
            <a:r>
              <a:rPr lang="cs-CZ" sz="3200" dirty="0"/>
              <a:t>PLC XF </a:t>
            </a:r>
            <a:r>
              <a:rPr lang="cs-CZ" sz="3200" dirty="0" smtClean="0"/>
              <a:t>47H5360BD (cca 480 000,-)</a:t>
            </a:r>
            <a:endParaRPr lang="cs-CZ" sz="3200" dirty="0"/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endParaRPr lang="cs-CZ" sz="3400" dirty="0" smtClean="0"/>
          </a:p>
          <a:p>
            <a:pPr marL="1828800" lvl="3" indent="-457200">
              <a:buClr>
                <a:srgbClr val="000066"/>
              </a:buClr>
              <a:buFont typeface="Arial" pitchFamily="34" charset="0"/>
              <a:buChar char="•"/>
            </a:pPr>
            <a:endParaRPr lang="cs-CZ" sz="2800" dirty="0" smtClean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cs-CZ"/>
          </a:p>
        </p:txBody>
      </p:sp>
      <p:pic>
        <p:nvPicPr>
          <p:cNvPr id="14340" name="Picture 4" descr="http://vdex.ru/content/images/Sanyo/sanyo_plc_xf4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7272808" cy="427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0105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Datové projektory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r>
              <a:rPr lang="cs-CZ" sz="3600" b="1" u="sng" dirty="0" smtClean="0">
                <a:solidFill>
                  <a:schemeClr val="tx1"/>
                </a:solidFill>
                <a:latin typeface="Arial" charset="0"/>
              </a:rPr>
              <a:t>Technologie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-252536" y="1556792"/>
            <a:ext cx="9396536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500">
                <a:solidFill>
                  <a:schemeClr val="tx1"/>
                </a:solidFill>
                <a:latin typeface="Arial" charset="0"/>
              </a:defRPr>
            </a:lvl1pPr>
            <a:lvl2pPr>
              <a:defRPr sz="2500">
                <a:solidFill>
                  <a:schemeClr val="tx1"/>
                </a:solidFill>
                <a:latin typeface="Arial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</a:defRPr>
            </a:lvl3pPr>
            <a:lvl4pPr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endParaRPr lang="cs-CZ" sz="3000" b="1" dirty="0"/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LED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DLP kde místo lampy jsou LED diody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výhody</a:t>
            </a:r>
          </a:p>
          <a:p>
            <a:pPr marL="18288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nízká spotřeba (není lampa)</a:t>
            </a:r>
          </a:p>
          <a:p>
            <a:pPr marL="18288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malé rozměry a váha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nevýhody</a:t>
            </a:r>
          </a:p>
          <a:p>
            <a:pPr marL="18288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nízká světelnost</a:t>
            </a:r>
          </a:p>
          <a:p>
            <a:pPr marL="2514600" lvl="4" indent="-457200">
              <a:buClr>
                <a:srgbClr val="000066"/>
              </a:buClr>
              <a:buFont typeface="Courier New" pitchFamily="49" charset="0"/>
              <a:buChar char="o"/>
            </a:pPr>
            <a:r>
              <a:rPr lang="cs-CZ" sz="2200" dirty="0" smtClean="0"/>
              <a:t>jen cca 100 lumenů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83527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Datové projektory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r>
              <a:rPr lang="cs-CZ" sz="3600" b="1" u="sng" dirty="0" smtClean="0">
                <a:solidFill>
                  <a:schemeClr val="tx1"/>
                </a:solidFill>
                <a:latin typeface="Arial" charset="0"/>
              </a:rPr>
              <a:t>LED technologie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-252536" y="1122417"/>
            <a:ext cx="9396536" cy="3447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500">
                <a:solidFill>
                  <a:schemeClr val="tx1"/>
                </a:solidFill>
                <a:latin typeface="Arial" charset="0"/>
              </a:defRPr>
            </a:lvl1pPr>
            <a:lvl2pPr>
              <a:defRPr sz="2500">
                <a:solidFill>
                  <a:schemeClr val="tx1"/>
                </a:solidFill>
                <a:latin typeface="Arial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</a:defRPr>
            </a:lvl3pPr>
            <a:lvl4pPr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endParaRPr lang="cs-CZ" sz="3000" b="1" dirty="0"/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/>
              <a:t>3M </a:t>
            </a:r>
            <a:r>
              <a:rPr lang="cs-CZ" sz="3400" dirty="0" smtClean="0"/>
              <a:t>MPro150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cca 6500,-</a:t>
            </a:r>
            <a:endParaRPr lang="cs-CZ" sz="2800" dirty="0"/>
          </a:p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endParaRPr lang="cs-CZ" sz="3000" b="1" dirty="0"/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endParaRPr lang="cs-CZ" sz="3200" dirty="0"/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endParaRPr lang="cs-CZ" sz="3400" dirty="0" smtClean="0"/>
          </a:p>
          <a:p>
            <a:pPr marL="1828800" lvl="3" indent="-457200">
              <a:buClr>
                <a:srgbClr val="000066"/>
              </a:buClr>
              <a:buFont typeface="Arial" pitchFamily="34" charset="0"/>
              <a:buChar char="•"/>
            </a:pPr>
            <a:endParaRPr lang="cs-CZ" sz="2800" dirty="0" smtClean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cs-CZ"/>
          </a:p>
        </p:txBody>
      </p:sp>
      <p:pic>
        <p:nvPicPr>
          <p:cNvPr id="16390" name="Picture 6" descr="http://7s.czc.cz/cbkfjk0n9gemu9qe85tebv10i9/obrazek?size=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12976"/>
            <a:ext cx="6336704" cy="340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 descr="Obrázek bez názv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48717" y="1305272"/>
            <a:ext cx="4259787" cy="284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3812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Datové projektory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r>
              <a:rPr lang="cs-CZ" sz="3600" b="1" u="sng" dirty="0" smtClean="0">
                <a:solidFill>
                  <a:schemeClr val="tx1"/>
                </a:solidFill>
                <a:latin typeface="Arial" charset="0"/>
              </a:rPr>
              <a:t>Vlastnosti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-252536" y="764704"/>
            <a:ext cx="9396536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500">
                <a:solidFill>
                  <a:schemeClr val="tx1"/>
                </a:solidFill>
                <a:latin typeface="Arial" charset="0"/>
              </a:defRPr>
            </a:lvl1pPr>
            <a:lvl2pPr>
              <a:defRPr sz="2500">
                <a:solidFill>
                  <a:schemeClr val="tx1"/>
                </a:solidFill>
                <a:latin typeface="Arial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</a:defRPr>
            </a:lvl3pPr>
            <a:lvl4pPr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endParaRPr lang="cs-CZ" sz="3000" b="1" dirty="0"/>
          </a:p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endParaRPr lang="cs-CZ" sz="3000" b="1" dirty="0"/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Rozlišení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nejčastěji SVGA (800*600) a XGA (1024*768)</a:t>
            </a:r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Světelný výkon (svítivost)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nejdůležitější parametr !!!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udává se v ANSI lumenech</a:t>
            </a:r>
          </a:p>
          <a:p>
            <a:pPr marL="18288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u="sng" dirty="0" err="1"/>
              <a:t>A</a:t>
            </a:r>
            <a:r>
              <a:rPr lang="cs-CZ" sz="2400" dirty="0" err="1"/>
              <a:t>merican</a:t>
            </a:r>
            <a:r>
              <a:rPr lang="cs-CZ" sz="2400" dirty="0"/>
              <a:t> </a:t>
            </a:r>
            <a:r>
              <a:rPr lang="cs-CZ" sz="2400" u="sng" dirty="0" err="1"/>
              <a:t>N</a:t>
            </a:r>
            <a:r>
              <a:rPr lang="cs-CZ" sz="2400" dirty="0" err="1"/>
              <a:t>ational</a:t>
            </a:r>
            <a:r>
              <a:rPr lang="cs-CZ" sz="2400" dirty="0"/>
              <a:t> </a:t>
            </a:r>
            <a:r>
              <a:rPr lang="cs-CZ" sz="2400" u="sng" dirty="0" err="1"/>
              <a:t>S</a:t>
            </a:r>
            <a:r>
              <a:rPr lang="cs-CZ" sz="2400" dirty="0" err="1"/>
              <a:t>tandards</a:t>
            </a:r>
            <a:r>
              <a:rPr lang="cs-CZ" sz="2400" dirty="0"/>
              <a:t> </a:t>
            </a:r>
            <a:r>
              <a:rPr lang="cs-CZ" sz="2400" u="sng" dirty="0" smtClean="0"/>
              <a:t>I</a:t>
            </a:r>
            <a:r>
              <a:rPr lang="cs-CZ" sz="2400" dirty="0" smtClean="0"/>
              <a:t>nstitute</a:t>
            </a:r>
          </a:p>
          <a:p>
            <a:pPr marL="18288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cca 1500 lumenů menší místnost</a:t>
            </a:r>
          </a:p>
          <a:p>
            <a:pPr marL="18288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cca 2500 lumenů zasedací sál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závislé na okolním světle a projekční ploše</a:t>
            </a:r>
          </a:p>
          <a:p>
            <a:pPr marL="18288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s plochou klesá kvadraticky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336194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Datové projektory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r>
              <a:rPr lang="cs-CZ" sz="3600" b="1" u="sng" dirty="0" smtClean="0">
                <a:solidFill>
                  <a:schemeClr val="tx1"/>
                </a:solidFill>
                <a:latin typeface="Arial" charset="0"/>
              </a:rPr>
              <a:t>Vlastnosti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-252536" y="764704"/>
            <a:ext cx="9396536" cy="473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500">
                <a:solidFill>
                  <a:schemeClr val="tx1"/>
                </a:solidFill>
                <a:latin typeface="Arial" charset="0"/>
              </a:defRPr>
            </a:lvl1pPr>
            <a:lvl2pPr>
              <a:defRPr sz="2500">
                <a:solidFill>
                  <a:schemeClr val="tx1"/>
                </a:solidFill>
                <a:latin typeface="Arial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</a:defRPr>
            </a:lvl3pPr>
            <a:lvl4pPr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endParaRPr lang="cs-CZ" sz="3000" b="1" dirty="0"/>
          </a:p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endParaRPr lang="cs-CZ" sz="3000" b="1" dirty="0"/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Kontrast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stejné jako u LCD monitorů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běžně cca 1000:1</a:t>
            </a:r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Hmotnost a velikost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v závislosti na použití zvolíme vhodný typ</a:t>
            </a:r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Životnost výbojky</a:t>
            </a:r>
            <a:endParaRPr lang="cs-CZ" sz="3400" dirty="0"/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počet hodin dokud svítivost výbojky větší 80%</a:t>
            </a:r>
            <a:endParaRPr lang="cs-CZ" sz="2800" dirty="0"/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dnes běžně až 2000 hodin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22573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Datové projektory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r>
              <a:rPr lang="cs-CZ" sz="3600" b="1" u="sng" dirty="0" smtClean="0">
                <a:solidFill>
                  <a:schemeClr val="tx1"/>
                </a:solidFill>
                <a:latin typeface="Arial" charset="0"/>
              </a:rPr>
              <a:t>Technologie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-252536" y="676428"/>
            <a:ext cx="9396536" cy="5416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500">
                <a:solidFill>
                  <a:schemeClr val="tx1"/>
                </a:solidFill>
                <a:latin typeface="Arial" charset="0"/>
              </a:defRPr>
            </a:lvl1pPr>
            <a:lvl2pPr>
              <a:defRPr sz="2500">
                <a:solidFill>
                  <a:schemeClr val="tx1"/>
                </a:solidFill>
                <a:latin typeface="Arial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</a:defRPr>
            </a:lvl3pPr>
            <a:lvl4pPr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endParaRPr lang="cs-CZ" sz="3000" b="1" dirty="0"/>
          </a:p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endParaRPr lang="cs-CZ" sz="3000" b="1" dirty="0"/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CRT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podobné s CRT monitory (3 obrazovky </a:t>
            </a:r>
            <a:r>
              <a:rPr lang="cs-CZ" sz="2800" dirty="0" smtClean="0">
                <a:sym typeface="Wingdings" pitchFamily="2" charset="2"/>
              </a:rPr>
              <a:t> </a:t>
            </a:r>
            <a:r>
              <a:rPr lang="cs-CZ" sz="2800" dirty="0" smtClean="0"/>
              <a:t>RGB)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výhody</a:t>
            </a:r>
          </a:p>
          <a:p>
            <a:pPr marL="18288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vysoká životnost (trvalý provoz)</a:t>
            </a:r>
          </a:p>
          <a:p>
            <a:pPr marL="18288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vysoké rozlišení</a:t>
            </a:r>
          </a:p>
          <a:p>
            <a:pPr marL="18288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kvalitní reprodukce barev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nevýhody</a:t>
            </a:r>
          </a:p>
          <a:p>
            <a:pPr marL="18288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nutnost seřizování</a:t>
            </a:r>
          </a:p>
          <a:p>
            <a:pPr marL="2514600" lvl="4" indent="-457200">
              <a:buClr>
                <a:srgbClr val="000066"/>
              </a:buClr>
              <a:buFont typeface="Courier New" pitchFamily="49" charset="0"/>
              <a:buChar char="o"/>
            </a:pPr>
            <a:r>
              <a:rPr lang="cs-CZ" sz="2200" dirty="0" smtClean="0"/>
              <a:t>nemožnost mobilní verze</a:t>
            </a:r>
          </a:p>
          <a:p>
            <a:pPr marL="18288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velké rozměry a hmotnost</a:t>
            </a:r>
          </a:p>
          <a:p>
            <a:pPr marL="18288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nízký světelný výkon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76304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Datové projektory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r>
              <a:rPr lang="cs-CZ" sz="3600" b="1" u="sng" dirty="0" smtClean="0">
                <a:solidFill>
                  <a:schemeClr val="tx1"/>
                </a:solidFill>
                <a:latin typeface="Arial" charset="0"/>
              </a:rPr>
              <a:t>CRT technologie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-252536" y="379110"/>
            <a:ext cx="9396536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500">
                <a:solidFill>
                  <a:schemeClr val="tx1"/>
                </a:solidFill>
                <a:latin typeface="Arial" charset="0"/>
              </a:defRPr>
            </a:lvl1pPr>
            <a:lvl2pPr>
              <a:defRPr sz="2500">
                <a:solidFill>
                  <a:schemeClr val="tx1"/>
                </a:solidFill>
                <a:latin typeface="Arial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</a:defRPr>
            </a:lvl3pPr>
            <a:lvl4pPr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endParaRPr lang="cs-CZ" sz="3000" b="1" dirty="0"/>
          </a:p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endParaRPr lang="cs-CZ" sz="3000" b="1" dirty="0"/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Sony VPH-D50HTU</a:t>
            </a:r>
          </a:p>
          <a:p>
            <a:pPr marL="1828800" lvl="3" indent="-457200">
              <a:buClr>
                <a:srgbClr val="000066"/>
              </a:buClr>
              <a:buFont typeface="Arial" pitchFamily="34" charset="0"/>
              <a:buChar char="•"/>
            </a:pPr>
            <a:endParaRPr lang="cs-CZ" sz="2800" dirty="0" smtClean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cs-CZ"/>
          </a:p>
        </p:txBody>
      </p:sp>
      <p:pic>
        <p:nvPicPr>
          <p:cNvPr id="5122" name="Picture 2" descr="http://www.homecinema-fr.com/installations/CCS/ccs33-1/Full/NEL01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0336" y="198884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1301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Datové projektory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r>
              <a:rPr lang="cs-CZ" sz="3600" b="1" u="sng" dirty="0" smtClean="0">
                <a:solidFill>
                  <a:schemeClr val="tx1"/>
                </a:solidFill>
                <a:latin typeface="Arial" charset="0"/>
              </a:rPr>
              <a:t>Technologie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-252536" y="709528"/>
            <a:ext cx="9396536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500">
                <a:solidFill>
                  <a:schemeClr val="tx1"/>
                </a:solidFill>
                <a:latin typeface="Arial" charset="0"/>
              </a:defRPr>
            </a:lvl1pPr>
            <a:lvl2pPr>
              <a:defRPr sz="2500">
                <a:solidFill>
                  <a:schemeClr val="tx1"/>
                </a:solidFill>
                <a:latin typeface="Arial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</a:defRPr>
            </a:lvl3pPr>
            <a:lvl4pPr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endParaRPr lang="cs-CZ" sz="3000" b="1" dirty="0"/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DLP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u="sng" dirty="0" smtClean="0"/>
              <a:t>Di</a:t>
            </a:r>
            <a:r>
              <a:rPr lang="cs-CZ" sz="2800" dirty="0" smtClean="0"/>
              <a:t>gital </a:t>
            </a:r>
            <a:r>
              <a:rPr lang="cs-CZ" sz="2800" u="sng" dirty="0" err="1" smtClean="0"/>
              <a:t>L</a:t>
            </a:r>
            <a:r>
              <a:rPr lang="cs-CZ" sz="2800" dirty="0" err="1" smtClean="0"/>
              <a:t>ight</a:t>
            </a:r>
            <a:r>
              <a:rPr lang="cs-CZ" sz="2800" dirty="0" smtClean="0"/>
              <a:t> </a:t>
            </a:r>
            <a:r>
              <a:rPr lang="cs-CZ" sz="2800" u="sng" dirty="0" err="1" smtClean="0"/>
              <a:t>P</a:t>
            </a:r>
            <a:r>
              <a:rPr lang="cs-CZ" sz="2800" dirty="0" err="1" smtClean="0"/>
              <a:t>rocessing</a:t>
            </a:r>
            <a:endParaRPr lang="cs-CZ" sz="2800" dirty="0" smtClean="0"/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mechanická zrcátka v DMD čipu</a:t>
            </a:r>
          </a:p>
          <a:p>
            <a:pPr marL="18288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u="sng" dirty="0" smtClean="0"/>
              <a:t>D</a:t>
            </a:r>
            <a:r>
              <a:rPr lang="cs-CZ" sz="2400" dirty="0" smtClean="0"/>
              <a:t>igital </a:t>
            </a:r>
            <a:r>
              <a:rPr lang="cs-CZ" sz="2400" u="sng" dirty="0" err="1" smtClean="0"/>
              <a:t>M</a:t>
            </a:r>
            <a:r>
              <a:rPr lang="cs-CZ" sz="2400" dirty="0" err="1" smtClean="0"/>
              <a:t>icro-mirror</a:t>
            </a:r>
            <a:r>
              <a:rPr lang="cs-CZ" sz="2400" dirty="0" smtClean="0"/>
              <a:t> </a:t>
            </a:r>
            <a:r>
              <a:rPr lang="cs-CZ" sz="2400" u="sng" dirty="0" err="1" smtClean="0"/>
              <a:t>D</a:t>
            </a:r>
            <a:r>
              <a:rPr lang="cs-CZ" sz="2400" dirty="0" err="1" smtClean="0"/>
              <a:t>evice</a:t>
            </a:r>
            <a:endParaRPr lang="cs-CZ" sz="2400" dirty="0" smtClean="0"/>
          </a:p>
          <a:p>
            <a:pPr marL="18288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přepínají světelné body svým natočením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výhody</a:t>
            </a:r>
          </a:p>
          <a:p>
            <a:pPr marL="18288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malé rozměry a nízká váha (jednočipové)</a:t>
            </a:r>
          </a:p>
          <a:p>
            <a:pPr marL="18288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vysoký světelný výkon a kontrast (tříčipové)</a:t>
            </a:r>
          </a:p>
          <a:p>
            <a:pPr marL="18288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není vidět „rastr“ pixelů jako u LCD projektorů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nevýhody</a:t>
            </a:r>
          </a:p>
          <a:p>
            <a:pPr marL="18288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při rychlé změně tzv. duhový efekt (jednočipové)</a:t>
            </a:r>
          </a:p>
          <a:p>
            <a:pPr marL="2514600" lvl="4" indent="-457200">
              <a:buClr>
                <a:srgbClr val="000066"/>
              </a:buClr>
              <a:buFont typeface="Courier New" pitchFamily="49" charset="0"/>
              <a:buChar char="o"/>
            </a:pPr>
            <a:r>
              <a:rPr lang="cs-CZ" sz="2200" dirty="0" smtClean="0"/>
              <a:t>optika nestihne zareagovat </a:t>
            </a:r>
            <a:r>
              <a:rPr lang="cs-CZ" sz="2200" dirty="0" smtClean="0">
                <a:sym typeface="Wingdings" pitchFamily="2" charset="2"/>
              </a:rPr>
              <a:t>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cs-CZ" sz="2200" dirty="0" smtClean="0">
                <a:sym typeface="Wingdings" pitchFamily="2" charset="2"/>
              </a:rPr>
              <a:t>nevhodné pro filmy</a:t>
            </a:r>
            <a:endParaRPr lang="cs-CZ" sz="2200" dirty="0" smtClean="0"/>
          </a:p>
          <a:p>
            <a:pPr marL="18288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nízká životnost lampy</a:t>
            </a:r>
          </a:p>
          <a:p>
            <a:pPr marL="18288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vysoké zahřívání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348070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Datové projektory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r>
              <a:rPr lang="cs-CZ" sz="3600" b="1" u="sng" dirty="0" smtClean="0">
                <a:solidFill>
                  <a:schemeClr val="tx1"/>
                </a:solidFill>
                <a:latin typeface="Arial" charset="0"/>
              </a:rPr>
              <a:t>DLP technologie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-252536" y="955174"/>
            <a:ext cx="9396536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500">
                <a:solidFill>
                  <a:schemeClr val="tx1"/>
                </a:solidFill>
                <a:latin typeface="Arial" charset="0"/>
              </a:defRPr>
            </a:lvl1pPr>
            <a:lvl2pPr>
              <a:defRPr sz="2500">
                <a:solidFill>
                  <a:schemeClr val="tx1"/>
                </a:solidFill>
                <a:latin typeface="Arial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</a:defRPr>
            </a:lvl3pPr>
            <a:lvl4pPr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endParaRPr lang="cs-CZ" sz="3000" b="1" dirty="0"/>
          </a:p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endParaRPr lang="cs-CZ" sz="3000" b="1" dirty="0"/>
          </a:p>
          <a:p>
            <a:pPr lvl="1">
              <a:buClr>
                <a:srgbClr val="000066"/>
              </a:buClr>
            </a:pPr>
            <a:r>
              <a:rPr lang="cs-CZ" sz="3400" dirty="0" smtClean="0"/>
              <a:t>    jednočipový                         tříčipový</a:t>
            </a:r>
          </a:p>
          <a:p>
            <a:pPr marL="1828800" lvl="3" indent="-457200">
              <a:buClr>
                <a:srgbClr val="000066"/>
              </a:buClr>
              <a:buFont typeface="Arial" pitchFamily="34" charset="0"/>
              <a:buChar char="•"/>
            </a:pPr>
            <a:endParaRPr lang="cs-CZ" sz="2800" dirty="0" smtClean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cs-CZ"/>
          </a:p>
        </p:txBody>
      </p:sp>
      <p:pic>
        <p:nvPicPr>
          <p:cNvPr id="10242" name="Picture 2" descr="Schéma jedno&amp;ccaron;ipového DLP projekto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547" y="2828899"/>
            <a:ext cx="4513453" cy="297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Schéma t&amp;rcaron;í&amp;ccaron;ipového DLP projektor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578795"/>
            <a:ext cx="4248472" cy="344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712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Datové projektory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r>
              <a:rPr lang="cs-CZ" sz="3600" b="1" u="sng" dirty="0" smtClean="0">
                <a:solidFill>
                  <a:schemeClr val="tx1"/>
                </a:solidFill>
                <a:latin typeface="Arial" charset="0"/>
              </a:rPr>
              <a:t>DLP technologie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-252536" y="620688"/>
            <a:ext cx="9396536" cy="252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500">
                <a:solidFill>
                  <a:schemeClr val="tx1"/>
                </a:solidFill>
                <a:latin typeface="Arial" charset="0"/>
              </a:defRPr>
            </a:lvl1pPr>
            <a:lvl2pPr>
              <a:defRPr sz="2500">
                <a:solidFill>
                  <a:schemeClr val="tx1"/>
                </a:solidFill>
                <a:latin typeface="Arial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</a:defRPr>
            </a:lvl3pPr>
            <a:lvl4pPr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endParaRPr lang="cs-CZ" sz="3000" b="1" dirty="0"/>
          </a:p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endParaRPr lang="cs-CZ" sz="3000" b="1" dirty="0"/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/>
              <a:t>Acer </a:t>
            </a:r>
            <a:r>
              <a:rPr lang="cs-CZ" sz="3400" dirty="0" smtClean="0"/>
              <a:t>H5360BD (cca 15 000,-)</a:t>
            </a:r>
            <a:endParaRPr lang="cs-CZ" sz="3400" dirty="0"/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endParaRPr lang="cs-CZ" sz="3400" dirty="0" smtClean="0"/>
          </a:p>
          <a:p>
            <a:pPr marL="1828800" lvl="3" indent="-457200">
              <a:buClr>
                <a:srgbClr val="000066"/>
              </a:buClr>
              <a:buFont typeface="Arial" pitchFamily="34" charset="0"/>
              <a:buChar char="•"/>
            </a:pPr>
            <a:endParaRPr lang="cs-CZ" sz="2800" dirty="0" smtClean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cs-CZ"/>
          </a:p>
        </p:txBody>
      </p:sp>
      <p:pic>
        <p:nvPicPr>
          <p:cNvPr id="14338" name="Picture 2" descr="http://3dvision-blog.com/wp-content/uploads/2011/03/acer-h5360bd-3d-dlp-project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643" y="2204864"/>
            <a:ext cx="8175813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858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Datové projektory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r>
              <a:rPr lang="cs-CZ" sz="3600" b="1" u="sng" dirty="0" smtClean="0">
                <a:solidFill>
                  <a:schemeClr val="tx1"/>
                </a:solidFill>
                <a:latin typeface="Arial" charset="0"/>
              </a:rPr>
              <a:t>Technologie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-252536" y="1052736"/>
            <a:ext cx="9396536" cy="538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500">
                <a:solidFill>
                  <a:schemeClr val="tx1"/>
                </a:solidFill>
                <a:latin typeface="Arial" charset="0"/>
              </a:defRPr>
            </a:lvl1pPr>
            <a:lvl2pPr>
              <a:defRPr sz="2500">
                <a:solidFill>
                  <a:schemeClr val="tx1"/>
                </a:solidFill>
                <a:latin typeface="Arial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</a:defRPr>
            </a:lvl3pPr>
            <a:lvl4pPr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endParaRPr lang="cs-CZ" sz="3000" b="1" dirty="0"/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LCD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světlo z lampy dopadá na 3 LCD panely	</a:t>
            </a:r>
          </a:p>
          <a:p>
            <a:pPr marL="18288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soustava zrcadel rozdělí na RGB paprsky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nejčastější technologie pro „běžné“ projektory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výhody</a:t>
            </a:r>
          </a:p>
          <a:p>
            <a:pPr marL="18288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není duhový efekt </a:t>
            </a:r>
            <a:r>
              <a:rPr lang="cs-CZ" sz="2400" dirty="0" smtClean="0">
                <a:sym typeface="Wingdings" pitchFamily="2" charset="2"/>
              </a:rPr>
              <a:t>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cs-CZ" sz="2400" dirty="0" smtClean="0">
                <a:sym typeface="Wingdings" pitchFamily="2" charset="2"/>
              </a:rPr>
              <a:t>vhodné pro filmy</a:t>
            </a:r>
            <a:endParaRPr lang="cs-CZ" sz="2400" dirty="0" smtClean="0"/>
          </a:p>
          <a:p>
            <a:pPr marL="18288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nižší hlučnost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nevýhody</a:t>
            </a:r>
          </a:p>
          <a:p>
            <a:pPr marL="18288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stárnutí LCD panelů </a:t>
            </a:r>
            <a:r>
              <a:rPr lang="cs-CZ" sz="2400" dirty="0" smtClean="0">
                <a:sym typeface="Wingdings" pitchFamily="2" charset="2"/>
              </a:rPr>
              <a:t> snižuje se kvalita zobrazení</a:t>
            </a:r>
            <a:endParaRPr lang="cs-CZ" sz="2400" dirty="0" smtClean="0"/>
          </a:p>
          <a:p>
            <a:pPr marL="18288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horší podání barev než u tříčipových DLP</a:t>
            </a:r>
            <a:endParaRPr lang="cs-CZ" sz="2400" dirty="0"/>
          </a:p>
          <a:p>
            <a:pPr marL="18288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je vidět „rastr“ pixelů</a:t>
            </a:r>
          </a:p>
          <a:p>
            <a:pPr marL="18288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náchylnost na prach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45506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ázdná prezentace">
  <a:themeElements>
    <a:clrScheme name="Prázdná prezentace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ázdná prezentace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ázdná prezentace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ázdná prezentace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D:\Office97\Sablony\Prázdná prezentace.pot</Template>
  <TotalTime>5240</TotalTime>
  <Words>300</Words>
  <Application>Microsoft Office PowerPoint</Application>
  <PresentationFormat>Předvádění na obrazovce (4:3)</PresentationFormat>
  <Paragraphs>122</Paragraphs>
  <Slides>12</Slides>
  <Notes>12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3" baseType="lpstr">
      <vt:lpstr>Prázdná prezentace</vt:lpstr>
      <vt:lpstr>Datové projektory Úvod</vt:lpstr>
      <vt:lpstr>Datové projektory Vlastnosti</vt:lpstr>
      <vt:lpstr>Datové projektory Vlastnosti</vt:lpstr>
      <vt:lpstr>Datové projektory Technologie</vt:lpstr>
      <vt:lpstr>Datové projektory CRT technologie</vt:lpstr>
      <vt:lpstr>Datové projektory Technologie</vt:lpstr>
      <vt:lpstr>Datové projektory DLP technologie</vt:lpstr>
      <vt:lpstr>Datové projektory DLP technologie</vt:lpstr>
      <vt:lpstr>Datové projektory Technologie</vt:lpstr>
      <vt:lpstr>Datové projektory LCD technologie</vt:lpstr>
      <vt:lpstr>Datové projektory Technologie</vt:lpstr>
      <vt:lpstr>Datové projektory LED technologie</vt:lpstr>
    </vt:vector>
  </TitlesOfParts>
  <Company>SSSVT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Komprese dat</dc:title>
  <dc:creator>SSSVT</dc:creator>
  <cp:lastModifiedBy>Radek</cp:lastModifiedBy>
  <cp:revision>277</cp:revision>
  <dcterms:created xsi:type="dcterms:W3CDTF">2000-01-26T11:26:24Z</dcterms:created>
  <dcterms:modified xsi:type="dcterms:W3CDTF">2012-09-07T08:28:42Z</dcterms:modified>
</cp:coreProperties>
</file>