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466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4" r:id="rId13"/>
    <p:sldId id="485" r:id="rId14"/>
    <p:sldId id="486" r:id="rId15"/>
    <p:sldId id="487" r:id="rId16"/>
    <p:sldId id="488" r:id="rId17"/>
    <p:sldId id="489" r:id="rId18"/>
    <p:sldId id="491" r:id="rId19"/>
    <p:sldId id="49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9" autoAdjust="0"/>
  </p:normalViewPr>
  <p:slideViewPr>
    <p:cSldViewPr>
      <p:cViewPr>
        <p:scale>
          <a:sx n="70" d="100"/>
          <a:sy n="70" d="100"/>
        </p:scale>
        <p:origin x="-11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92C6F0-2B49-439C-BE52-1DC54189E1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5299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10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11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12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13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14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15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16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17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18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19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2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3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4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5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6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7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8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9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C164B-4204-413A-9B92-BA93EA9A4C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7945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10318-3D00-484C-9DDA-BBDD1140167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771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F045F-D017-49E2-BD5D-702C92C7613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595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B759-F990-43AB-8B76-366A0ED507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97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5FC38-1727-4486-BF0A-CFFD761AFC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747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E1F4-8B97-485F-9970-1F94840D59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4166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B0F80-D6A1-41C5-A77D-50CE4022798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795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10D1-3674-472A-9391-1608149F81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390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356F-4BE7-46CC-BA1B-9BE513B7ED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73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E6B64-EC0C-4607-B1B6-73A27F5109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492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21DF5-B63A-4852-95DC-B17079C1EB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438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050BA2-7353-48FD-9762-3F47660E7CC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216024" y="1732741"/>
            <a:ext cx="9396536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1981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 smtClean="0">
                <a:latin typeface="Arial" charset="0"/>
              </a:rPr>
              <a:t>Osborne</a:t>
            </a:r>
            <a:r>
              <a:rPr lang="cs-CZ" sz="2800" dirty="0" smtClean="0">
                <a:latin typeface="Arial" charset="0"/>
              </a:rPr>
              <a:t> 1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11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err="1" smtClean="0">
                <a:latin typeface="Arial" charset="0"/>
              </a:rPr>
              <a:t>Zilog</a:t>
            </a:r>
            <a:r>
              <a:rPr lang="cs-CZ" dirty="0" smtClean="0">
                <a:latin typeface="Arial" charset="0"/>
              </a:rPr>
              <a:t> Z80 (4 MHz)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pitchFamily="34" charset="0"/>
                <a:cs typeface="Arial" pitchFamily="34" charset="0"/>
              </a:rPr>
              <a:t>5"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CRT monitor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1983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>
                <a:latin typeface="Arial" pitchFamily="34" charset="0"/>
                <a:cs typeface="Arial" pitchFamily="34" charset="0"/>
              </a:rPr>
              <a:t>Gavilian</a:t>
            </a:r>
            <a:r>
              <a:rPr lang="cs-CZ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800" dirty="0" err="1">
                <a:latin typeface="Arial" pitchFamily="34" charset="0"/>
                <a:cs typeface="Arial" pitchFamily="34" charset="0"/>
              </a:rPr>
              <a:t>Computer</a:t>
            </a:r>
            <a:endParaRPr lang="cs-CZ" sz="2800" dirty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4,5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Intel 8080 (5 MHz)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LCD </a:t>
            </a:r>
            <a:r>
              <a:rPr lang="cs-CZ" dirty="0">
                <a:latin typeface="Arial" pitchFamily="34" charset="0"/>
                <a:cs typeface="Arial" pitchFamily="34" charset="0"/>
              </a:rPr>
              <a:t>400 X 64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pixelů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216024" y="2060848"/>
            <a:ext cx="9396536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2012 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pitchFamily="34" charset="0"/>
                <a:cs typeface="Arial" pitchFamily="34" charset="0"/>
              </a:rPr>
              <a:t>HP </a:t>
            </a:r>
            <a:r>
              <a:rPr lang="cs-CZ" sz="2800" dirty="0" err="1">
                <a:latin typeface="Arial" pitchFamily="34" charset="0"/>
                <a:cs typeface="Arial" pitchFamily="34" charset="0"/>
              </a:rPr>
              <a:t>EliteBook</a:t>
            </a:r>
            <a:r>
              <a:rPr lang="cs-CZ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8760w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pitchFamily="34" charset="0"/>
                <a:cs typeface="Arial" pitchFamily="34" charset="0"/>
              </a:rPr>
              <a:t>Intel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Core</a:t>
            </a:r>
            <a:r>
              <a:rPr lang="cs-CZ" dirty="0">
                <a:latin typeface="Arial" pitchFamily="34" charset="0"/>
                <a:cs typeface="Arial" pitchFamily="34" charset="0"/>
              </a:rPr>
              <a:t>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i7-2860QM (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čtyřjádrový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2,5 GHz)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pitchFamily="34" charset="0"/>
                <a:cs typeface="Arial" pitchFamily="34" charset="0"/>
              </a:rPr>
              <a:t>8GB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RAM (DDR3, 1 333 MHz)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monitor 17.3</a:t>
            </a:r>
            <a:r>
              <a:rPr lang="cs-CZ" dirty="0">
                <a:latin typeface="Arial" pitchFamily="34" charset="0"/>
                <a:cs typeface="Arial" pitchFamily="34" charset="0"/>
              </a:rPr>
              <a:t>"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FullHD</a:t>
            </a:r>
            <a:r>
              <a:rPr lang="cs-CZ" dirty="0">
                <a:latin typeface="Arial" pitchFamily="34" charset="0"/>
                <a:cs typeface="Arial" pitchFamily="34" charset="0"/>
              </a:rPr>
              <a:t> 1920x1080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pitchFamily="34" charset="0"/>
                <a:cs typeface="Arial" pitchFamily="34" charset="0"/>
              </a:rPr>
              <a:t>NVIDIA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Quadro</a:t>
            </a:r>
            <a:r>
              <a:rPr lang="cs-CZ" dirty="0">
                <a:latin typeface="Arial" pitchFamily="34" charset="0"/>
                <a:cs typeface="Arial" pitchFamily="34" charset="0"/>
              </a:rPr>
              <a:t>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4000M (GDDR5, 2GB)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3,47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výdrž akumulátoru až 4 hodiny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xmlns="" val="35092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softcom.cz/Files/8760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3057"/>
            <a:ext cx="5921218" cy="490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600" dirty="0">
                <a:latin typeface="Arial" pitchFamily="34" charset="0"/>
                <a:cs typeface="Arial" pitchFamily="34" charset="0"/>
              </a:rPr>
              <a:t>HP </a:t>
            </a:r>
            <a:r>
              <a:rPr lang="cs-CZ" sz="3600" dirty="0" err="1">
                <a:latin typeface="Arial" pitchFamily="34" charset="0"/>
                <a:cs typeface="Arial" pitchFamily="34" charset="0"/>
              </a:rPr>
              <a:t>EliteBook</a:t>
            </a:r>
            <a:r>
              <a:rPr lang="cs-CZ" sz="3600" dirty="0">
                <a:latin typeface="Arial" pitchFamily="34" charset="0"/>
                <a:cs typeface="Arial" pitchFamily="34" charset="0"/>
              </a:rPr>
              <a:t> 8760w</a:t>
            </a:r>
            <a:r>
              <a:rPr lang="cs-CZ" sz="3400" dirty="0" smtClean="0">
                <a:latin typeface="Arial" charset="0"/>
              </a:rPr>
              <a:t>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81 390,- Kč</a:t>
            </a:r>
          </a:p>
        </p:txBody>
      </p:sp>
    </p:spTree>
    <p:extLst>
      <p:ext uri="{BB962C8B-B14F-4D97-AF65-F5344CB8AC3E}">
        <p14:creationId xmlns:p14="http://schemas.microsoft.com/office/powerpoint/2010/main" xmlns="" val="39377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75334"/>
            <a:ext cx="3672408" cy="253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Laptop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Starší označení pro notebook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 Americe se stále používá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„počítač na klín“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Nemá výklopnou celou horní část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kloub je několik cm před zadní hranou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zadní část zabírá zdroj a akumulátor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1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Notebook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Má značit zmenšování laptopů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„zápisník“, „notýsek“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Kloub je až na zadní hraně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horní i spodní část prakticky stejně veliká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Dělí se na několik variant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>
                <a:latin typeface="Arial" charset="0"/>
              </a:rPr>
              <a:t>smartbook</a:t>
            </a:r>
            <a:endParaRPr lang="cs-CZ" sz="2800" dirty="0">
              <a:latin typeface="Arial" charset="0"/>
            </a:endParaRP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charset="0"/>
              </a:rPr>
              <a:t>subnotebook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>
                <a:latin typeface="Arial" charset="0"/>
              </a:rPr>
              <a:t>netbook</a:t>
            </a:r>
            <a:endParaRPr lang="cs-CZ" sz="2800" dirty="0">
              <a:latin typeface="Arial" charset="0"/>
            </a:endParaRP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 smtClean="0">
                <a:latin typeface="Arial" charset="0"/>
              </a:rPr>
              <a:t>ultrabook</a:t>
            </a:r>
            <a:r>
              <a:rPr lang="cs-CZ" sz="2800" dirty="0" smtClean="0">
                <a:latin typeface="Arial" charset="0"/>
              </a:rPr>
              <a:t>   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notebook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err="1" smtClean="0">
                <a:latin typeface="Arial" charset="0"/>
              </a:rPr>
              <a:t>deskbook</a:t>
            </a:r>
            <a:endParaRPr lang="cs-CZ" sz="2800" dirty="0">
              <a:latin typeface="Arial" charset="0"/>
            </a:endParaRPr>
          </a:p>
        </p:txBody>
      </p:sp>
      <p:pic>
        <p:nvPicPr>
          <p:cNvPr id="8194" name="Picture 2" descr="http://www.minilaptops.org/wp-content/uploads/2010/12/Dell-XPS-17-L702X-17-inch-Multimedia-Lapto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20711"/>
            <a:ext cx="4608511" cy="299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423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err="1" smtClean="0">
                <a:solidFill>
                  <a:schemeClr val="tx1"/>
                </a:solidFill>
                <a:latin typeface="Arial" charset="0"/>
              </a:rPr>
              <a:t>Smartbook</a:t>
            </a:r>
            <a:endParaRPr lang="cs-CZ" sz="35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„Větší telefony“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trochu větší než telefony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často dotykový displej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poskytují funkce jako telefony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400" dirty="0" smtClean="0">
              <a:latin typeface="Arial" charset="0"/>
            </a:endParaRPr>
          </a:p>
        </p:txBody>
      </p:sp>
      <p:pic>
        <p:nvPicPr>
          <p:cNvPr id="14338" name="Picture 2" descr="Sharp Netwal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89040"/>
            <a:ext cx="3744416" cy="30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apcmag.com/images/smartbook-lg-ap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3313"/>
            <a:ext cx="3888432" cy="30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89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files.expertcomputer.cz/200000170-e287802b0b/Toshiba%20Portege%20R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22420"/>
            <a:ext cx="4320479" cy="289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Subnotebook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268760"/>
            <a:ext cx="93965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„Malé notebooky“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menší než A4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lehčí než 2 Kg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bez interní DVD mechaniky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10" až 12" monitory</a:t>
            </a:r>
          </a:p>
        </p:txBody>
      </p:sp>
      <p:pic>
        <p:nvPicPr>
          <p:cNvPr id="13314" name="Picture 2" descr="http://techreport.com/r.x/hp-mininote/mon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07606"/>
            <a:ext cx="3668231" cy="31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5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://4.bp.blogspot.com/_LNb1xalVkbU/S1Gysdn_tyI/AAAAAAAABHE/qnJjdn5QNA8/s1600/Asus-eee-PC-1201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17772"/>
            <a:ext cx="2952328" cy="269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://media.novinky.cz/847/168478-top_foto1-8qcdz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62" r="10524"/>
          <a:stretch/>
        </p:blipFill>
        <p:spPr bwMode="auto">
          <a:xfrm>
            <a:off x="35496" y="4495242"/>
            <a:ext cx="2808000" cy="23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err="1" smtClean="0">
                <a:solidFill>
                  <a:schemeClr val="tx1"/>
                </a:solidFill>
                <a:latin typeface="Arial" charset="0"/>
              </a:rPr>
              <a:t>Netbook</a:t>
            </a:r>
            <a:endParaRPr lang="cs-CZ" sz="35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Velmi podobné subnotebookům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důraz kladen na mobilitu a výdrž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podobné jako subnotebooky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většinou v ceně mobilní internet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vysoká výdrž akumulátoru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nízká cena</a:t>
            </a:r>
            <a:endParaRPr lang="cs-CZ" sz="2800" dirty="0">
              <a:latin typeface="Arial" charset="0"/>
            </a:endParaRPr>
          </a:p>
        </p:txBody>
      </p:sp>
      <p:pic>
        <p:nvPicPr>
          <p:cNvPr id="12292" name="Picture 4" descr="http://3.bp.blogspot.com/_LNb1xalVkbU/S0288Ez3PkI/AAAAAAAABBc/jPFfuY8tVpg/s400/10-inch-screen-netboo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23247"/>
            <a:ext cx="3168352" cy="259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5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zapp5.staticworld.net/images/article/2012/05/hp20envy20ultrabook_frontleftopen_blackred-1135800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9" t="8208" r="2855" b="10385"/>
          <a:stretch/>
        </p:blipFill>
        <p:spPr bwMode="auto">
          <a:xfrm>
            <a:off x="5709281" y="4293096"/>
            <a:ext cx="3399223" cy="24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err="1" smtClean="0">
                <a:solidFill>
                  <a:schemeClr val="tx1"/>
                </a:solidFill>
                <a:latin typeface="Arial" charset="0"/>
              </a:rPr>
              <a:t>Ultrabook</a:t>
            </a:r>
            <a:endParaRPr lang="cs-CZ" sz="35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„Tenké notebooky“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reakce Intelu na </a:t>
            </a:r>
            <a:r>
              <a:rPr lang="cs-CZ" sz="2800" dirty="0" err="1" smtClean="0">
                <a:latin typeface="Arial" charset="0"/>
              </a:rPr>
              <a:t>MacBook</a:t>
            </a:r>
            <a:r>
              <a:rPr lang="cs-CZ" sz="2800" dirty="0" smtClean="0">
                <a:latin typeface="Arial" charset="0"/>
              </a:rPr>
              <a:t> Air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malé rozměry a váha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vyšší výkon než subnotebooky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výdrž akumulátoru více než 5 hodin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charset="0"/>
              </a:rPr>
              <a:t>tloušťka maximálně 21 mm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11266" name="Picture 2" descr="http://cdn.slashgear.com/wp-content/uploads/2012/01/LG_Ultrabook_Z330_02-580x43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" t="17161" r="6245" b="12685"/>
          <a:stretch/>
        </p:blipFill>
        <p:spPr bwMode="auto">
          <a:xfrm>
            <a:off x="107504" y="4644495"/>
            <a:ext cx="3744416" cy="20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50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http://www.geeky-gadgets.com/wp-content/uploads/2011/03/msi-x370-not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744879"/>
            <a:ext cx="4412660" cy="30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www.abax.cz/img/notebook-h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6788" y="3284984"/>
            <a:ext cx="4781716" cy="34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Notebook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„Běžné notebooky“</a:t>
            </a:r>
            <a:endParaRPr lang="cs-CZ" sz="2800" dirty="0" smtClean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13" až 16" monitory</a:t>
            </a:r>
            <a:endParaRPr lang="cs-CZ" sz="3400" dirty="0">
              <a:latin typeface="Arial" charset="0"/>
            </a:endParaRP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váha do 3 Kg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nejčastější kategorie</a:t>
            </a:r>
            <a:endParaRPr lang="cs-CZ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1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Dell Alienware M17x, &amp;ccaron;ern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08720"/>
            <a:ext cx="3384376" cy="29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0.gstatic.com/images?q=tbn:ANd9GcRRlU7q6bxUEfJv8xLZebeWoiyEwh2kUSt9hQfbRWNj4pkuZFyRaAd-KJHOH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3536" y="3920193"/>
            <a:ext cx="3612880" cy="28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err="1" smtClean="0">
                <a:solidFill>
                  <a:schemeClr val="tx1"/>
                </a:solidFill>
                <a:latin typeface="Arial" charset="0"/>
              </a:rPr>
              <a:t>Deskbook</a:t>
            </a:r>
            <a:endParaRPr lang="cs-CZ" sz="3500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108520" y="1412776"/>
            <a:ext cx="939653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„Velké notebooky“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nahrazují stolní PC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Vlastnosti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17" monitory a větší</a:t>
            </a:r>
          </a:p>
          <a:p>
            <a:pPr marL="1485900" lvl="2" indent="-5715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většinou herní notebooky</a:t>
            </a:r>
            <a:endParaRPr lang="cs-CZ" sz="2800" dirty="0">
              <a:latin typeface="Arial" charset="0"/>
            </a:endParaRPr>
          </a:p>
        </p:txBody>
      </p:sp>
      <p:pic>
        <p:nvPicPr>
          <p:cNvPr id="15362" name="Picture 2" descr="http://pctuning.tyden.cz/ilustrace3/Sulc/asus_g73j/zepredu_velk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46486"/>
            <a:ext cx="3072410" cy="31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01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158424"/>
            <a:ext cx="939653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err="1" smtClean="0">
                <a:latin typeface="Arial" charset="0"/>
              </a:rPr>
              <a:t>Osborne</a:t>
            </a:r>
            <a:r>
              <a:rPr lang="cs-CZ" sz="3400" dirty="0" smtClean="0">
                <a:latin typeface="Arial" charset="0"/>
              </a:rPr>
              <a:t> 1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1 795,-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1026" name="Picture 2" descr="http://pc-museum.com/gallery/rcm-003-b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6984776" cy="46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33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n24.de/media/_fotos/bildergalerien/002011/30jahrelaptop/1983_Gavilan_SC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63334"/>
            <a:ext cx="6600056" cy="49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err="1" smtClean="0">
                <a:latin typeface="Arial" charset="0"/>
              </a:rPr>
              <a:t>Gavilian</a:t>
            </a:r>
            <a:r>
              <a:rPr lang="cs-CZ" sz="3400" dirty="0" smtClean="0">
                <a:latin typeface="Arial" charset="0"/>
              </a:rPr>
              <a:t> </a:t>
            </a:r>
            <a:r>
              <a:rPr lang="cs-CZ" sz="3400" dirty="0" err="1" smtClean="0">
                <a:latin typeface="Arial" charset="0"/>
              </a:rPr>
              <a:t>Computer</a:t>
            </a:r>
            <a:r>
              <a:rPr lang="cs-CZ" sz="3400" dirty="0" smtClean="0">
                <a:latin typeface="Arial" charset="0"/>
              </a:rPr>
              <a:t>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3 995,-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95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216024" y="1412776"/>
            <a:ext cx="939653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1983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Epson HX-20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1,8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vestavěná tiskárna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výdrž akumulátoru až 50 hodin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LCD 120 X 32 pixelů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1983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Microsoft TRS-80 </a:t>
            </a:r>
            <a:r>
              <a:rPr lang="cs-CZ" sz="2800" dirty="0">
                <a:latin typeface="Arial" pitchFamily="34" charset="0"/>
                <a:cs typeface="Arial" pitchFamily="34" charset="0"/>
              </a:rPr>
              <a:t>Model 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100 </a:t>
            </a:r>
            <a:endParaRPr lang="cs-CZ" sz="2800" dirty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1,8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Intel 8085 (3 MHz)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  <a:cs typeface="Arial" pitchFamily="34" charset="0"/>
              </a:rPr>
              <a:t>4 tužkové baterie (výdrž až 20 hodin)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LCD 240 </a:t>
            </a:r>
            <a:r>
              <a:rPr lang="cs-CZ" dirty="0">
                <a:latin typeface="Arial" pitchFamily="34" charset="0"/>
                <a:cs typeface="Arial" pitchFamily="34" charset="0"/>
              </a:rPr>
              <a:t>X 64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pixelů</a:t>
            </a:r>
          </a:p>
        </p:txBody>
      </p:sp>
    </p:spTree>
    <p:extLst>
      <p:ext uri="{BB962C8B-B14F-4D97-AF65-F5344CB8AC3E}">
        <p14:creationId xmlns:p14="http://schemas.microsoft.com/office/powerpoint/2010/main" xmlns="" val="19648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Epson HX-20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1 500,-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3074" name="Picture 2" descr="http://www.techcn.com.cn/uploads/201001/1264910762kZlXgdf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12" t="6090" r="4258" b="7432"/>
          <a:stretch/>
        </p:blipFill>
        <p:spPr bwMode="auto">
          <a:xfrm>
            <a:off x="2339752" y="2204864"/>
            <a:ext cx="66554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3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600" dirty="0">
                <a:latin typeface="Arial" pitchFamily="34" charset="0"/>
                <a:cs typeface="Arial" pitchFamily="34" charset="0"/>
              </a:rPr>
              <a:t>Microsoft TRS-80 Model 100</a:t>
            </a:r>
            <a:r>
              <a:rPr lang="cs-CZ" sz="3400" dirty="0" smtClean="0">
                <a:latin typeface="Arial" charset="0"/>
              </a:rPr>
              <a:t>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799,-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2" name="Picture 2" descr="http://i.ebayimg.com/t/VINTAGE-1983-RADIO-SHACK-TRS-80-MODEL-100-24K-EARLY-PORTABLE-NOTEBOOK-COMPUTER-/00/s/MTA2NlgxNjAw/%24%28KGrHqJ,%21q4E%2BoTSfLYEBQEd2tL4qg%7E%7E60_5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31" t="19857" r="5922" b="11574"/>
          <a:stretch/>
        </p:blipFill>
        <p:spPr bwMode="auto">
          <a:xfrm>
            <a:off x="395536" y="2451666"/>
            <a:ext cx="8352928" cy="43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1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216024" y="1412776"/>
            <a:ext cx="939653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1984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pitchFamily="34" charset="0"/>
                <a:cs typeface="Arial" pitchFamily="34" charset="0"/>
              </a:rPr>
              <a:t>IBM 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5155 (napodobenina </a:t>
            </a:r>
            <a:r>
              <a:rPr lang="cs-CZ" sz="2800" dirty="0" err="1" smtClean="0">
                <a:latin typeface="Arial" pitchFamily="34" charset="0"/>
                <a:cs typeface="Arial" pitchFamily="34" charset="0"/>
              </a:rPr>
              <a:t>Osborne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1)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15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Intel 8088 (4,77 MHz)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9" CRT monitor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lepší hardware, ale pozdě !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1988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Compaq SLT/286 </a:t>
            </a:r>
            <a:endParaRPr lang="cs-CZ" sz="2800" dirty="0">
              <a:latin typeface="Arial" pitchFamily="34" charset="0"/>
              <a:cs typeface="Arial" pitchFamily="34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6,35 Kg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Intel 80286 (12 MHz)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interní HDD (20 MB)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3,5" disketová mechanika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grafická karta VGA </a:t>
            </a:r>
          </a:p>
        </p:txBody>
      </p:sp>
    </p:spTree>
    <p:extLst>
      <p:ext uri="{BB962C8B-B14F-4D97-AF65-F5344CB8AC3E}">
        <p14:creationId xmlns:p14="http://schemas.microsoft.com/office/powerpoint/2010/main" xmlns="" val="14901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600" dirty="0">
                <a:latin typeface="Arial" pitchFamily="34" charset="0"/>
                <a:cs typeface="Arial" pitchFamily="34" charset="0"/>
              </a:rPr>
              <a:t>IBM 5155</a:t>
            </a:r>
            <a:r>
              <a:rPr lang="cs-CZ" sz="3400" dirty="0" smtClean="0">
                <a:latin typeface="Arial" charset="0"/>
              </a:rPr>
              <a:t>  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4 225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5122" name="Picture 2" descr="http://upload.wikimedia.org/wikipedia/commons/b/bf/IBM-portable-PC-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97" t="5525" r="13478" b="5261"/>
          <a:stretch/>
        </p:blipFill>
        <p:spPr bwMode="auto">
          <a:xfrm>
            <a:off x="2705738" y="1484784"/>
            <a:ext cx="6258750" cy="52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26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Přenosné počítače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r>
              <a:rPr lang="cs-CZ" sz="3500" b="1" u="sng" dirty="0" smtClean="0">
                <a:solidFill>
                  <a:schemeClr val="tx1"/>
                </a:solidFill>
                <a:latin typeface="Arial" charset="0"/>
              </a:rPr>
              <a:t>Historie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396552" y="1374448"/>
            <a:ext cx="93965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600" dirty="0">
                <a:latin typeface="Arial" pitchFamily="34" charset="0"/>
                <a:cs typeface="Arial" pitchFamily="34" charset="0"/>
              </a:rPr>
              <a:t>Compaq SLT/286</a:t>
            </a:r>
            <a:endParaRPr lang="cs-CZ" sz="34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5 399,- </a:t>
            </a:r>
            <a:r>
              <a:rPr lang="en-US" sz="2800" dirty="0" smtClean="0">
                <a:latin typeface="Arial" charset="0"/>
              </a:rPr>
              <a:t>$</a:t>
            </a:r>
            <a:endParaRPr lang="cs-CZ" sz="2800" dirty="0" smtClean="0">
              <a:latin typeface="Arial" charset="0"/>
            </a:endParaRPr>
          </a:p>
        </p:txBody>
      </p:sp>
      <p:pic>
        <p:nvPicPr>
          <p:cNvPr id="6146" name="Picture 2" descr="http://pc-museum.com/gallery/rcm-062-big-Compaq-SLT28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38362"/>
            <a:ext cx="5472608" cy="48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52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5309</TotalTime>
  <Words>454</Words>
  <Application>Microsoft Office PowerPoint</Application>
  <PresentationFormat>Předvádění na obrazovce (4:3)</PresentationFormat>
  <Paragraphs>147</Paragraphs>
  <Slides>19</Slides>
  <Notes>19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Prázdná prezentace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Historie</vt:lpstr>
      <vt:lpstr>Přenosné počítače Laptop</vt:lpstr>
      <vt:lpstr>Přenosné počítače Notebook</vt:lpstr>
      <vt:lpstr>Přenosné počítače Smartbook</vt:lpstr>
      <vt:lpstr>Přenosné počítače Subnotebook</vt:lpstr>
      <vt:lpstr>Přenosné počítače Netbook</vt:lpstr>
      <vt:lpstr>Přenosné počítače Ultrabook</vt:lpstr>
      <vt:lpstr>Přenosné počítače Notebook</vt:lpstr>
      <vt:lpstr>Přenosné počítače Deskbook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298</cp:revision>
  <dcterms:created xsi:type="dcterms:W3CDTF">2000-01-26T11:26:24Z</dcterms:created>
  <dcterms:modified xsi:type="dcterms:W3CDTF">2012-09-07T08:30:07Z</dcterms:modified>
</cp:coreProperties>
</file>