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Override13.xml" ContentType="application/vnd.openxmlformats-officedocument.themeOverr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20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heme/themeOverride9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21.xml" ContentType="application/vnd.openxmlformats-officedocument.themeOverr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Override10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sldIdLst>
    <p:sldId id="460" r:id="rId2"/>
    <p:sldId id="411" r:id="rId3"/>
    <p:sldId id="400" r:id="rId4"/>
    <p:sldId id="409" r:id="rId5"/>
    <p:sldId id="414" r:id="rId6"/>
    <p:sldId id="415" r:id="rId7"/>
    <p:sldId id="461" r:id="rId8"/>
    <p:sldId id="462" r:id="rId9"/>
    <p:sldId id="463" r:id="rId10"/>
    <p:sldId id="464" r:id="rId11"/>
    <p:sldId id="458" r:id="rId12"/>
    <p:sldId id="459" r:id="rId13"/>
    <p:sldId id="412" r:id="rId14"/>
    <p:sldId id="413" r:id="rId15"/>
    <p:sldId id="452" r:id="rId16"/>
    <p:sldId id="453" r:id="rId17"/>
    <p:sldId id="455" r:id="rId18"/>
    <p:sldId id="419" r:id="rId19"/>
    <p:sldId id="420" r:id="rId20"/>
    <p:sldId id="421" r:id="rId21"/>
    <p:sldId id="469" r:id="rId22"/>
    <p:sldId id="470" r:id="rId23"/>
    <p:sldId id="408" r:id="rId24"/>
    <p:sldId id="476" r:id="rId25"/>
    <p:sldId id="404" r:id="rId26"/>
    <p:sldId id="468" r:id="rId27"/>
    <p:sldId id="406" r:id="rId28"/>
    <p:sldId id="472" r:id="rId29"/>
    <p:sldId id="466" r:id="rId30"/>
    <p:sldId id="405" r:id="rId31"/>
    <p:sldId id="473" r:id="rId32"/>
    <p:sldId id="428" r:id="rId33"/>
    <p:sldId id="442" r:id="rId34"/>
    <p:sldId id="433" r:id="rId35"/>
    <p:sldId id="471" r:id="rId36"/>
    <p:sldId id="434" r:id="rId37"/>
    <p:sldId id="435" r:id="rId38"/>
    <p:sldId id="432" r:id="rId39"/>
    <p:sldId id="477" r:id="rId40"/>
    <p:sldId id="402" r:id="rId41"/>
    <p:sldId id="438" r:id="rId42"/>
    <p:sldId id="441" r:id="rId43"/>
    <p:sldId id="440" r:id="rId44"/>
    <p:sldId id="439" r:id="rId45"/>
    <p:sldId id="474" r:id="rId46"/>
    <p:sldId id="475" r:id="rId47"/>
    <p:sldId id="478" r:id="rId4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66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94E6419-01EA-4678-8729-81DA441EA18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2080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CA1F5B4-9B65-4316-BBFF-77D7DF6F865D}" type="slidenum">
              <a:rPr lang="cs-CZ" sz="1200" smtClean="0">
                <a:latin typeface="Times New Roman" pitchFamily="18" charset="0"/>
              </a:rPr>
              <a:pPr/>
              <a:t>1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204ADDB-AF56-4767-B610-2DC86EBC256B}" type="slidenum">
              <a:rPr lang="cs-CZ" sz="1200" smtClean="0">
                <a:latin typeface="Times New Roman" pitchFamily="18" charset="0"/>
              </a:rPr>
              <a:pPr/>
              <a:t>10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E9DB96A-F110-4745-BCDA-379D3431A070}" type="slidenum">
              <a:rPr lang="cs-CZ" sz="1200" smtClean="0">
                <a:latin typeface="Times New Roman" pitchFamily="18" charset="0"/>
              </a:rPr>
              <a:pPr/>
              <a:t>11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1CBE9E3-9855-4466-BF5F-E67AE2C076B9}" type="slidenum">
              <a:rPr lang="cs-CZ" sz="1200" smtClean="0">
                <a:latin typeface="Times New Roman" pitchFamily="18" charset="0"/>
              </a:rPr>
              <a:pPr/>
              <a:t>12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204ADDB-AF56-4767-B610-2DC86EBC256B}" type="slidenum">
              <a:rPr lang="cs-CZ" sz="1200" smtClean="0">
                <a:latin typeface="Times New Roman" pitchFamily="18" charset="0"/>
              </a:rPr>
              <a:pPr/>
              <a:t>13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98D12EB-D488-4C6A-9A86-6F2811FB16C6}" type="slidenum">
              <a:rPr lang="cs-CZ" sz="1200" smtClean="0">
                <a:latin typeface="Times New Roman" pitchFamily="18" charset="0"/>
              </a:rPr>
              <a:pPr/>
              <a:t>14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F8EB098-A900-4160-9EE5-33DF561FCD5B}" type="slidenum">
              <a:rPr lang="cs-CZ" sz="1200" smtClean="0">
                <a:latin typeface="Times New Roman" pitchFamily="18" charset="0"/>
              </a:rPr>
              <a:pPr/>
              <a:t>15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282F1F6-EA65-4A56-8F8B-7242B6657C5C}" type="slidenum">
              <a:rPr lang="cs-CZ" sz="1200" smtClean="0">
                <a:latin typeface="Times New Roman" pitchFamily="18" charset="0"/>
              </a:rPr>
              <a:pPr/>
              <a:t>16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E0EBF9-E0FC-4460-92B7-70BF6C26B5C0}" type="slidenum">
              <a:rPr lang="cs-CZ" sz="1200" smtClean="0">
                <a:latin typeface="Times New Roman" pitchFamily="18" charset="0"/>
              </a:rPr>
              <a:pPr/>
              <a:t>17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15B74D0-39F6-4131-986F-BA531DE5AAAF}" type="slidenum">
              <a:rPr lang="cs-CZ" sz="1200" smtClean="0">
                <a:latin typeface="Times New Roman" pitchFamily="18" charset="0"/>
              </a:rPr>
              <a:pPr/>
              <a:t>18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0C1E8C7-E0B8-4DA3-B1A9-BC7A848FD04C}" type="slidenum">
              <a:rPr lang="cs-CZ" sz="1200" smtClean="0">
                <a:latin typeface="Times New Roman" pitchFamily="18" charset="0"/>
              </a:rPr>
              <a:pPr/>
              <a:t>19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D22F44D-FCAC-4D96-A86A-530AC646D1A6}" type="slidenum">
              <a:rPr lang="cs-CZ" sz="1200" smtClean="0">
                <a:latin typeface="Times New Roman" pitchFamily="18" charset="0"/>
              </a:rPr>
              <a:pPr/>
              <a:t>2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B67610E-54B4-4726-BA3D-D2C7EE9A5BBA}" type="slidenum">
              <a:rPr lang="cs-CZ" sz="1200" smtClean="0">
                <a:latin typeface="Times New Roman" pitchFamily="18" charset="0"/>
              </a:rPr>
              <a:pPr/>
              <a:t>20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BA7721-2602-464F-9172-9FFFA95A65EA}" type="slidenum">
              <a:rPr lang="cs-CZ" sz="1200" smtClean="0">
                <a:latin typeface="Times New Roman" pitchFamily="18" charset="0"/>
              </a:rPr>
              <a:pPr/>
              <a:t>21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5BA7721-2602-464F-9172-9FFFA95A65EA}" type="slidenum">
              <a:rPr lang="cs-CZ" sz="1200" smtClean="0">
                <a:latin typeface="Times New Roman" pitchFamily="18" charset="0"/>
              </a:rPr>
              <a:pPr/>
              <a:t>22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75E3B8-064E-4329-AAE7-CAF58565DFF1}" type="slidenum">
              <a:rPr lang="cs-CZ" sz="1200" smtClean="0">
                <a:latin typeface="Times New Roman" pitchFamily="18" charset="0"/>
              </a:rPr>
              <a:pPr/>
              <a:t>23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D5959F-8606-4443-8F32-56FA03E45FA8}" type="slidenum">
              <a:rPr lang="cs-CZ" sz="1200" smtClean="0">
                <a:latin typeface="Times New Roman" pitchFamily="18" charset="0"/>
              </a:rPr>
              <a:pPr/>
              <a:t>24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3D5959F-8606-4443-8F32-56FA03E45FA8}" type="slidenum">
              <a:rPr lang="cs-CZ" sz="1200" smtClean="0">
                <a:latin typeface="Times New Roman" pitchFamily="18" charset="0"/>
              </a:rPr>
              <a:pPr/>
              <a:t>25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75E3B8-064E-4329-AAE7-CAF58565DFF1}" type="slidenum">
              <a:rPr lang="cs-CZ" sz="1200" smtClean="0">
                <a:latin typeface="Times New Roman" pitchFamily="18" charset="0"/>
              </a:rPr>
              <a:pPr/>
              <a:t>26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D966E76-0694-4C85-8053-9BA2C31E1238}" type="slidenum">
              <a:rPr lang="cs-CZ" sz="1200" smtClean="0">
                <a:latin typeface="Times New Roman" pitchFamily="18" charset="0"/>
              </a:rPr>
              <a:pPr/>
              <a:t>27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D966E76-0694-4C85-8053-9BA2C31E1238}" type="slidenum">
              <a:rPr lang="cs-CZ" sz="1200" smtClean="0">
                <a:latin typeface="Times New Roman" pitchFamily="18" charset="0"/>
              </a:rPr>
              <a:pPr/>
              <a:t>28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75E3B8-064E-4329-AAE7-CAF58565DFF1}" type="slidenum">
              <a:rPr lang="cs-CZ" sz="1200" smtClean="0">
                <a:latin typeface="Times New Roman" pitchFamily="18" charset="0"/>
              </a:rPr>
              <a:pPr/>
              <a:t>29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0477C32-AA33-400B-BA6B-23F9225E8FD6}" type="slidenum">
              <a:rPr lang="cs-CZ" sz="1200" smtClean="0">
                <a:latin typeface="Times New Roman" pitchFamily="18" charset="0"/>
              </a:rPr>
              <a:pPr/>
              <a:t>3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488CDB-58B1-4794-983C-533C6EDA7DBD}" type="slidenum">
              <a:rPr lang="cs-CZ" sz="1200" smtClean="0">
                <a:latin typeface="Times New Roman" pitchFamily="18" charset="0"/>
              </a:rPr>
              <a:pPr/>
              <a:t>30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9488CDB-58B1-4794-983C-533C6EDA7DBD}" type="slidenum">
              <a:rPr lang="cs-CZ" sz="1200" smtClean="0">
                <a:latin typeface="Times New Roman" pitchFamily="18" charset="0"/>
              </a:rPr>
              <a:pPr/>
              <a:t>31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799D03-0203-4EAD-AC26-4DD0B6B672D3}" type="slidenum">
              <a:rPr lang="cs-CZ" sz="1200" smtClean="0">
                <a:latin typeface="Times New Roman" pitchFamily="18" charset="0"/>
              </a:rPr>
              <a:pPr/>
              <a:t>32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C701BE-385E-4868-973F-09989F19B4B4}" type="slidenum">
              <a:rPr lang="cs-CZ" sz="1200" smtClean="0">
                <a:latin typeface="Times New Roman" pitchFamily="18" charset="0"/>
              </a:rPr>
              <a:pPr/>
              <a:t>33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BDE515-21CF-46F7-B78E-9754FF2F157C}" type="slidenum">
              <a:rPr lang="cs-CZ" sz="1200" smtClean="0">
                <a:latin typeface="Times New Roman" pitchFamily="18" charset="0"/>
              </a:rPr>
              <a:pPr/>
              <a:t>34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C701BE-385E-4868-973F-09989F19B4B4}" type="slidenum">
              <a:rPr lang="cs-CZ" sz="1200" smtClean="0">
                <a:latin typeface="Times New Roman" pitchFamily="18" charset="0"/>
              </a:rPr>
              <a:pPr/>
              <a:t>35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7573D56-BB37-496B-AD91-F3AF9F970A79}" type="slidenum">
              <a:rPr lang="cs-CZ" sz="1200" smtClean="0">
                <a:latin typeface="Times New Roman" pitchFamily="18" charset="0"/>
              </a:rPr>
              <a:pPr/>
              <a:t>36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E54BBEB-5DF7-409C-B850-19C527176DD5}" type="slidenum">
              <a:rPr lang="cs-CZ" sz="1200" smtClean="0">
                <a:latin typeface="Times New Roman" pitchFamily="18" charset="0"/>
              </a:rPr>
              <a:pPr/>
              <a:t>37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8FF8233-4899-408B-81B8-B61C4D2B87B8}" type="slidenum">
              <a:rPr lang="cs-CZ" sz="1200" smtClean="0">
                <a:latin typeface="Times New Roman" pitchFamily="18" charset="0"/>
              </a:rPr>
              <a:pPr/>
              <a:t>38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8FF8233-4899-408B-81B8-B61C4D2B87B8}" type="slidenum">
              <a:rPr lang="cs-CZ" sz="1200" smtClean="0">
                <a:latin typeface="Times New Roman" pitchFamily="18" charset="0"/>
              </a:rPr>
              <a:pPr/>
              <a:t>39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F66E857-570D-4197-B5AB-DF53C861B15C}" type="slidenum">
              <a:rPr lang="cs-CZ" sz="1200" smtClean="0">
                <a:latin typeface="Times New Roman" pitchFamily="18" charset="0"/>
              </a:rPr>
              <a:pPr/>
              <a:t>4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F503B6-ACBB-459F-800C-B42774163F98}" type="slidenum">
              <a:rPr lang="cs-CZ" sz="1200" smtClean="0">
                <a:latin typeface="Times New Roman" pitchFamily="18" charset="0"/>
              </a:rPr>
              <a:pPr/>
              <a:t>40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50F4DD-F318-4DD1-B393-27CB234D3377}" type="slidenum">
              <a:rPr lang="cs-CZ" sz="1200" smtClean="0">
                <a:latin typeface="Times New Roman" pitchFamily="18" charset="0"/>
              </a:rPr>
              <a:pPr/>
              <a:t>41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A4744C2-00C8-4831-BD93-62009FC2AAEF}" type="slidenum">
              <a:rPr lang="cs-CZ" sz="1200" smtClean="0">
                <a:latin typeface="Times New Roman" pitchFamily="18" charset="0"/>
              </a:rPr>
              <a:pPr/>
              <a:t>42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6137A4-42A1-4395-9EF5-5FE8C30974CD}" type="slidenum">
              <a:rPr lang="cs-CZ" sz="1200" smtClean="0">
                <a:latin typeface="Times New Roman" pitchFamily="18" charset="0"/>
              </a:rPr>
              <a:pPr/>
              <a:t>43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518FA3D-F3B1-42C4-BC46-5304B958CBD7}" type="slidenum">
              <a:rPr lang="cs-CZ" sz="1200" smtClean="0">
                <a:latin typeface="Times New Roman" pitchFamily="18" charset="0"/>
              </a:rPr>
              <a:pPr/>
              <a:t>44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75E3B8-064E-4329-AAE7-CAF58565DFF1}" type="slidenum">
              <a:rPr lang="cs-CZ" sz="1200" smtClean="0">
                <a:latin typeface="Times New Roman" pitchFamily="18" charset="0"/>
              </a:rPr>
              <a:pPr/>
              <a:t>45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75E3B8-064E-4329-AAE7-CAF58565DFF1}" type="slidenum">
              <a:rPr lang="cs-CZ" sz="1200" smtClean="0">
                <a:latin typeface="Times New Roman" pitchFamily="18" charset="0"/>
              </a:rPr>
              <a:pPr/>
              <a:t>46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175E3B8-064E-4329-AAE7-CAF58565DFF1}" type="slidenum">
              <a:rPr lang="cs-CZ" sz="1200" smtClean="0">
                <a:latin typeface="Times New Roman" pitchFamily="18" charset="0"/>
              </a:rPr>
              <a:pPr/>
              <a:t>47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19C4F76-5C11-416E-BB17-08DD9D5B7DBD}" type="slidenum">
              <a:rPr lang="cs-CZ" sz="1200" smtClean="0">
                <a:latin typeface="Times New Roman" pitchFamily="18" charset="0"/>
              </a:rPr>
              <a:pPr/>
              <a:t>5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CB5B747-8382-4FBC-A1AF-C08F8207FC41}" type="slidenum">
              <a:rPr lang="cs-CZ" sz="1200" smtClean="0">
                <a:latin typeface="Times New Roman" pitchFamily="18" charset="0"/>
              </a:rPr>
              <a:pPr/>
              <a:t>6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204ADDB-AF56-4767-B610-2DC86EBC256B}" type="slidenum">
              <a:rPr lang="cs-CZ" sz="1200" smtClean="0">
                <a:latin typeface="Times New Roman" pitchFamily="18" charset="0"/>
              </a:rPr>
              <a:pPr/>
              <a:t>7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204ADDB-AF56-4767-B610-2DC86EBC256B}" type="slidenum">
              <a:rPr lang="cs-CZ" sz="1200" smtClean="0">
                <a:latin typeface="Times New Roman" pitchFamily="18" charset="0"/>
              </a:rPr>
              <a:pPr/>
              <a:t>8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204ADDB-AF56-4767-B610-2DC86EBC256B}" type="slidenum">
              <a:rPr lang="cs-CZ" sz="1200" smtClean="0">
                <a:latin typeface="Times New Roman" pitchFamily="18" charset="0"/>
              </a:rPr>
              <a:pPr/>
              <a:t>9</a:t>
            </a:fld>
            <a:endParaRPr lang="cs-CZ" sz="1200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01F51-CB50-4E45-B57F-BC67F274193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4146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FF5C8-553C-4FC0-8381-6755BDEA2C1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5873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88D6B-A520-4D37-B390-8EF4AD60036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51394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9361C-3DE3-4DDA-86FB-6EA34061F68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15309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0F018-BC77-4FD1-A567-5043144445D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108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DFB06-B06E-4D1D-8F31-872C28A285B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56690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5E138-C65C-413C-9AFB-F29F55C42E5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9998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DC9EA-1AFF-47EE-9E3B-7C52A6D17DF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5994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183C-FD24-4C89-9C26-F2A19BCC299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8932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DD232-7C21-4383-B68B-C21FB10E8D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56222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80DD0-B3FB-4CA3-8A80-71335C389B0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234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Klepnutím upravíte styly předlohy textu.</a:t>
            </a:r>
          </a:p>
          <a:p>
            <a:pPr lvl="1"/>
            <a:r>
              <a:rPr lang="en-CA" smtClean="0"/>
              <a:t>Druhá úroveň</a:t>
            </a:r>
          </a:p>
          <a:p>
            <a:pPr lvl="2"/>
            <a:r>
              <a:rPr lang="en-CA" smtClean="0"/>
              <a:t>Třetí úroveň</a:t>
            </a:r>
          </a:p>
          <a:p>
            <a:pPr lvl="3"/>
            <a:r>
              <a:rPr lang="en-CA" smtClean="0"/>
              <a:t>Čtvrtá úroveň</a:t>
            </a:r>
          </a:p>
          <a:p>
            <a:pPr lvl="4"/>
            <a:r>
              <a:rPr lang="en-CA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D3BB315B-1D9D-4DE8-AC9A-6A69C96869F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12.png"/><Relationship Id="rId4" Type="http://schemas.openxmlformats.org/officeDocument/2006/relationships/image" Target="../media/image1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1.xml"/><Relationship Id="rId6" Type="http://schemas.openxmlformats.org/officeDocument/2006/relationships/hyperlink" Target="http://www.apc.com/" TargetMode="External"/><Relationship Id="rId5" Type="http://schemas.openxmlformats.org/officeDocument/2006/relationships/hyperlink" Target="http://www.mgeups.cz/" TargetMode="External"/><Relationship Id="rId4" Type="http://schemas.openxmlformats.org/officeDocument/2006/relationships/hyperlink" Target="http://www.powerware.com/Czech/Default.asp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Základní poruchy v síti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-15347" y="1209521"/>
            <a:ext cx="91440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Výpadek napájení (</a:t>
            </a:r>
            <a:r>
              <a:rPr lang="cs-CZ" sz="3400" dirty="0" err="1" smtClean="0"/>
              <a:t>blackout</a:t>
            </a:r>
            <a:r>
              <a:rPr lang="cs-CZ" sz="3400" dirty="0" smtClean="0"/>
              <a:t>)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ú</a:t>
            </a:r>
            <a:r>
              <a:rPr lang="cs-CZ" sz="2800" dirty="0" smtClean="0"/>
              <a:t>plná ztráta napájecího napětí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způsoben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zásahem </a:t>
            </a:r>
            <a:r>
              <a:rPr lang="cs-CZ" sz="2400" dirty="0"/>
              <a:t>elektrické rozvodné soustavy bleskem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námrazou </a:t>
            </a:r>
            <a:r>
              <a:rPr lang="cs-CZ" sz="2400" dirty="0"/>
              <a:t>na elektrickém vedení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výpadkem </a:t>
            </a:r>
            <a:r>
              <a:rPr lang="cs-CZ" sz="2400" dirty="0"/>
              <a:t>jističe </a:t>
            </a:r>
            <a:endParaRPr lang="cs-CZ" sz="2400" dirty="0" smtClean="0"/>
          </a:p>
          <a:p>
            <a:pPr marL="2514600" lvl="4" indent="-457200" algn="l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např</a:t>
            </a:r>
            <a:r>
              <a:rPr lang="cs-CZ" sz="2200" dirty="0"/>
              <a:t>. zapojením několika spotřebičů </a:t>
            </a:r>
            <a:r>
              <a:rPr lang="cs-CZ" sz="2200" dirty="0" smtClean="0"/>
              <a:t>najednou</a:t>
            </a:r>
            <a:endParaRPr lang="cs-CZ" sz="22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jiné </a:t>
            </a:r>
            <a:r>
              <a:rPr lang="cs-CZ" sz="2400" dirty="0"/>
              <a:t>katastrofy </a:t>
            </a:r>
            <a:endParaRPr lang="cs-CZ" sz="2400" dirty="0" smtClean="0"/>
          </a:p>
          <a:p>
            <a:pPr marL="2514600" lvl="4" indent="-457200" algn="l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povodeň</a:t>
            </a:r>
            <a:r>
              <a:rPr lang="cs-CZ" sz="2200" dirty="0"/>
              <a:t>, teroristi, rodiče atd. </a:t>
            </a:r>
            <a:r>
              <a:rPr lang="cs-CZ" sz="2200" dirty="0">
                <a:sym typeface="Wingdings" pitchFamily="2" charset="2"/>
              </a:rPr>
              <a:t> </a:t>
            </a:r>
            <a:endParaRPr lang="cs-CZ" sz="22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důsledky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ztráta </a:t>
            </a:r>
            <a:r>
              <a:rPr lang="cs-CZ" sz="2400" dirty="0"/>
              <a:t>dat v RAM</a:t>
            </a:r>
            <a:endParaRPr lang="en-US" sz="24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ztráta </a:t>
            </a:r>
            <a:r>
              <a:rPr lang="cs-CZ" sz="2400" dirty="0"/>
              <a:t>neuložených dat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poškození FAT </a:t>
            </a:r>
            <a:r>
              <a:rPr lang="cs-CZ" sz="2400" dirty="0" smtClean="0">
                <a:sym typeface="Wingdings" pitchFamily="2" charset="2"/>
              </a:rPr>
              <a:t></a:t>
            </a:r>
            <a:r>
              <a:rPr lang="cs-CZ" sz="2400" dirty="0" smtClean="0"/>
              <a:t> </a:t>
            </a:r>
            <a:r>
              <a:rPr lang="cs-CZ" sz="2400" dirty="0"/>
              <a:t>ztráta dat na HDD</a:t>
            </a:r>
          </a:p>
        </p:txBody>
      </p:sp>
    </p:spTree>
    <p:extLst>
      <p:ext uri="{BB962C8B-B14F-4D97-AF65-F5344CB8AC3E}">
        <p14:creationId xmlns:p14="http://schemas.microsoft.com/office/powerpoint/2010/main" xmlns="" val="325840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Základní poruchy v síti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44016" y="2060848"/>
            <a:ext cx="889248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Změna frekvence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o</a:t>
            </a:r>
            <a:r>
              <a:rPr lang="cs-CZ" sz="2800" dirty="0" smtClean="0"/>
              <a:t>dchýlení od standartní frekvence 50Hz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způsobeny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endParaRPr lang="cs-CZ" sz="2400" dirty="0" smtClean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důsledky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změna rychlosti motorů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nefunkčnost některých zařízení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err="1" smtClean="0"/>
              <a:t>BSoF</a:t>
            </a:r>
            <a:r>
              <a:rPr lang="cs-CZ" sz="2400" dirty="0" smtClean="0"/>
              <a:t> (</a:t>
            </a:r>
            <a:r>
              <a:rPr lang="cs-CZ" sz="2400" u="sng" dirty="0" smtClean="0"/>
              <a:t>B</a:t>
            </a:r>
            <a:r>
              <a:rPr lang="cs-CZ" sz="2400" dirty="0" smtClean="0"/>
              <a:t>lue </a:t>
            </a:r>
            <a:r>
              <a:rPr lang="cs-CZ" sz="2400" u="sng" dirty="0" err="1" smtClean="0"/>
              <a:t>S</a:t>
            </a:r>
            <a:r>
              <a:rPr lang="cs-CZ" sz="2400" dirty="0" err="1" smtClean="0"/>
              <a:t>creen</a:t>
            </a:r>
            <a:r>
              <a:rPr lang="cs-CZ" sz="2400" dirty="0" smtClean="0"/>
              <a:t> </a:t>
            </a:r>
            <a:r>
              <a:rPr lang="cs-CZ" sz="2400" u="sng" dirty="0" err="1" smtClean="0"/>
              <a:t>o</a:t>
            </a:r>
            <a:r>
              <a:rPr lang="cs-CZ" sz="2400" dirty="0" err="1" smtClean="0"/>
              <a:t>f</a:t>
            </a:r>
            <a:r>
              <a:rPr lang="cs-CZ" sz="2400" dirty="0" smtClean="0"/>
              <a:t> </a:t>
            </a:r>
            <a:r>
              <a:rPr lang="cs-CZ" sz="2400" u="sng" dirty="0" err="1" smtClean="0"/>
              <a:t>D</a:t>
            </a:r>
            <a:r>
              <a:rPr lang="cs-CZ" sz="2400" dirty="0" err="1" smtClean="0"/>
              <a:t>eath</a:t>
            </a:r>
            <a:r>
              <a:rPr lang="cs-CZ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5235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Základní poruchy v síti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52536" y="1124744"/>
            <a:ext cx="914400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>
              <a:buClr>
                <a:srgbClr val="000066"/>
              </a:buClr>
              <a:buFont typeface="Wingdings" pitchFamily="2" charset="2"/>
              <a:buNone/>
            </a:pPr>
            <a:endParaRPr lang="cs-CZ" sz="3000" b="1" dirty="0" smtClean="0"/>
          </a:p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Šum (rušivé signály)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zkreslení </a:t>
            </a:r>
            <a:r>
              <a:rPr lang="cs-CZ" sz="2800" dirty="0"/>
              <a:t>sinusoidy napětí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způsobeny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atmosférickými </a:t>
            </a:r>
            <a:r>
              <a:rPr lang="cs-CZ" sz="2400" dirty="0"/>
              <a:t>jevy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činností </a:t>
            </a:r>
            <a:r>
              <a:rPr lang="cs-CZ" sz="2400" dirty="0"/>
              <a:t>generátorů 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radiovými vysílači </a:t>
            </a:r>
            <a:endParaRPr lang="cs-CZ" sz="24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apod</a:t>
            </a:r>
            <a:r>
              <a:rPr lang="cs-CZ" sz="2400" dirty="0"/>
              <a:t>.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důsledky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poruchy </a:t>
            </a:r>
            <a:r>
              <a:rPr lang="cs-CZ" sz="2400" dirty="0"/>
              <a:t>v programech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poruchy </a:t>
            </a:r>
            <a:r>
              <a:rPr lang="cs-CZ" sz="2400" dirty="0"/>
              <a:t>v datových souborech</a:t>
            </a:r>
          </a:p>
        </p:txBody>
      </p:sp>
    </p:spTree>
    <p:extLst>
      <p:ext uri="{BB962C8B-B14F-4D97-AF65-F5344CB8AC3E}">
        <p14:creationId xmlns:p14="http://schemas.microsoft.com/office/powerpoint/2010/main" xmlns="" val="18070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Šum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2531" name="Picture 1028" descr="D:\TECHNICKE VYBAVENI\2.ROCNIK\ups\šum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9600" y="838200"/>
            <a:ext cx="7162800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8151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Základní poruchy v síti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44016" y="1556792"/>
            <a:ext cx="8676456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Napěťové </a:t>
            </a:r>
            <a:r>
              <a:rPr lang="cs-CZ" sz="3400" dirty="0"/>
              <a:t>špičky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m</a:t>
            </a:r>
            <a:r>
              <a:rPr lang="cs-CZ" sz="2800" dirty="0" smtClean="0"/>
              <a:t>žikové zvýšení napětí 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k</a:t>
            </a:r>
            <a:r>
              <a:rPr lang="cs-CZ" sz="2400" dirty="0" smtClean="0"/>
              <a:t>ratší než 1 </a:t>
            </a:r>
            <a:r>
              <a:rPr lang="cs-CZ" sz="2400" dirty="0" err="1" smtClean="0"/>
              <a:t>ms</a:t>
            </a:r>
            <a:endParaRPr lang="cs-CZ" sz="2400" dirty="0" smtClean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až na 20 000 V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způsobeny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zásahem </a:t>
            </a:r>
            <a:r>
              <a:rPr lang="cs-CZ" sz="2400" dirty="0"/>
              <a:t>blesku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připojením </a:t>
            </a:r>
            <a:r>
              <a:rPr lang="cs-CZ" sz="2400" dirty="0"/>
              <a:t>výkonu elektrickými rozvodnami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důsledky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ztráta </a:t>
            </a:r>
            <a:r>
              <a:rPr lang="cs-CZ" sz="2400" dirty="0"/>
              <a:t>dat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poškození </a:t>
            </a:r>
            <a:r>
              <a:rPr lang="cs-CZ" sz="2400" dirty="0"/>
              <a:t>hardwaru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zničení </a:t>
            </a:r>
            <a:r>
              <a:rPr lang="cs-CZ" sz="2400" dirty="0"/>
              <a:t>počítače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odchod </a:t>
            </a:r>
            <a:r>
              <a:rPr lang="cs-CZ" sz="2400" dirty="0"/>
              <a:t>pojistek do věčných lovišť </a:t>
            </a:r>
            <a:r>
              <a:rPr lang="cs-CZ" sz="2400" dirty="0">
                <a:sym typeface="Wingdings" pitchFamily="2" charset="2"/>
              </a:rPr>
              <a:t></a:t>
            </a:r>
            <a:endParaRPr lang="cs-CZ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smtClean="0">
                <a:solidFill>
                  <a:schemeClr val="tx1"/>
                </a:solidFill>
                <a:latin typeface="Arial" charset="0"/>
              </a:rPr>
              <a:t>Napěťová špička</a:t>
            </a:r>
            <a:br>
              <a:rPr lang="cs-CZ" b="1" u="sng" smtClean="0">
                <a:solidFill>
                  <a:schemeClr val="tx1"/>
                </a:solidFill>
                <a:latin typeface="Arial" charset="0"/>
              </a:rPr>
            </a:br>
            <a:endParaRPr lang="cs-CZ" b="1" u="sng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291" name="Picture 4" descr="D:\TECHNICKE VYBAVENI\2.ROCNIK\ups\špička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7072811" cy="58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Příčiny poruch napájecího napětí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0" y="1282109"/>
            <a:ext cx="91440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 </a:t>
            </a:r>
            <a:r>
              <a:rPr lang="cs-CZ" sz="3400" dirty="0"/>
              <a:t>Chybné zapojení zásuvek 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 levá </a:t>
            </a:r>
            <a:r>
              <a:rPr lang="cs-CZ" sz="2800" dirty="0" smtClean="0">
                <a:sym typeface="Wingdings" pitchFamily="2" charset="2"/>
              </a:rPr>
              <a:t></a:t>
            </a:r>
            <a:r>
              <a:rPr lang="cs-CZ" sz="2800" dirty="0" smtClean="0"/>
              <a:t> </a:t>
            </a:r>
            <a:r>
              <a:rPr lang="cs-CZ" sz="2800" dirty="0"/>
              <a:t>fáze (černý vodič)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 pravá </a:t>
            </a:r>
            <a:r>
              <a:rPr lang="cs-CZ" sz="2800" dirty="0">
                <a:sym typeface="Wingdings" pitchFamily="2" charset="2"/>
              </a:rPr>
              <a:t></a:t>
            </a:r>
            <a:r>
              <a:rPr lang="cs-CZ" sz="2800" dirty="0" smtClean="0"/>
              <a:t> </a:t>
            </a:r>
            <a:r>
              <a:rPr lang="cs-CZ" sz="2800" dirty="0"/>
              <a:t>nulák (modrý vodič)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 kolík </a:t>
            </a:r>
            <a:r>
              <a:rPr lang="cs-CZ" sz="2800" dirty="0">
                <a:sym typeface="Wingdings" pitchFamily="2" charset="2"/>
              </a:rPr>
              <a:t></a:t>
            </a:r>
            <a:r>
              <a:rPr lang="cs-CZ" sz="2800" dirty="0" smtClean="0"/>
              <a:t> </a:t>
            </a:r>
            <a:r>
              <a:rPr lang="cs-CZ" sz="2800" dirty="0"/>
              <a:t>zem (žluto-zelený vodič) 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 napětí mezi 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 fází a nulákem </a:t>
            </a:r>
            <a:r>
              <a:rPr lang="cs-CZ" sz="2400" dirty="0" smtClean="0">
                <a:sym typeface="Wingdings" pitchFamily="2" charset="2"/>
              </a:rPr>
              <a:t></a:t>
            </a:r>
            <a:r>
              <a:rPr lang="cs-CZ" sz="2400" dirty="0" smtClean="0"/>
              <a:t> </a:t>
            </a:r>
            <a:r>
              <a:rPr lang="cs-CZ" sz="2400" dirty="0"/>
              <a:t>230 V AC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 fází a zemí </a:t>
            </a:r>
            <a:r>
              <a:rPr lang="cs-CZ" sz="2400" dirty="0">
                <a:sym typeface="Wingdings" pitchFamily="2" charset="2"/>
              </a:rPr>
              <a:t></a:t>
            </a:r>
            <a:r>
              <a:rPr lang="cs-CZ" sz="2400" dirty="0" smtClean="0"/>
              <a:t> </a:t>
            </a:r>
            <a:r>
              <a:rPr lang="cs-CZ" sz="2400" dirty="0"/>
              <a:t>230 V AC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 nulákem a zemí </a:t>
            </a:r>
            <a:r>
              <a:rPr lang="cs-CZ" sz="2400" dirty="0">
                <a:sym typeface="Wingdings" pitchFamily="2" charset="2"/>
              </a:rPr>
              <a:t></a:t>
            </a:r>
            <a:r>
              <a:rPr lang="cs-CZ" sz="2400" dirty="0" smtClean="0"/>
              <a:t> </a:t>
            </a:r>
            <a:r>
              <a:rPr lang="cs-CZ" sz="2400" dirty="0"/>
              <a:t>0 V  AC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 Není-li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 0 V mezi zemí a nulákem 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 0 V mezi zemí různých zásuvek</a:t>
            </a:r>
          </a:p>
          <a:p>
            <a:pPr marL="2286000" lvl="4" indent="-457200" algn="l">
              <a:buClr>
                <a:srgbClr val="000066"/>
              </a:buClr>
              <a:buFont typeface="Courier New" pitchFamily="49" charset="0"/>
              <a:buChar char="o"/>
            </a:pPr>
            <a:r>
              <a:rPr lang="en-US" sz="2200" dirty="0"/>
              <a:t> </a:t>
            </a:r>
            <a:r>
              <a:rPr lang="cs-CZ" sz="2200" dirty="0">
                <a:sym typeface="Wingdings" pitchFamily="2" charset="2"/>
              </a:rPr>
              <a:t></a:t>
            </a:r>
            <a:r>
              <a:rPr lang="cs-CZ" sz="2200" dirty="0" smtClean="0"/>
              <a:t> </a:t>
            </a:r>
            <a:r>
              <a:rPr lang="cs-CZ" sz="2200" dirty="0"/>
              <a:t>problém </a:t>
            </a:r>
            <a:r>
              <a:rPr lang="cs-CZ" sz="2200" dirty="0" smtClean="0"/>
              <a:t>(raději zavolat </a:t>
            </a:r>
            <a:r>
              <a:rPr lang="cs-CZ" sz="2200" dirty="0"/>
              <a:t>odborníka)</a:t>
            </a:r>
          </a:p>
        </p:txBody>
      </p:sp>
    </p:spTree>
    <p:extLst>
      <p:ext uri="{BB962C8B-B14F-4D97-AF65-F5344CB8AC3E}">
        <p14:creationId xmlns:p14="http://schemas.microsoft.com/office/powerpoint/2010/main" xmlns="" val="14070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Příčiny poruch napájecího napětí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-72008" y="1158999"/>
            <a:ext cx="9468544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Spotřebiče na stejném okruhu s PC</a:t>
            </a:r>
          </a:p>
          <a:p>
            <a:pPr marL="1257300" lvl="2" indent="-3429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nesmí být spotřebiče s velkým odběrem </a:t>
            </a:r>
          </a:p>
          <a:p>
            <a:pPr marL="1714500" lvl="3" indent="-3429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pokles napětí</a:t>
            </a:r>
          </a:p>
          <a:p>
            <a:pPr marL="1714500" lvl="3" indent="-3429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např. lednice, kopírky, mikrovlnky apod.</a:t>
            </a:r>
          </a:p>
          <a:p>
            <a:pPr marL="1257300" lvl="2" indent="-3429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nesmí být tepelné spotřebiče</a:t>
            </a:r>
          </a:p>
          <a:p>
            <a:pPr marL="1714500" lvl="3" indent="-3429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vnášejí do elektrické sítě kmitavé složky napětí</a:t>
            </a:r>
          </a:p>
          <a:p>
            <a:pPr marL="1714500" lvl="3" indent="-3429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může způsobit zničení čipů</a:t>
            </a:r>
          </a:p>
          <a:p>
            <a:pPr marL="1714500" lvl="3" indent="-3429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např. kávovar, varná konvice, radiátor, teplomet apod.</a:t>
            </a:r>
          </a:p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/>
              <a:t>Zajistit společnou zem všem </a:t>
            </a:r>
            <a:r>
              <a:rPr lang="cs-CZ" sz="3400" dirty="0" smtClean="0"/>
              <a:t>periferiím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v</a:t>
            </a:r>
            <a:r>
              <a:rPr lang="cs-CZ" sz="2800" dirty="0" smtClean="0"/>
              <a:t>yrovnat potenciál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může </a:t>
            </a:r>
            <a:r>
              <a:rPr lang="cs-CZ" sz="2800" dirty="0"/>
              <a:t>dojít ke zničení I/O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chybná </a:t>
            </a:r>
            <a:r>
              <a:rPr lang="cs-CZ" sz="2800" dirty="0"/>
              <a:t>interpretace dat (</a:t>
            </a:r>
            <a:r>
              <a:rPr lang="cs-CZ" sz="2800" dirty="0" smtClean="0"/>
              <a:t>logická </a:t>
            </a:r>
            <a:r>
              <a:rPr lang="cs-CZ" sz="2800" dirty="0"/>
              <a:t>0 a 1)</a:t>
            </a:r>
          </a:p>
          <a:p>
            <a:pPr marL="1714500" lvl="3" indent="-342900" algn="l">
              <a:buClr>
                <a:srgbClr val="000066"/>
              </a:buClr>
              <a:buFont typeface="Wingdings" pitchFamily="2" charset="2"/>
              <a:buChar char="ü"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xmlns="" val="40664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Ochrana proti poruchám napětí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1456903"/>
            <a:ext cx="91440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/>
              <a:t>D</a:t>
            </a:r>
            <a:r>
              <a:rPr lang="cs-CZ" sz="3400" dirty="0" smtClean="0"/>
              <a:t>ruhy </a:t>
            </a:r>
            <a:r>
              <a:rPr lang="cs-CZ" sz="3400" dirty="0"/>
              <a:t>ochrany proti </a:t>
            </a:r>
            <a:r>
              <a:rPr lang="cs-CZ" sz="3400" dirty="0" smtClean="0"/>
              <a:t>poruchám napětí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oddělovací </a:t>
            </a:r>
            <a:r>
              <a:rPr lang="cs-CZ" sz="2800" dirty="0"/>
              <a:t>transformátor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odfiltruje některé poruchy </a:t>
            </a:r>
            <a:r>
              <a:rPr lang="cs-CZ" sz="2400" dirty="0"/>
              <a:t>v </a:t>
            </a:r>
            <a:r>
              <a:rPr lang="cs-CZ" sz="2400" dirty="0" smtClean="0"/>
              <a:t>síti</a:t>
            </a:r>
            <a:endParaRPr lang="cs-CZ" sz="2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záložní </a:t>
            </a:r>
            <a:r>
              <a:rPr lang="cs-CZ" sz="2800" dirty="0"/>
              <a:t>zdroj 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odfiltruje </a:t>
            </a:r>
            <a:r>
              <a:rPr lang="cs-CZ" sz="2400" dirty="0"/>
              <a:t>poruchy v </a:t>
            </a:r>
            <a:r>
              <a:rPr lang="cs-CZ" sz="2400" dirty="0" smtClean="0"/>
              <a:t>síti</a:t>
            </a:r>
            <a:endParaRPr lang="cs-CZ" sz="24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dodává </a:t>
            </a:r>
            <a:r>
              <a:rPr lang="cs-CZ" sz="2400" dirty="0"/>
              <a:t>energii při výpadku </a:t>
            </a:r>
            <a:r>
              <a:rPr lang="cs-CZ" sz="2400" dirty="0" smtClean="0"/>
              <a:t>sítě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svodiče </a:t>
            </a:r>
            <a:r>
              <a:rPr lang="cs-CZ" sz="2800" dirty="0"/>
              <a:t>přepětí a bleskojistky</a:t>
            </a:r>
          </a:p>
          <a:p>
            <a:pPr marL="1714500" lvl="3" indent="-3429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ochrání proti rázům a špičkám </a:t>
            </a:r>
          </a:p>
          <a:p>
            <a:pPr marL="1714500" lvl="3" indent="-3429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některé nezachytí rázy následující za prvním rázem</a:t>
            </a:r>
          </a:p>
          <a:p>
            <a:pPr marL="1714500" lvl="3" indent="-3429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nutno </a:t>
            </a:r>
            <a:r>
              <a:rPr lang="cs-CZ" sz="2400" dirty="0"/>
              <a:t>vybrat takové, které to dokáží</a:t>
            </a:r>
          </a:p>
          <a:p>
            <a:pPr marL="2171700" lvl="4" indent="-342900" algn="l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např</a:t>
            </a:r>
            <a:r>
              <a:rPr lang="cs-CZ" sz="2200" dirty="0"/>
              <a:t>. APC </a:t>
            </a:r>
            <a:r>
              <a:rPr lang="cs-CZ" sz="2200" dirty="0" err="1"/>
              <a:t>Surge</a:t>
            </a:r>
            <a:r>
              <a:rPr lang="cs-CZ" sz="2200" dirty="0"/>
              <a:t> </a:t>
            </a:r>
            <a:r>
              <a:rPr lang="cs-CZ" sz="2200" dirty="0" err="1" smtClean="0"/>
              <a:t>Arrest</a:t>
            </a:r>
            <a:endParaRPr lang="cs-CZ" sz="2200" dirty="0"/>
          </a:p>
        </p:txBody>
      </p:sp>
    </p:spTree>
    <p:extLst>
      <p:ext uri="{BB962C8B-B14F-4D97-AF65-F5344CB8AC3E}">
        <p14:creationId xmlns:p14="http://schemas.microsoft.com/office/powerpoint/2010/main" xmlns="" val="80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APC </a:t>
            </a:r>
            <a:r>
              <a:rPr lang="cs-CZ" b="1" u="sng" dirty="0" err="1" smtClean="0">
                <a:solidFill>
                  <a:schemeClr val="tx1"/>
                </a:solidFill>
                <a:latin typeface="Arial" charset="0"/>
              </a:rPr>
              <a:t>Surge</a:t>
            </a:r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s-CZ" b="1" u="sng" dirty="0" err="1" smtClean="0">
                <a:solidFill>
                  <a:schemeClr val="tx1"/>
                </a:solidFill>
                <a:latin typeface="Arial" charset="0"/>
              </a:rPr>
              <a:t>Arrest</a:t>
            </a:r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6387" name="Picture 4" descr="D:\ups\ups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892467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APC </a:t>
            </a:r>
            <a:r>
              <a:rPr lang="cs-CZ" b="1" u="sng" dirty="0" err="1" smtClean="0">
                <a:solidFill>
                  <a:schemeClr val="tx1"/>
                </a:solidFill>
                <a:latin typeface="Arial" charset="0"/>
              </a:rPr>
              <a:t>Surge</a:t>
            </a:r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cs-CZ" b="1" u="sng" dirty="0" err="1" smtClean="0">
                <a:solidFill>
                  <a:schemeClr val="tx1"/>
                </a:solidFill>
                <a:latin typeface="Arial" charset="0"/>
              </a:rPr>
              <a:t>Arrest</a:t>
            </a:r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0" y="762000"/>
            <a:ext cx="91440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Filtrace </a:t>
            </a:r>
            <a:r>
              <a:rPr lang="cs-CZ" sz="3400" dirty="0"/>
              <a:t>špičky 6 000 V </a:t>
            </a:r>
            <a:r>
              <a:rPr lang="cs-CZ" sz="3400" dirty="0" smtClean="0"/>
              <a:t>bez </a:t>
            </a:r>
            <a:r>
              <a:rPr lang="cs-CZ" sz="3400" dirty="0" err="1"/>
              <a:t>Surge</a:t>
            </a:r>
            <a:r>
              <a:rPr lang="cs-CZ" sz="3400" dirty="0"/>
              <a:t> </a:t>
            </a:r>
            <a:r>
              <a:rPr lang="cs-CZ" sz="3400" dirty="0" err="1"/>
              <a:t>Arrest</a:t>
            </a:r>
            <a:endParaRPr lang="cs-CZ" sz="3400" dirty="0"/>
          </a:p>
        </p:txBody>
      </p:sp>
      <p:pic>
        <p:nvPicPr>
          <p:cNvPr id="17412" name="Picture 5" descr="ups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9415" y="1377553"/>
            <a:ext cx="7074993" cy="543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Výpadek napájení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243" name="Picture 4" descr="D:\TECHNICKE VYBAVENI\2.ROCNIK\ups\výpadek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438" y="836712"/>
            <a:ext cx="7186161" cy="579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295400"/>
          </a:xfrm>
        </p:spPr>
        <p:txBody>
          <a:bodyPr/>
          <a:lstStyle/>
          <a:p>
            <a:r>
              <a:rPr lang="cs-CZ" b="1" u="sng" smtClean="0">
                <a:solidFill>
                  <a:schemeClr val="tx1"/>
                </a:solidFill>
                <a:latin typeface="Arial" charset="0"/>
              </a:rPr>
              <a:t>APC Surge Arrest</a:t>
            </a:r>
            <a:br>
              <a:rPr lang="cs-CZ" b="1" u="sng" smtClean="0">
                <a:solidFill>
                  <a:schemeClr val="tx1"/>
                </a:solidFill>
                <a:latin typeface="Arial" charset="0"/>
              </a:rPr>
            </a:br>
            <a:endParaRPr lang="cs-CZ" b="1" u="sng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762000"/>
            <a:ext cx="91440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Filtrace </a:t>
            </a:r>
            <a:r>
              <a:rPr lang="cs-CZ" sz="3400" dirty="0"/>
              <a:t>špičky 6 000 V </a:t>
            </a:r>
            <a:r>
              <a:rPr lang="cs-CZ" sz="3400" dirty="0" smtClean="0"/>
              <a:t>se </a:t>
            </a:r>
            <a:r>
              <a:rPr lang="cs-CZ" sz="3400" dirty="0" err="1"/>
              <a:t>Surge</a:t>
            </a:r>
            <a:r>
              <a:rPr lang="cs-CZ" sz="3400" dirty="0"/>
              <a:t> </a:t>
            </a:r>
            <a:r>
              <a:rPr lang="cs-CZ" sz="3400" dirty="0" err="1"/>
              <a:t>Arrest</a:t>
            </a:r>
            <a:endParaRPr lang="cs-CZ" sz="3400" dirty="0"/>
          </a:p>
        </p:txBody>
      </p:sp>
      <p:pic>
        <p:nvPicPr>
          <p:cNvPr id="18436" name="Picture 5" descr="ups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8200" y="1371600"/>
            <a:ext cx="69342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Záložní zdroje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-36512" y="1445289"/>
            <a:ext cx="9145016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UPS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u="sng" dirty="0" smtClean="0"/>
              <a:t>U</a:t>
            </a:r>
            <a:r>
              <a:rPr lang="cs-CZ" sz="2800" dirty="0" smtClean="0"/>
              <a:t>niversal </a:t>
            </a:r>
            <a:r>
              <a:rPr lang="cs-CZ" sz="2800" u="sng" dirty="0" err="1" smtClean="0"/>
              <a:t>P</a:t>
            </a:r>
            <a:r>
              <a:rPr lang="cs-CZ" sz="2800" dirty="0" err="1" smtClean="0"/>
              <a:t>ower</a:t>
            </a:r>
            <a:r>
              <a:rPr lang="cs-CZ" sz="2800" dirty="0" smtClean="0"/>
              <a:t> </a:t>
            </a:r>
            <a:r>
              <a:rPr lang="cs-CZ" sz="2800" u="sng" dirty="0" smtClean="0"/>
              <a:t>S</a:t>
            </a:r>
            <a:r>
              <a:rPr lang="cs-CZ" sz="2800" dirty="0" smtClean="0"/>
              <a:t>upply (</a:t>
            </a:r>
            <a:r>
              <a:rPr lang="cs-CZ" sz="2800" u="sng" dirty="0" smtClean="0"/>
              <a:t>S</a:t>
            </a:r>
            <a:r>
              <a:rPr lang="cs-CZ" sz="2800" dirty="0" smtClean="0"/>
              <a:t>ource)</a:t>
            </a:r>
            <a:endParaRPr lang="cs-CZ" sz="2800" dirty="0"/>
          </a:p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Dodávají </a:t>
            </a:r>
            <a:r>
              <a:rPr lang="cs-CZ" sz="3400" dirty="0"/>
              <a:t>energii </a:t>
            </a:r>
            <a:r>
              <a:rPr lang="cs-CZ" sz="3400" dirty="0" smtClean="0"/>
              <a:t>při výpadku napájení </a:t>
            </a:r>
            <a:endParaRPr lang="cs-CZ" sz="3400" dirty="0"/>
          </a:p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/>
              <a:t>Potlačují poruchy napětí v </a:t>
            </a:r>
            <a:r>
              <a:rPr lang="cs-CZ" sz="3400" dirty="0" smtClean="0"/>
              <a:t>síti</a:t>
            </a:r>
          </a:p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Zapojují </a:t>
            </a:r>
            <a:r>
              <a:rPr lang="cs-CZ" sz="3400" dirty="0"/>
              <a:t>se mezi napájecí síť a zdroj PC</a:t>
            </a:r>
          </a:p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Základní </a:t>
            </a:r>
            <a:r>
              <a:rPr lang="cs-CZ" sz="3400" dirty="0"/>
              <a:t>části </a:t>
            </a:r>
            <a:r>
              <a:rPr lang="cs-CZ" sz="3400" dirty="0" smtClean="0"/>
              <a:t>záložního zdroje 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transformátor</a:t>
            </a:r>
            <a:endParaRPr lang="cs-CZ" sz="28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usměrňovač </a:t>
            </a:r>
            <a:endParaRPr lang="cs-CZ" sz="28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akumulátor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xmlns="" val="13309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Záložní zdroje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-36512" y="980728"/>
            <a:ext cx="9145016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Použití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počítačové systémy</a:t>
            </a:r>
          </a:p>
          <a:p>
            <a:pPr marL="20574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s</a:t>
            </a:r>
            <a:r>
              <a:rPr lang="cs-CZ" sz="2400" dirty="0" smtClean="0"/>
              <a:t>ervery, domácnosti, kanceláře …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t</a:t>
            </a:r>
            <a:r>
              <a:rPr lang="cs-CZ" sz="2800" dirty="0" smtClean="0"/>
              <a:t>elekomunikační systémy</a:t>
            </a:r>
          </a:p>
          <a:p>
            <a:pPr marL="20574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err="1" smtClean="0"/>
              <a:t>routery</a:t>
            </a:r>
            <a:r>
              <a:rPr lang="cs-CZ" sz="2400" dirty="0" smtClean="0"/>
              <a:t>, </a:t>
            </a:r>
            <a:r>
              <a:rPr lang="cs-CZ" sz="2400" dirty="0" err="1" smtClean="0"/>
              <a:t>switche</a:t>
            </a:r>
            <a:r>
              <a:rPr lang="cs-CZ" sz="2400" dirty="0" smtClean="0"/>
              <a:t>, telefonní ústředny …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d</a:t>
            </a:r>
            <a:r>
              <a:rPr lang="cs-CZ" sz="2800" dirty="0" smtClean="0"/>
              <a:t>opravní systémy</a:t>
            </a:r>
          </a:p>
          <a:p>
            <a:pPr marL="20574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letiště, nádraží …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z</a:t>
            </a:r>
            <a:r>
              <a:rPr lang="cs-CZ" sz="2800" dirty="0" smtClean="0"/>
              <a:t>dravotnické systémy</a:t>
            </a:r>
          </a:p>
          <a:p>
            <a:pPr marL="20574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j</a:t>
            </a:r>
            <a:r>
              <a:rPr lang="cs-CZ" sz="2400" dirty="0" smtClean="0"/>
              <a:t>ednotky intenzivní péče …</a:t>
            </a:r>
            <a:endParaRPr lang="cs-CZ" sz="2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z</a:t>
            </a:r>
            <a:r>
              <a:rPr lang="cs-CZ" sz="2800" dirty="0" smtClean="0"/>
              <a:t>emědělské systémy</a:t>
            </a:r>
          </a:p>
          <a:p>
            <a:pPr marL="20574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skleníky, pěstírny, chovné stanice …</a:t>
            </a:r>
            <a:endParaRPr lang="cs-CZ" sz="2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d</a:t>
            </a:r>
            <a:r>
              <a:rPr lang="cs-CZ" sz="2800" dirty="0" smtClean="0"/>
              <a:t>alší systémy</a:t>
            </a:r>
          </a:p>
          <a:p>
            <a:pPr marL="20574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banky, armádní komplexy …</a:t>
            </a:r>
          </a:p>
        </p:txBody>
      </p:sp>
    </p:spTree>
    <p:extLst>
      <p:ext uri="{BB962C8B-B14F-4D97-AF65-F5344CB8AC3E}">
        <p14:creationId xmlns:p14="http://schemas.microsoft.com/office/powerpoint/2010/main" xmlns="" val="206811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9384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Druhy záložních zdrojů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836712"/>
            <a:ext cx="9144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Pohotovostní </a:t>
            </a:r>
            <a:r>
              <a:rPr lang="cs-CZ" sz="3400" dirty="0"/>
              <a:t>(SPS, Off-line)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u="sng" dirty="0" err="1" smtClean="0"/>
              <a:t>S</a:t>
            </a:r>
            <a:r>
              <a:rPr lang="cs-CZ" sz="2800" dirty="0" err="1" smtClean="0"/>
              <a:t>tandby</a:t>
            </a:r>
            <a:r>
              <a:rPr lang="cs-CZ" sz="2800" dirty="0" smtClean="0"/>
              <a:t> </a:t>
            </a:r>
            <a:r>
              <a:rPr lang="cs-CZ" sz="2800" u="sng" dirty="0" err="1" smtClean="0"/>
              <a:t>P</a:t>
            </a:r>
            <a:r>
              <a:rPr lang="cs-CZ" sz="2800" dirty="0" err="1" smtClean="0"/>
              <a:t>ower</a:t>
            </a:r>
            <a:r>
              <a:rPr lang="cs-CZ" sz="2800" dirty="0" smtClean="0"/>
              <a:t> </a:t>
            </a:r>
            <a:r>
              <a:rPr lang="cs-CZ" sz="2800" u="sng" dirty="0" smtClean="0"/>
              <a:t>S</a:t>
            </a:r>
            <a:r>
              <a:rPr lang="cs-CZ" sz="2800" dirty="0" smtClean="0"/>
              <a:t>upply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dodává energii z akumulátoru jen </a:t>
            </a:r>
            <a:r>
              <a:rPr lang="cs-CZ" sz="2800" dirty="0"/>
              <a:t>při </a:t>
            </a:r>
            <a:r>
              <a:rPr lang="cs-CZ" sz="2800" dirty="0" smtClean="0"/>
              <a:t>výpadku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jinak napájení </a:t>
            </a:r>
            <a:r>
              <a:rPr lang="cs-CZ" sz="2400" dirty="0"/>
              <a:t>ze sítě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není </a:t>
            </a:r>
            <a:r>
              <a:rPr lang="cs-CZ" sz="2800" dirty="0"/>
              <a:t>oddělen vstup a výstup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nutné </a:t>
            </a:r>
            <a:r>
              <a:rPr lang="cs-CZ" sz="2800" dirty="0"/>
              <a:t>obvody pro filtraci poruch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rychlé </a:t>
            </a:r>
            <a:r>
              <a:rPr lang="cs-CZ" sz="2800" dirty="0"/>
              <a:t>přepnutí napájení ze sítě na akumulátory 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do </a:t>
            </a:r>
            <a:r>
              <a:rPr lang="cs-CZ" sz="2400" dirty="0"/>
              <a:t>4 </a:t>
            </a:r>
            <a:r>
              <a:rPr lang="cs-CZ" sz="2400" dirty="0" err="1"/>
              <a:t>ms</a:t>
            </a:r>
            <a:endParaRPr lang="cs-CZ" sz="2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jsou </a:t>
            </a:r>
            <a:r>
              <a:rPr lang="cs-CZ" sz="2800" dirty="0"/>
              <a:t>levnější než </a:t>
            </a:r>
            <a:r>
              <a:rPr lang="cs-CZ" sz="2800" dirty="0" smtClean="0"/>
              <a:t>On-line</a:t>
            </a:r>
            <a:endParaRPr lang="cs-CZ" sz="28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vyšší účinnost (menší nároky na akumulátor)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c</a:t>
            </a:r>
            <a:r>
              <a:rPr lang="cs-CZ" sz="2800" dirty="0" smtClean="0"/>
              <a:t>hrání proti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v</a:t>
            </a:r>
            <a:r>
              <a:rPr lang="cs-CZ" sz="2400" dirty="0" smtClean="0"/>
              <a:t>ýpadek napájení (</a:t>
            </a:r>
            <a:r>
              <a:rPr lang="cs-CZ" sz="2400" dirty="0" err="1" smtClean="0"/>
              <a:t>blackout</a:t>
            </a:r>
            <a:r>
              <a:rPr lang="cs-CZ" sz="2400" dirty="0" smtClean="0"/>
              <a:t>)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k</a:t>
            </a:r>
            <a:r>
              <a:rPr lang="cs-CZ" sz="2400" dirty="0" smtClean="0"/>
              <a:t>rátkodobý pokles napětí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r</a:t>
            </a:r>
            <a:r>
              <a:rPr lang="cs-CZ" sz="2400" dirty="0" smtClean="0"/>
              <a:t>ázová vlna</a:t>
            </a:r>
            <a:endParaRPr lang="cs-CZ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Struktura zdroje Off-line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4" descr="D:\TECHNICKE VYBAVENI\2.ROCNIK\ZDROJ\onlinezdroj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641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Záložní zdroj Off-line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9994" y="1124744"/>
            <a:ext cx="6492366" cy="54006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9384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Druhy záložních zdrojů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1466195"/>
            <a:ext cx="914400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Line-interaktiv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v</a:t>
            </a:r>
            <a:r>
              <a:rPr lang="cs-CZ" sz="2800" dirty="0" smtClean="0"/>
              <a:t>ylepšuje Off-line záložní zdroje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přidává obvody pro regulaci napětí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chrání před dalšími poruchami napájecího napětí</a:t>
            </a:r>
            <a:endParaRPr lang="cs-CZ" sz="2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v</a:t>
            </a:r>
            <a:r>
              <a:rPr lang="cs-CZ" sz="2800" dirty="0" smtClean="0"/>
              <a:t>lastnostmi podobné Off-line zdrojům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chrání proti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v</a:t>
            </a:r>
            <a:r>
              <a:rPr lang="cs-CZ" sz="2400" dirty="0" smtClean="0"/>
              <a:t>ýpadek napájení (</a:t>
            </a:r>
            <a:r>
              <a:rPr lang="cs-CZ" sz="2400" dirty="0" err="1" smtClean="0"/>
              <a:t>blackout</a:t>
            </a:r>
            <a:r>
              <a:rPr lang="cs-CZ" sz="2400" dirty="0" smtClean="0"/>
              <a:t>)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k</a:t>
            </a:r>
            <a:r>
              <a:rPr lang="cs-CZ" sz="2400" dirty="0" smtClean="0"/>
              <a:t>rátkodobý pokles napětí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r</a:t>
            </a:r>
            <a:r>
              <a:rPr lang="cs-CZ" sz="2400" dirty="0" smtClean="0"/>
              <a:t>ázová vlna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dlouhodobé přepětí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d</a:t>
            </a:r>
            <a:r>
              <a:rPr lang="cs-CZ" sz="2400" dirty="0" smtClean="0"/>
              <a:t>louhodobé podpětí (</a:t>
            </a:r>
            <a:r>
              <a:rPr lang="cs-CZ" sz="2400" dirty="0" err="1" smtClean="0"/>
              <a:t>brownout</a:t>
            </a:r>
            <a:r>
              <a:rPr lang="cs-CZ" sz="2400" dirty="0" smtClean="0"/>
              <a:t>)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xmlns="" val="2648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Struktura zdroje Line-</a:t>
            </a:r>
            <a:r>
              <a:rPr lang="cs-CZ" b="1" u="sng" dirty="0" err="1" smtClean="0">
                <a:solidFill>
                  <a:schemeClr val="tx1"/>
                </a:solidFill>
                <a:latin typeface="Arial" charset="0"/>
              </a:rPr>
              <a:t>interactive</a:t>
            </a:r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6627" name="Picture 4" descr="lineinteractivezdroj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2736"/>
            <a:ext cx="91440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Záložní zdroj Line-</a:t>
            </a:r>
            <a:r>
              <a:rPr lang="cs-CZ" b="1" u="sng" dirty="0" err="1" smtClean="0">
                <a:solidFill>
                  <a:schemeClr val="tx1"/>
                </a:solidFill>
                <a:latin typeface="Arial" charset="0"/>
              </a:rPr>
              <a:t>interactive</a:t>
            </a:r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/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9" descr="smart AP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24744"/>
            <a:ext cx="54006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2615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Druhy záložních zdrojů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1556792"/>
            <a:ext cx="91440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Nepřerušitelný </a:t>
            </a:r>
            <a:r>
              <a:rPr lang="cs-CZ" sz="3400" dirty="0"/>
              <a:t>(UPS, On-line)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u="sng" dirty="0" err="1" smtClean="0"/>
              <a:t>U</a:t>
            </a:r>
            <a:r>
              <a:rPr lang="cs-CZ" sz="2800" dirty="0" err="1" smtClean="0"/>
              <a:t>ninterruptible</a:t>
            </a:r>
            <a:r>
              <a:rPr lang="cs-CZ" sz="2800" dirty="0" smtClean="0"/>
              <a:t> </a:t>
            </a:r>
            <a:r>
              <a:rPr lang="cs-CZ" sz="2800" u="sng" dirty="0" err="1" smtClean="0"/>
              <a:t>P</a:t>
            </a:r>
            <a:r>
              <a:rPr lang="cs-CZ" sz="2800" dirty="0" err="1" smtClean="0"/>
              <a:t>ower</a:t>
            </a:r>
            <a:r>
              <a:rPr lang="cs-CZ" sz="2800" dirty="0" smtClean="0"/>
              <a:t> </a:t>
            </a:r>
            <a:r>
              <a:rPr lang="cs-CZ" sz="2800" u="sng" dirty="0" smtClean="0"/>
              <a:t>S</a:t>
            </a:r>
            <a:r>
              <a:rPr lang="cs-CZ" sz="2800" dirty="0" smtClean="0"/>
              <a:t>upply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energie </a:t>
            </a:r>
            <a:r>
              <a:rPr lang="cs-CZ" sz="2800" dirty="0"/>
              <a:t>dodávána z akumulátorů neustále 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galvanicky </a:t>
            </a:r>
            <a:r>
              <a:rPr lang="cs-CZ" sz="2800" dirty="0"/>
              <a:t>oddělen vstup a výstup 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na </a:t>
            </a:r>
            <a:r>
              <a:rPr lang="cs-CZ" sz="2800" dirty="0"/>
              <a:t>výstup se nedostávají žádné poruchy 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musí </a:t>
            </a:r>
            <a:r>
              <a:rPr lang="cs-CZ" sz="2800" dirty="0"/>
              <a:t>být kvalitnější akumulátory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neustále </a:t>
            </a:r>
            <a:r>
              <a:rPr lang="cs-CZ" sz="2400" dirty="0"/>
              <a:t>se </a:t>
            </a:r>
            <a:r>
              <a:rPr lang="cs-CZ" sz="2400" dirty="0" smtClean="0"/>
              <a:t>dobíjejí</a:t>
            </a:r>
            <a:endParaRPr lang="cs-CZ" sz="28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v</a:t>
            </a:r>
            <a:r>
              <a:rPr lang="cs-CZ" sz="2800" dirty="0" smtClean="0"/>
              <a:t>íce se zahřívá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chrání proti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v</a:t>
            </a:r>
            <a:r>
              <a:rPr lang="cs-CZ" sz="2400" dirty="0" smtClean="0"/>
              <a:t>šem výše zmiňovaným poruchám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xmlns="" val="127065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Základní poruchy v síti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6024" y="908720"/>
            <a:ext cx="8172400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Krátkodobý </a:t>
            </a:r>
            <a:r>
              <a:rPr lang="cs-CZ" sz="3400" dirty="0"/>
              <a:t>pokles napětí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p</a:t>
            </a:r>
            <a:r>
              <a:rPr lang="cs-CZ" sz="2800" dirty="0" smtClean="0"/>
              <a:t>okles napětí o cca 15%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v</a:t>
            </a:r>
            <a:r>
              <a:rPr lang="cs-CZ" sz="2800" dirty="0" smtClean="0"/>
              <a:t>ětšinou neškodné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způsoben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záběrovým </a:t>
            </a:r>
            <a:r>
              <a:rPr lang="cs-CZ" sz="2400" dirty="0"/>
              <a:t>proudem </a:t>
            </a:r>
            <a:endParaRPr lang="cs-CZ" sz="2400" dirty="0" smtClean="0"/>
          </a:p>
          <a:p>
            <a:pPr marL="2514600" lvl="4" indent="-457200" algn="l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motorů</a:t>
            </a:r>
            <a:r>
              <a:rPr lang="cs-CZ" sz="2200" dirty="0"/>
              <a:t>, výtahů, kompresorů, el. nářadí 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rozvodnými </a:t>
            </a:r>
            <a:r>
              <a:rPr lang="cs-CZ" sz="2400" dirty="0"/>
              <a:t>závody </a:t>
            </a:r>
            <a:endParaRPr lang="cs-CZ" sz="2400" dirty="0" smtClean="0"/>
          </a:p>
          <a:p>
            <a:pPr marL="2514600" lvl="4" indent="-457200" algn="l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odstraňují </a:t>
            </a:r>
            <a:r>
              <a:rPr lang="cs-CZ" sz="2200" dirty="0"/>
              <a:t>problémy odběrového </a:t>
            </a:r>
            <a:r>
              <a:rPr lang="cs-CZ" sz="2200" dirty="0" smtClean="0"/>
              <a:t>maxima</a:t>
            </a:r>
            <a:endParaRPr lang="cs-CZ" sz="22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důsledky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r</a:t>
            </a:r>
            <a:r>
              <a:rPr lang="cs-CZ" sz="2400" dirty="0" smtClean="0"/>
              <a:t>estartování zařízení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zablokování klávesnice</a:t>
            </a:r>
            <a:endParaRPr lang="cs-CZ" sz="24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zhroucení </a:t>
            </a:r>
            <a:r>
              <a:rPr lang="cs-CZ" sz="2400" dirty="0"/>
              <a:t>systému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ztráta </a:t>
            </a:r>
            <a:r>
              <a:rPr lang="cs-CZ" sz="2400" dirty="0"/>
              <a:t>dat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snižuje životnost elektrických zařízení</a:t>
            </a:r>
            <a:endParaRPr lang="cs-CZ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42494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Struktura zdroje On-line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4579" name="Picture 4" descr="D:\TECHNICKE VYBAVENI\2.ROCNIK\ZDROJ\onlinezdroj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9144000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42494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Záložní zdroj On-line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8" descr="smart 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760640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1795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Typy záložních zdrojů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1476067"/>
            <a:ext cx="91440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Pasivní  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v </a:t>
            </a:r>
            <a:r>
              <a:rPr lang="cs-CZ" sz="2800" dirty="0"/>
              <a:t>případě výpadku </a:t>
            </a:r>
            <a:r>
              <a:rPr lang="cs-CZ" sz="2800" dirty="0" smtClean="0"/>
              <a:t>varuje </a:t>
            </a:r>
            <a:r>
              <a:rPr lang="cs-CZ" sz="2800" dirty="0"/>
              <a:t>výstražným </a:t>
            </a:r>
            <a:r>
              <a:rPr lang="cs-CZ" sz="2800" dirty="0" smtClean="0"/>
              <a:t>signálem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světelný či zvukový signál </a:t>
            </a:r>
            <a:endParaRPr lang="cs-CZ" sz="2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nedokáže </a:t>
            </a:r>
            <a:r>
              <a:rPr lang="cs-CZ" sz="2800" dirty="0"/>
              <a:t>ukončit činnost PC 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uživatel </a:t>
            </a:r>
            <a:r>
              <a:rPr lang="cs-CZ" sz="2800" dirty="0"/>
              <a:t>musí vypnout PC sám</a:t>
            </a:r>
          </a:p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/>
              <a:t>A</a:t>
            </a:r>
            <a:r>
              <a:rPr lang="cs-CZ" sz="3400" dirty="0" smtClean="0"/>
              <a:t>ktivní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vybavena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portem </a:t>
            </a:r>
            <a:r>
              <a:rPr lang="cs-CZ" sz="2400" dirty="0"/>
              <a:t>pro </a:t>
            </a:r>
            <a:r>
              <a:rPr lang="cs-CZ" sz="2400" dirty="0" smtClean="0"/>
              <a:t>komunikaci </a:t>
            </a:r>
            <a:r>
              <a:rPr lang="cs-CZ" sz="2400" dirty="0"/>
              <a:t>s PC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softwarem </a:t>
            </a:r>
            <a:r>
              <a:rPr lang="cs-CZ" sz="2400" dirty="0"/>
              <a:t>k určitému OS 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dokáže </a:t>
            </a:r>
            <a:r>
              <a:rPr lang="cs-CZ" sz="2800" dirty="0"/>
              <a:t>ukončit činnost PC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Typy záložních zdrojů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1556792"/>
            <a:ext cx="9144000" cy="412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Nemodulární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pevně </a:t>
            </a:r>
            <a:r>
              <a:rPr lang="cs-CZ" sz="2800" dirty="0"/>
              <a:t>propojené díly 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výhody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nižší </a:t>
            </a:r>
            <a:r>
              <a:rPr lang="cs-CZ" sz="2400" dirty="0"/>
              <a:t>pořizovací náklady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menší </a:t>
            </a:r>
            <a:r>
              <a:rPr lang="cs-CZ" sz="2400" dirty="0"/>
              <a:t>rozměry a nižší hmotnost než modulární 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kompaktní </a:t>
            </a:r>
            <a:r>
              <a:rPr lang="cs-CZ" sz="2400" dirty="0"/>
              <a:t>provedení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nevýhody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obtížné </a:t>
            </a:r>
            <a:r>
              <a:rPr lang="cs-CZ" sz="2400" dirty="0"/>
              <a:t>zvýšení výkonu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bez </a:t>
            </a:r>
            <a:r>
              <a:rPr lang="cs-CZ" sz="2400" dirty="0"/>
              <a:t>možnosti rychlé výměny vadné části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při </a:t>
            </a:r>
            <a:r>
              <a:rPr lang="cs-CZ" sz="2400" dirty="0"/>
              <a:t>poruše ztráta celého </a:t>
            </a:r>
            <a:r>
              <a:rPr lang="cs-CZ" sz="2400" dirty="0" smtClean="0"/>
              <a:t>výkonu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Nemodulární záložní zdroj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4819" name="Picture 4" descr="ups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1881177"/>
            <a:ext cx="4896544" cy="37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smart AP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340768"/>
            <a:ext cx="424847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Typy záložních zdrojů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1843658"/>
            <a:ext cx="914400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Modulární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sestaveny </a:t>
            </a:r>
            <a:r>
              <a:rPr lang="cs-CZ" sz="2800" dirty="0"/>
              <a:t>z plnohodnotných modulů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výhody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jednoduchá </a:t>
            </a:r>
            <a:r>
              <a:rPr lang="cs-CZ" sz="2400" dirty="0"/>
              <a:t>možnost rozšíření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vyměnitelnost </a:t>
            </a:r>
            <a:r>
              <a:rPr lang="cs-CZ" sz="2400" dirty="0"/>
              <a:t>za provozu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paralelní </a:t>
            </a:r>
            <a:r>
              <a:rPr lang="cs-CZ" sz="2400" dirty="0"/>
              <a:t>řazení a </a:t>
            </a:r>
            <a:r>
              <a:rPr lang="cs-CZ" sz="2400" dirty="0" smtClean="0"/>
              <a:t>redundance</a:t>
            </a:r>
            <a:endParaRPr lang="cs-CZ" sz="2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nevýhody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vyšší </a:t>
            </a:r>
            <a:r>
              <a:rPr lang="cs-CZ" sz="2400" dirty="0"/>
              <a:t>cena</a:t>
            </a:r>
          </a:p>
        </p:txBody>
      </p:sp>
    </p:spTree>
    <p:extLst>
      <p:ext uri="{BB962C8B-B14F-4D97-AF65-F5344CB8AC3E}">
        <p14:creationId xmlns:p14="http://schemas.microsoft.com/office/powerpoint/2010/main" xmlns="" val="4951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Modulární záložní zdroj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6867" name="Picture 4" descr="D:\ups\ups1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105" y="836712"/>
            <a:ext cx="8055343" cy="59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Modulární záložní zdroj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7891" name="Picture 4" descr="D:\ups\ups1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757363"/>
            <a:ext cx="9144000" cy="426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Modulární záložní zdroj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35843" name="Picture 4" descr="ups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4568" y="864663"/>
            <a:ext cx="6203776" cy="599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Modulární záložní zdroj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Picture 4" descr="BladeUps_6_enclos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950" y="937897"/>
            <a:ext cx="2375194" cy="587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444208" y="898258"/>
            <a:ext cx="2376884" cy="5860276"/>
          </a:xfrm>
          <a:prstGeom prst="rect">
            <a:avLst/>
          </a:prstGeom>
          <a:noFill/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95536" y="1055642"/>
            <a:ext cx="2585464" cy="5639990"/>
            <a:chOff x="4416" y="912"/>
            <a:chExt cx="940" cy="2976"/>
          </a:xfrm>
        </p:grpSpPr>
        <p:pic>
          <p:nvPicPr>
            <p:cNvPr id="7" name="Picture 5" descr="287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912"/>
              <a:ext cx="940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IntaServe IBM e-server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999" t="22694" r="6000" b="45390"/>
            <a:stretch>
              <a:fillRect/>
            </a:stretch>
          </p:blipFill>
          <p:spPr bwMode="auto">
            <a:xfrm>
              <a:off x="4512" y="2352"/>
              <a:ext cx="76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IntaServe IBM e-server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999" t="22694" r="6000" b="45390"/>
            <a:stretch>
              <a:fillRect/>
            </a:stretch>
          </p:blipFill>
          <p:spPr bwMode="auto">
            <a:xfrm>
              <a:off x="4512" y="2160"/>
              <a:ext cx="76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8" descr="IntaServe IBM e-server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999" t="22694" r="6000" b="45390"/>
            <a:stretch>
              <a:fillRect/>
            </a:stretch>
          </p:blipFill>
          <p:spPr bwMode="auto">
            <a:xfrm>
              <a:off x="4512" y="1968"/>
              <a:ext cx="76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IntaServe IBM e-server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999" t="22694" r="6000" b="45390"/>
            <a:stretch>
              <a:fillRect/>
            </a:stretch>
          </p:blipFill>
          <p:spPr bwMode="auto">
            <a:xfrm>
              <a:off x="4512" y="1776"/>
              <a:ext cx="76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107" t="12738" r="7765" b="12738"/>
            <a:stretch>
              <a:fillRect/>
            </a:stretch>
          </p:blipFill>
          <p:spPr bwMode="auto">
            <a:xfrm>
              <a:off x="4492" y="3409"/>
              <a:ext cx="816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107" t="12738" r="7765" b="12738"/>
            <a:stretch>
              <a:fillRect/>
            </a:stretch>
          </p:blipFill>
          <p:spPr bwMode="auto">
            <a:xfrm>
              <a:off x="4492" y="2977"/>
              <a:ext cx="816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107" t="12738" r="7765" b="12738"/>
            <a:stretch>
              <a:fillRect/>
            </a:stretch>
          </p:blipFill>
          <p:spPr bwMode="auto">
            <a:xfrm>
              <a:off x="4512" y="2544"/>
              <a:ext cx="816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3" descr="IntaServe IBM e-server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999" t="22694" r="6000" b="45390"/>
            <a:stretch>
              <a:fillRect/>
            </a:stretch>
          </p:blipFill>
          <p:spPr bwMode="auto">
            <a:xfrm>
              <a:off x="4512" y="1584"/>
              <a:ext cx="76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4" descr="IntaServe IBM e-server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999" t="22694" r="6000" b="45390"/>
            <a:stretch>
              <a:fillRect/>
            </a:stretch>
          </p:blipFill>
          <p:spPr bwMode="auto">
            <a:xfrm>
              <a:off x="4512" y="1392"/>
              <a:ext cx="76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5" descr="IntaServe IBM e-server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999" t="22694" r="6000" b="45390"/>
            <a:stretch>
              <a:fillRect/>
            </a:stretch>
          </p:blipFill>
          <p:spPr bwMode="auto">
            <a:xfrm>
              <a:off x="4512" y="1200"/>
              <a:ext cx="76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32612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Krátkodobý pokles napětí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8195" name="Picture 4" descr="D:\TECHNICKE VYBAVENI\2.ROCNIK\ups\podpětí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7992" y="836712"/>
            <a:ext cx="7072400" cy="584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>
                <a:solidFill>
                  <a:schemeClr val="tx1"/>
                </a:solidFill>
                <a:latin typeface="Arial" charset="0"/>
              </a:rPr>
              <a:t>P</a:t>
            </a:r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arametry záložních zdrojů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980728"/>
            <a:ext cx="9144000" cy="566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Kvalita </a:t>
            </a:r>
            <a:r>
              <a:rPr lang="cs-CZ" sz="3400" dirty="0"/>
              <a:t>výstupního střídavého napětí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má </a:t>
            </a:r>
            <a:r>
              <a:rPr lang="cs-CZ" sz="2800" dirty="0"/>
              <a:t>být sinusoida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levnější </a:t>
            </a:r>
            <a:r>
              <a:rPr lang="cs-CZ" sz="2800" dirty="0"/>
              <a:t>zdroje </a:t>
            </a:r>
            <a:r>
              <a:rPr lang="cs-CZ" sz="2800" dirty="0" smtClean="0">
                <a:sym typeface="Wingdings" pitchFamily="2" charset="2"/>
              </a:rPr>
              <a:t></a:t>
            </a:r>
            <a:r>
              <a:rPr lang="cs-CZ" sz="2800" dirty="0" smtClean="0"/>
              <a:t> </a:t>
            </a:r>
            <a:r>
              <a:rPr lang="cs-CZ" sz="2800" dirty="0"/>
              <a:t>nedokonalá sinusoida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obdélníkový </a:t>
            </a:r>
            <a:r>
              <a:rPr lang="cs-CZ" sz="2400" dirty="0"/>
              <a:t>či dokonce pilový průběh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může </a:t>
            </a:r>
            <a:r>
              <a:rPr lang="cs-CZ" sz="2400" dirty="0"/>
              <a:t>způsobovat chyby či poškodit PC</a:t>
            </a:r>
          </a:p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Zda </a:t>
            </a:r>
            <a:r>
              <a:rPr lang="cs-CZ" sz="3400" dirty="0"/>
              <a:t>obsahuje ochranu proti rázům 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nemusí obsahovat </a:t>
            </a:r>
            <a:r>
              <a:rPr lang="cs-CZ" sz="2800" dirty="0" smtClean="0">
                <a:sym typeface="Wingdings" pitchFamily="2" charset="2"/>
              </a:rPr>
              <a:t></a:t>
            </a:r>
            <a:r>
              <a:rPr lang="cs-CZ" sz="2800" dirty="0" smtClean="0"/>
              <a:t> levnější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pozn</a:t>
            </a:r>
            <a:r>
              <a:rPr lang="cs-CZ" sz="2800" dirty="0"/>
              <a:t>.: tavná pojistka neochrání PC proti rázům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než </a:t>
            </a:r>
            <a:r>
              <a:rPr lang="cs-CZ" sz="2400" dirty="0"/>
              <a:t>se přetaví, ráz pronikne do PC</a:t>
            </a:r>
          </a:p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Zatížitelnost </a:t>
            </a:r>
            <a:r>
              <a:rPr lang="cs-CZ" sz="3400" dirty="0"/>
              <a:t>zdroje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j</a:t>
            </a:r>
            <a:r>
              <a:rPr lang="cs-CZ" sz="2800" dirty="0" smtClean="0"/>
              <a:t>ak dlouho dokáže dodávat energii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řádově </a:t>
            </a:r>
            <a:r>
              <a:rPr lang="cs-CZ" sz="2400" dirty="0"/>
              <a:t>jednotky </a:t>
            </a:r>
            <a:r>
              <a:rPr lang="cs-CZ" sz="2400" dirty="0" smtClean="0"/>
              <a:t>minut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s</a:t>
            </a:r>
            <a:r>
              <a:rPr lang="cs-CZ" sz="2400" dirty="0" smtClean="0"/>
              <a:t>peciální záložní zdroje i déle</a:t>
            </a:r>
            <a:endParaRPr lang="cs-CZ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Výrobci záložních zdrojů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548680"/>
            <a:ext cx="91440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l">
              <a:buClr>
                <a:srgbClr val="000066"/>
              </a:buClr>
              <a:buFont typeface="Wingdings" pitchFamily="2" charset="2"/>
              <a:buChar char="Ø"/>
            </a:pPr>
            <a:endParaRPr lang="cs-CZ" sz="1000" b="1" dirty="0"/>
          </a:p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err="1" smtClean="0"/>
              <a:t>PowerWare</a:t>
            </a:r>
            <a:r>
              <a:rPr lang="cs-CZ" sz="3400" dirty="0" smtClean="0"/>
              <a:t> </a:t>
            </a:r>
            <a:r>
              <a:rPr lang="cs-CZ" sz="3400" dirty="0"/>
              <a:t>(dříve </a:t>
            </a:r>
            <a:r>
              <a:rPr lang="cs-CZ" sz="3400" dirty="0" err="1"/>
              <a:t>Fiskars</a:t>
            </a:r>
            <a:r>
              <a:rPr lang="cs-CZ" sz="3400" dirty="0"/>
              <a:t>)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finská </a:t>
            </a:r>
            <a:r>
              <a:rPr lang="cs-CZ" sz="2800" dirty="0"/>
              <a:t>firma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hlinkClick r:id="rId4"/>
              </a:rPr>
              <a:t>http</a:t>
            </a:r>
            <a:r>
              <a:rPr lang="cs-CZ" sz="2800" dirty="0">
                <a:hlinkClick r:id="rId4"/>
              </a:rPr>
              <a:t>://</a:t>
            </a:r>
            <a:r>
              <a:rPr lang="cs-CZ" sz="2800" dirty="0" smtClean="0">
                <a:hlinkClick r:id="rId4"/>
              </a:rPr>
              <a:t>www.powerware.com/Czech/Default.asp</a:t>
            </a:r>
            <a:r>
              <a:rPr lang="cs-CZ" sz="2800" dirty="0" smtClean="0"/>
              <a:t> </a:t>
            </a:r>
            <a:endParaRPr lang="cs-CZ" sz="28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SPS </a:t>
            </a:r>
            <a:r>
              <a:rPr lang="cs-CZ" sz="2800" dirty="0"/>
              <a:t>- od 250 VA do 3 </a:t>
            </a:r>
            <a:r>
              <a:rPr lang="cs-CZ" sz="2800" dirty="0" err="1"/>
              <a:t>kVA</a:t>
            </a:r>
            <a:endParaRPr lang="cs-CZ" sz="28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UPS </a:t>
            </a:r>
            <a:r>
              <a:rPr lang="cs-CZ" sz="2800" dirty="0"/>
              <a:t>- od 600 VA do 3 MVA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např</a:t>
            </a:r>
            <a:r>
              <a:rPr lang="cs-CZ" sz="2400" dirty="0"/>
              <a:t>. UPS </a:t>
            </a:r>
            <a:r>
              <a:rPr lang="cs-CZ" sz="2400" dirty="0" err="1"/>
              <a:t>Powerware</a:t>
            </a:r>
            <a:r>
              <a:rPr lang="cs-CZ" sz="2400" dirty="0"/>
              <a:t> 9155  8-30kVA</a:t>
            </a:r>
          </a:p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MGE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francouzská </a:t>
            </a:r>
            <a:r>
              <a:rPr lang="cs-CZ" sz="2800" dirty="0"/>
              <a:t>firma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hlinkClick r:id="rId5"/>
              </a:rPr>
              <a:t>http</a:t>
            </a:r>
            <a:r>
              <a:rPr lang="cs-CZ" sz="2800" dirty="0">
                <a:hlinkClick r:id="rId5"/>
              </a:rPr>
              <a:t>://www.mgeups.cz</a:t>
            </a:r>
            <a:r>
              <a:rPr lang="cs-CZ" sz="2800" dirty="0" smtClean="0">
                <a:hlinkClick r:id="rId5"/>
              </a:rPr>
              <a:t>/</a:t>
            </a:r>
            <a:r>
              <a:rPr lang="cs-CZ" sz="2800" dirty="0" smtClean="0"/>
              <a:t>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např</a:t>
            </a:r>
            <a:r>
              <a:rPr lang="cs-CZ" sz="2400" dirty="0"/>
              <a:t>. MGE </a:t>
            </a:r>
            <a:r>
              <a:rPr lang="cs-CZ" sz="2400" dirty="0" err="1"/>
              <a:t>Galaxy</a:t>
            </a:r>
            <a:r>
              <a:rPr lang="cs-CZ" sz="2400" dirty="0"/>
              <a:t> 5000 - 20 to 120 </a:t>
            </a:r>
            <a:r>
              <a:rPr lang="cs-CZ" sz="2400" dirty="0" err="1"/>
              <a:t>kVA</a:t>
            </a:r>
            <a:r>
              <a:rPr lang="cs-CZ" sz="2400" dirty="0"/>
              <a:t> </a:t>
            </a:r>
          </a:p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APC </a:t>
            </a:r>
            <a:r>
              <a:rPr lang="cs-CZ" sz="3400" dirty="0"/>
              <a:t>(</a:t>
            </a:r>
            <a:r>
              <a:rPr lang="cs-CZ" sz="3400" dirty="0" err="1"/>
              <a:t>American</a:t>
            </a:r>
            <a:r>
              <a:rPr lang="cs-CZ" sz="3400" dirty="0"/>
              <a:t> </a:t>
            </a:r>
            <a:r>
              <a:rPr lang="cs-CZ" sz="3400" dirty="0" err="1"/>
              <a:t>Power</a:t>
            </a:r>
            <a:r>
              <a:rPr lang="cs-CZ" sz="3400" dirty="0"/>
              <a:t> </a:t>
            </a:r>
            <a:r>
              <a:rPr lang="cs-CZ" sz="3400" dirty="0" err="1"/>
              <a:t>Conversion</a:t>
            </a:r>
            <a:r>
              <a:rPr lang="cs-CZ" sz="3400" dirty="0"/>
              <a:t>)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americká </a:t>
            </a:r>
            <a:r>
              <a:rPr lang="cs-CZ" sz="2800" dirty="0"/>
              <a:t>firma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>
                <a:hlinkClick r:id="rId6"/>
              </a:rPr>
              <a:t>http</a:t>
            </a:r>
            <a:r>
              <a:rPr lang="cs-CZ" sz="2800" dirty="0">
                <a:hlinkClick r:id="rId6"/>
              </a:rPr>
              <a:t>://</a:t>
            </a:r>
            <a:r>
              <a:rPr lang="cs-CZ" sz="2800" dirty="0" smtClean="0">
                <a:hlinkClick r:id="rId6"/>
              </a:rPr>
              <a:t>www.apc.com</a:t>
            </a:r>
            <a:r>
              <a:rPr lang="cs-CZ" sz="2800" dirty="0" smtClean="0"/>
              <a:t>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např</a:t>
            </a:r>
            <a:r>
              <a:rPr lang="cs-CZ" sz="2400" dirty="0"/>
              <a:t>. APC </a:t>
            </a:r>
            <a:r>
              <a:rPr lang="cs-CZ" sz="2400" dirty="0" err="1"/>
              <a:t>CyberFort</a:t>
            </a:r>
            <a:r>
              <a:rPr lang="cs-CZ" sz="2400" dirty="0"/>
              <a:t> II. (</a:t>
            </a:r>
            <a:r>
              <a:rPr lang="cs-CZ" sz="2400" dirty="0" err="1"/>
              <a:t>Back</a:t>
            </a:r>
            <a:r>
              <a:rPr lang="cs-CZ" sz="2400" dirty="0"/>
              <a:t>-UPS ES) 700VA 230V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Výrobci záložních zdrojů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50825" y="620713"/>
            <a:ext cx="8388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UPS </a:t>
            </a:r>
            <a:r>
              <a:rPr lang="cs-CZ" sz="3400" dirty="0" err="1"/>
              <a:t>Powerware</a:t>
            </a:r>
            <a:r>
              <a:rPr lang="cs-CZ" sz="3400" dirty="0"/>
              <a:t> 9155  8-30kVA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33" y="1557338"/>
            <a:ext cx="2808287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Výrobci záložních zdrojů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250825" y="620713"/>
            <a:ext cx="8388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MGE </a:t>
            </a:r>
            <a:r>
              <a:rPr lang="cs-CZ" sz="3400" dirty="0" err="1"/>
              <a:t>Galaxy</a:t>
            </a:r>
            <a:r>
              <a:rPr lang="cs-CZ" sz="3400" dirty="0"/>
              <a:t> 5000 - 20 to 120 </a:t>
            </a:r>
            <a:r>
              <a:rPr lang="cs-CZ" sz="3400" dirty="0" err="1"/>
              <a:t>kVA</a:t>
            </a:r>
            <a:endParaRPr lang="cs-CZ" sz="3400" dirty="0"/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950" y="1628775"/>
            <a:ext cx="403225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Výrobci záložních zdrojů</a:t>
            </a: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28775"/>
            <a:ext cx="7345363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0" y="620713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457200" indent="-457200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100" dirty="0" smtClean="0"/>
              <a:t>APC </a:t>
            </a:r>
            <a:r>
              <a:rPr lang="cs-CZ" sz="3100" dirty="0" err="1"/>
              <a:t>CyberFort</a:t>
            </a:r>
            <a:r>
              <a:rPr lang="cs-CZ" sz="3100" dirty="0"/>
              <a:t> II. (</a:t>
            </a:r>
            <a:r>
              <a:rPr lang="cs-CZ" sz="3100" dirty="0" err="1"/>
              <a:t>Back</a:t>
            </a:r>
            <a:r>
              <a:rPr lang="cs-CZ" sz="3100" dirty="0"/>
              <a:t>-UPS ES) 700VA 230V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Dual output rotary diesel UPS diesel rotary UPS HITE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491881" y="3840483"/>
            <a:ext cx="5614148" cy="2684861"/>
          </a:xfrm>
          <a:prstGeom prst="rect">
            <a:avLst/>
          </a:prstGeom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Speciální druhy záložních zdrojů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-539552" y="940073"/>
            <a:ext cx="9144000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Rotační záložní zdroj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fungují n principu setrvačníku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mění kinetickou energii na elektrickou</a:t>
            </a:r>
            <a:endParaRPr lang="cs-CZ" sz="2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p</a:t>
            </a:r>
            <a:r>
              <a:rPr lang="cs-CZ" sz="2800" dirty="0" smtClean="0"/>
              <a:t>ouze krátkodobý dodej energie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jen 1-2 minuty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nutno doplnit o diesel-agregát či motorgenerátor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e</a:t>
            </a:r>
            <a:r>
              <a:rPr lang="cs-CZ" sz="2800" dirty="0" smtClean="0"/>
              <a:t>kologická šetrnost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n</a:t>
            </a:r>
            <a:r>
              <a:rPr lang="cs-CZ" sz="2800" dirty="0" smtClean="0"/>
              <a:t>ižší výdej tepla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r</a:t>
            </a:r>
            <a:r>
              <a:rPr lang="cs-CZ" sz="2800" dirty="0" smtClean="0"/>
              <a:t>ozměrné a hlučné</a:t>
            </a:r>
          </a:p>
        </p:txBody>
      </p:sp>
    </p:spTree>
    <p:extLst>
      <p:ext uri="{BB962C8B-B14F-4D97-AF65-F5344CB8AC3E}">
        <p14:creationId xmlns:p14="http://schemas.microsoft.com/office/powerpoint/2010/main" xmlns="" val="75122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Speciální druhy záložních zdrojů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-180528" y="836712"/>
            <a:ext cx="914400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Motorgenerátory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z</a:t>
            </a:r>
            <a:r>
              <a:rPr lang="cs-CZ" sz="2800" dirty="0" smtClean="0"/>
              <a:t>ákladem je spalovací motor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p</a:t>
            </a:r>
            <a:r>
              <a:rPr lang="cs-CZ" sz="2400" dirty="0" smtClean="0"/>
              <a:t>alivem je benzín, nafta, plyn či bioplyn</a:t>
            </a:r>
            <a:endParaRPr lang="cs-CZ" sz="2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p</a:t>
            </a:r>
            <a:r>
              <a:rPr lang="cs-CZ" sz="2800" dirty="0" smtClean="0"/>
              <a:t>ro dlouhodobější dodávky energie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 kombinaci s jiným záložním zdrojem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p</a:t>
            </a:r>
            <a:r>
              <a:rPr lang="cs-CZ" sz="2800" dirty="0" smtClean="0"/>
              <a:t>oužití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t</a:t>
            </a:r>
            <a:r>
              <a:rPr lang="cs-CZ" sz="2400" dirty="0" smtClean="0"/>
              <a:t>am, kde je nutná nepřerušená dodávka energie</a:t>
            </a:r>
          </a:p>
          <a:p>
            <a:pPr marL="2514600" lvl="4" indent="-457200" algn="l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/>
              <a:t>z</a:t>
            </a:r>
            <a:r>
              <a:rPr lang="cs-CZ" sz="2200" dirty="0" smtClean="0"/>
              <a:t>dravotnictví, armáda, letiště …</a:t>
            </a:r>
          </a:p>
        </p:txBody>
      </p:sp>
      <p:pic>
        <p:nvPicPr>
          <p:cNvPr id="5" name="Picture 4" descr="Soubor:Portable electrical generator sid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109731"/>
            <a:ext cx="3578690" cy="268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http://www.centralmainediesel.com/stats/01319/ma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09732"/>
            <a:ext cx="4109886" cy="268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7811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Speciální druhy záložních zdrojů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-35496" y="2204864"/>
            <a:ext cx="9144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Kogenerační jednotka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s</a:t>
            </a:r>
            <a:r>
              <a:rPr lang="cs-CZ" sz="2800" dirty="0" smtClean="0"/>
              <a:t>oučasná výroba elektrické i tepelné energie</a:t>
            </a:r>
            <a:endParaRPr lang="cs-CZ" sz="28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Palivem většinou zemní plyn</a:t>
            </a:r>
            <a:endParaRPr lang="cs-CZ" sz="2400" dirty="0" smtClean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p</a:t>
            </a:r>
            <a:r>
              <a:rPr lang="cs-CZ" sz="2800" dirty="0" smtClean="0"/>
              <a:t>oužití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nemocnice, skleníky, armádní bunkry …</a:t>
            </a:r>
            <a:endParaRPr lang="cs-CZ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12609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Základní poruchy v síti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836712"/>
            <a:ext cx="9144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>
              <a:defRPr sz="2500">
                <a:solidFill>
                  <a:schemeClr val="tx1"/>
                </a:solidFill>
                <a:latin typeface="Arial" charset="0"/>
              </a:defRPr>
            </a:lvl5pPr>
            <a:lvl6pPr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Rázová </a:t>
            </a:r>
            <a:r>
              <a:rPr lang="cs-CZ" sz="3400" dirty="0"/>
              <a:t>vlna 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krátkodobý </a:t>
            </a:r>
            <a:r>
              <a:rPr lang="cs-CZ" sz="2800" dirty="0"/>
              <a:t>nárůst </a:t>
            </a:r>
            <a:r>
              <a:rPr lang="cs-CZ" sz="2800" dirty="0" smtClean="0"/>
              <a:t>napětí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z</a:t>
            </a:r>
            <a:r>
              <a:rPr lang="cs-CZ" sz="2400" dirty="0" smtClean="0"/>
              <a:t>výšení napětí až o 10 %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d</a:t>
            </a:r>
            <a:r>
              <a:rPr lang="cs-CZ" sz="2400" dirty="0" smtClean="0"/>
              <a:t>elší než 1 </a:t>
            </a:r>
            <a:r>
              <a:rPr lang="cs-CZ" sz="2400" dirty="0" err="1" smtClean="0"/>
              <a:t>ms</a:t>
            </a:r>
            <a:endParaRPr lang="cs-CZ" sz="2400" dirty="0" smtClean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způsobeny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vypnutím výkonných motorů </a:t>
            </a:r>
          </a:p>
          <a:p>
            <a:pPr marL="2286000" lvl="4" indent="-457200" algn="l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např</a:t>
            </a:r>
            <a:r>
              <a:rPr lang="cs-CZ" sz="2200" dirty="0"/>
              <a:t>. </a:t>
            </a:r>
            <a:r>
              <a:rPr lang="cs-CZ" sz="2200" dirty="0" smtClean="0"/>
              <a:t>klimatizace</a:t>
            </a:r>
            <a:endParaRPr lang="cs-CZ" sz="22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p</a:t>
            </a:r>
            <a:r>
              <a:rPr lang="cs-CZ" sz="2400" dirty="0" smtClean="0"/>
              <a:t>řeskok jisker při spínání velkých motorů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chladničky </a:t>
            </a:r>
            <a:r>
              <a:rPr lang="cs-CZ" sz="2400" dirty="0"/>
              <a:t>a mrazničky </a:t>
            </a:r>
          </a:p>
          <a:p>
            <a:pPr marL="2286000" lvl="4" indent="-457200" algn="l">
              <a:buClr>
                <a:srgbClr val="000066"/>
              </a:buClr>
              <a:buFont typeface="Courier New" pitchFamily="49" charset="0"/>
              <a:buChar char="o"/>
            </a:pPr>
            <a:r>
              <a:rPr lang="cs-CZ" sz="2200" dirty="0" smtClean="0"/>
              <a:t>při </a:t>
            </a:r>
            <a:r>
              <a:rPr lang="cs-CZ" sz="2200" dirty="0"/>
              <a:t>vypnutí indukují rázovou vlnu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důsledky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namáhání komponent </a:t>
            </a:r>
            <a:r>
              <a:rPr lang="cs-CZ" sz="2400" dirty="0"/>
              <a:t>PC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snížení životnosti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c</a:t>
            </a:r>
            <a:r>
              <a:rPr lang="cs-CZ" sz="2400" dirty="0" smtClean="0"/>
              <a:t>hyby dat</a:t>
            </a:r>
            <a:endParaRPr lang="cs-CZ" sz="24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někdy </a:t>
            </a:r>
            <a:r>
              <a:rPr lang="cs-CZ" sz="2400" dirty="0"/>
              <a:t>i zničení choulostivějších periférií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smtClean="0">
                <a:solidFill>
                  <a:schemeClr val="tx1"/>
                </a:solidFill>
                <a:latin typeface="Arial" charset="0"/>
              </a:rPr>
              <a:t>Rázová vlna</a:t>
            </a:r>
            <a:br>
              <a:rPr lang="cs-CZ" b="1" u="sng" smtClean="0">
                <a:solidFill>
                  <a:schemeClr val="tx1"/>
                </a:solidFill>
                <a:latin typeface="Arial" charset="0"/>
              </a:rPr>
            </a:br>
            <a:endParaRPr lang="cs-CZ" b="1" u="sng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4339" name="Picture 4" descr="D:\TECHNICKE VYBAVENI\2.ROCNIK\ups\ráz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278" y="836712"/>
            <a:ext cx="7281521" cy="590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Základní poruchy v síti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44016" y="1843658"/>
            <a:ext cx="8676456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Dlouhodobé podpětí (</a:t>
            </a:r>
            <a:r>
              <a:rPr lang="cs-CZ" sz="3400" dirty="0" err="1" smtClean="0"/>
              <a:t>brownout</a:t>
            </a:r>
            <a:r>
              <a:rPr lang="cs-CZ" sz="3400" dirty="0" smtClean="0"/>
              <a:t>)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t</a:t>
            </a:r>
            <a:r>
              <a:rPr lang="cs-CZ" sz="2800" dirty="0" smtClean="0"/>
              <a:t>rvale snížené napětí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způsobeny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nedostatečná rozvodná soustava</a:t>
            </a:r>
            <a:endParaRPr lang="cs-CZ" sz="24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příliš velká vzdálenost od rozvodné soustavy</a:t>
            </a:r>
            <a:endParaRPr lang="cs-CZ" sz="2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důsledky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n</a:t>
            </a:r>
            <a:r>
              <a:rPr lang="cs-CZ" sz="2400" dirty="0" smtClean="0"/>
              <a:t>efunkčnost některých zařízení</a:t>
            </a:r>
            <a:endParaRPr lang="cs-CZ" sz="24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s</a:t>
            </a:r>
            <a:r>
              <a:rPr lang="cs-CZ" sz="2400" dirty="0" smtClean="0"/>
              <a:t>nižování životnosti zařízení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xmlns="" val="29955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Základní poruchy v síti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44016" y="2222282"/>
            <a:ext cx="8676456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Dlouhodobé přepětí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t</a:t>
            </a:r>
            <a:r>
              <a:rPr lang="cs-CZ" sz="2800" dirty="0" smtClean="0"/>
              <a:t>rvale zvýšené napětí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způsobeny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š</a:t>
            </a:r>
            <a:r>
              <a:rPr lang="cs-CZ" sz="2400" dirty="0" smtClean="0"/>
              <a:t>patně nastavená rozvodná soustava</a:t>
            </a:r>
            <a:endParaRPr lang="cs-CZ" sz="2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důsledky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snižování životnosti zařízení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xmlns="" val="13353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7376"/>
            <a:ext cx="9144000" cy="1295400"/>
          </a:xfrm>
        </p:spPr>
        <p:txBody>
          <a:bodyPr/>
          <a:lstStyle/>
          <a:p>
            <a:r>
              <a:rPr lang="cs-CZ" b="1" u="sng" dirty="0" smtClean="0">
                <a:solidFill>
                  <a:schemeClr val="tx1"/>
                </a:solidFill>
                <a:latin typeface="Arial" charset="0"/>
              </a:rPr>
              <a:t>Základní poruchy v síti</a:t>
            </a:r>
            <a:br>
              <a:rPr lang="cs-CZ" b="1" u="sng" dirty="0" smtClean="0">
                <a:solidFill>
                  <a:schemeClr val="tx1"/>
                </a:solidFill>
                <a:latin typeface="Arial" charset="0"/>
              </a:rPr>
            </a:br>
            <a:endParaRPr lang="cs-CZ" b="1" u="sng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44016" y="2132856"/>
            <a:ext cx="8892480" cy="3385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500">
                <a:solidFill>
                  <a:schemeClr val="tx1"/>
                </a:solidFill>
                <a:latin typeface="Arial" charset="0"/>
              </a:defRPr>
            </a:lvl1pPr>
            <a:lvl2pPr>
              <a:defRPr sz="2500">
                <a:solidFill>
                  <a:schemeClr val="tx1"/>
                </a:solidFill>
                <a:latin typeface="Arial" charset="0"/>
              </a:defRPr>
            </a:lvl2pPr>
            <a:lvl3pPr>
              <a:defRPr sz="2500">
                <a:solidFill>
                  <a:schemeClr val="tx1"/>
                </a:solidFill>
                <a:latin typeface="Arial" charset="0"/>
              </a:defRPr>
            </a:lvl3pPr>
            <a:lvl4pPr>
              <a:defRPr sz="25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14400" lvl="1" indent="-457200" algn="l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400" dirty="0" smtClean="0"/>
              <a:t>Harmonické zkreslení</a:t>
            </a:r>
            <a:endParaRPr lang="cs-CZ" sz="3400" dirty="0"/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/>
              <a:t>p</a:t>
            </a:r>
            <a:r>
              <a:rPr lang="cs-CZ" sz="2800" dirty="0" smtClean="0"/>
              <a:t>orucha sinusového průběhu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způsobeny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/>
              <a:t>n</a:t>
            </a:r>
            <a:r>
              <a:rPr lang="cs-CZ" sz="2400" dirty="0" smtClean="0"/>
              <a:t>elineární zátěží motorů</a:t>
            </a:r>
          </a:p>
          <a:p>
            <a:pPr marL="1371600" lvl="2" indent="-457200" algn="l">
              <a:buClr>
                <a:srgbClr val="000066"/>
              </a:buClr>
              <a:buFont typeface="Arial" pitchFamily="34" charset="0"/>
              <a:buChar char="•"/>
            </a:pPr>
            <a:r>
              <a:rPr lang="cs-CZ" sz="2800" dirty="0" smtClean="0"/>
              <a:t>důsledky </a:t>
            </a:r>
            <a:endParaRPr lang="cs-CZ" sz="2800" dirty="0"/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chyby v komunikaci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ztráta dat</a:t>
            </a:r>
          </a:p>
          <a:p>
            <a:pPr marL="1828800" lvl="3" indent="-457200" algn="l">
              <a:buClr>
                <a:srgbClr val="000066"/>
              </a:buClr>
              <a:buFont typeface="Wingdings" pitchFamily="2" charset="2"/>
              <a:buChar char="ü"/>
            </a:pPr>
            <a:r>
              <a:rPr lang="cs-CZ" sz="2400" dirty="0" smtClean="0"/>
              <a:t>snižování životnosti periférií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xmlns="" val="23980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ázdná prezentace">
  <a:themeElements>
    <a:clrScheme name="Prázdná prezentac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ázdná prezentac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ázdná prezentac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ázdná prezentac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D:\Office97\Sablony\Prázdná prezentace.pot</Template>
  <TotalTime>5696</TotalTime>
  <Words>1251</Words>
  <Application>Microsoft Office PowerPoint</Application>
  <PresentationFormat>Předvádění na obrazovce (4:3)</PresentationFormat>
  <Paragraphs>364</Paragraphs>
  <Slides>47</Slides>
  <Notes>47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47</vt:i4>
      </vt:variant>
    </vt:vector>
  </HeadingPairs>
  <TitlesOfParts>
    <vt:vector size="48" baseType="lpstr">
      <vt:lpstr>Prázdná prezentace</vt:lpstr>
      <vt:lpstr>Základní poruchy v síti </vt:lpstr>
      <vt:lpstr>Výpadek napájení </vt:lpstr>
      <vt:lpstr>Základní poruchy v síti </vt:lpstr>
      <vt:lpstr>Krátkodobý pokles napětí </vt:lpstr>
      <vt:lpstr>Základní poruchy v síti </vt:lpstr>
      <vt:lpstr>Rázová vlna </vt:lpstr>
      <vt:lpstr>Základní poruchy v síti </vt:lpstr>
      <vt:lpstr>Základní poruchy v síti </vt:lpstr>
      <vt:lpstr>Základní poruchy v síti </vt:lpstr>
      <vt:lpstr>Základní poruchy v síti </vt:lpstr>
      <vt:lpstr>Základní poruchy v síti </vt:lpstr>
      <vt:lpstr>Šum </vt:lpstr>
      <vt:lpstr>Základní poruchy v síti </vt:lpstr>
      <vt:lpstr>Napěťová špička </vt:lpstr>
      <vt:lpstr>Příčiny poruch napájecího napětí </vt:lpstr>
      <vt:lpstr>Příčiny poruch napájecího napětí </vt:lpstr>
      <vt:lpstr>Ochrana proti poruchám napětí </vt:lpstr>
      <vt:lpstr>APC Surge Arrest </vt:lpstr>
      <vt:lpstr>APC Surge Arrest </vt:lpstr>
      <vt:lpstr>APC Surge Arrest </vt:lpstr>
      <vt:lpstr>Záložní zdroje </vt:lpstr>
      <vt:lpstr>Záložní zdroje </vt:lpstr>
      <vt:lpstr>Druhy záložních zdrojů </vt:lpstr>
      <vt:lpstr>Struktura zdroje Off-line </vt:lpstr>
      <vt:lpstr>Záložní zdroj Off-line </vt:lpstr>
      <vt:lpstr>Druhy záložních zdrojů </vt:lpstr>
      <vt:lpstr>Struktura zdroje Line-interactive </vt:lpstr>
      <vt:lpstr>Záložní zdroj Line-interactive </vt:lpstr>
      <vt:lpstr>Druhy záložních zdrojů </vt:lpstr>
      <vt:lpstr>Struktura zdroje On-line </vt:lpstr>
      <vt:lpstr>Záložní zdroj On-line </vt:lpstr>
      <vt:lpstr>Typy záložních zdrojů </vt:lpstr>
      <vt:lpstr>Typy záložních zdrojů </vt:lpstr>
      <vt:lpstr>Nemodulární záložní zdroj </vt:lpstr>
      <vt:lpstr>Typy záložních zdrojů </vt:lpstr>
      <vt:lpstr>Modulární záložní zdroj </vt:lpstr>
      <vt:lpstr>Modulární záložní zdroj </vt:lpstr>
      <vt:lpstr>Modulární záložní zdroj </vt:lpstr>
      <vt:lpstr>Modulární záložní zdroj </vt:lpstr>
      <vt:lpstr>Parametry záložních zdrojů </vt:lpstr>
      <vt:lpstr>Výrobci záložních zdrojů</vt:lpstr>
      <vt:lpstr>Výrobci záložních zdrojů</vt:lpstr>
      <vt:lpstr>Výrobci záložních zdrojů</vt:lpstr>
      <vt:lpstr>Výrobci záložních zdrojů</vt:lpstr>
      <vt:lpstr>Speciální druhy záložních zdrojů </vt:lpstr>
      <vt:lpstr>Speciální druhy záložních zdrojů </vt:lpstr>
      <vt:lpstr>Speciální druhy záložních zdrojů </vt:lpstr>
    </vt:vector>
  </TitlesOfParts>
  <Company>SSSVT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Komprese dat</dc:title>
  <dc:creator>SSSVT</dc:creator>
  <cp:lastModifiedBy>Radek</cp:lastModifiedBy>
  <cp:revision>314</cp:revision>
  <dcterms:created xsi:type="dcterms:W3CDTF">2000-01-26T11:26:24Z</dcterms:created>
  <dcterms:modified xsi:type="dcterms:W3CDTF">2012-09-07T08:29:55Z</dcterms:modified>
</cp:coreProperties>
</file>