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0" r:id="rId4"/>
    <p:sldId id="259" r:id="rId5"/>
    <p:sldId id="261" r:id="rId6"/>
    <p:sldId id="302" r:id="rId7"/>
    <p:sldId id="262" r:id="rId8"/>
    <p:sldId id="264" r:id="rId9"/>
    <p:sldId id="265" r:id="rId10"/>
    <p:sldId id="301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304" r:id="rId21"/>
    <p:sldId id="280" r:id="rId22"/>
    <p:sldId id="283" r:id="rId23"/>
    <p:sldId id="284" r:id="rId24"/>
    <p:sldId id="305" r:id="rId25"/>
    <p:sldId id="285" r:id="rId26"/>
    <p:sldId id="287" r:id="rId27"/>
    <p:sldId id="286" r:id="rId28"/>
    <p:sldId id="306" r:id="rId29"/>
    <p:sldId id="289" r:id="rId30"/>
    <p:sldId id="290" r:id="rId31"/>
    <p:sldId id="291" r:id="rId32"/>
    <p:sldId id="292" r:id="rId33"/>
    <p:sldId id="293" r:id="rId34"/>
    <p:sldId id="297" r:id="rId35"/>
    <p:sldId id="299" r:id="rId36"/>
    <p:sldId id="298" r:id="rId37"/>
    <p:sldId id="3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3" autoAdjust="0"/>
    <p:restoredTop sz="79078" autoAdjust="0"/>
  </p:normalViewPr>
  <p:slideViewPr>
    <p:cSldViewPr snapToGrid="0">
      <p:cViewPr>
        <p:scale>
          <a:sx n="75" d="100"/>
          <a:sy n="75" d="100"/>
        </p:scale>
        <p:origin x="1818" y="4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1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1C7918-F6BE-4860-9E29-44582DE7F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C169C-2F60-4984-B8FE-26DA0B06E6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3548-A2FC-4530-B007-E1006AA3F744}" type="datetimeFigureOut">
              <a:rPr lang="cs-CZ" smtClean="0"/>
              <a:t>14.12.2018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3B937-B3BB-4298-AE0D-74134C6E98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B332E-8DE3-4345-AC07-646DEBBCBF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C493C-660C-4856-B3BD-89A77C3828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523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8FE37-F1AB-46AD-92FC-960A6BED9423}" type="datetimeFigureOut">
              <a:rPr lang="cs-CZ" smtClean="0"/>
              <a:t>14.12.2018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8DC8-234B-4AA0-A99C-568B7028D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18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6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01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69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8063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640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62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06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4384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5801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256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801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52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421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401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632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908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34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200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43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2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426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99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9897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036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94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8DC8-234B-4AA0-A99C-568B7028D61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41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5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1573306"/>
            <a:ext cx="9905955" cy="3932144"/>
          </a:xfrm>
        </p:spPr>
        <p:txBody>
          <a:bodyPr anchor="ctr">
            <a:normAutofit/>
          </a:bodyPr>
          <a:lstStyle>
            <a:lvl1pPr algn="ctr"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56" y="5889623"/>
            <a:ext cx="6239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2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4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DE496-4D8A-4D96-BD21-9252FFEB6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Helvetica" panose="020B0604020202020204" pitchFamily="2" charset="0"/>
              </a:rPr>
              <a:t>GNU/Linux </a:t>
            </a:r>
            <a:br>
              <a:rPr lang="en-US" sz="4800">
                <a:solidFill>
                  <a:srgbClr val="FFFFFF"/>
                </a:solidFill>
                <a:latin typeface="Helvetica" panose="020B0604020202020204" pitchFamily="2" charset="0"/>
              </a:rPr>
            </a:br>
            <a:r>
              <a:rPr lang="en-US" sz="4800">
                <a:solidFill>
                  <a:srgbClr val="FFFFFF"/>
                </a:solidFill>
                <a:latin typeface="Helvetica" panose="020B0604020202020204" pitchFamily="2" charset="0"/>
              </a:rPr>
              <a:t>a </a:t>
            </a:r>
            <a:br>
              <a:rPr lang="en-US" sz="4800">
                <a:solidFill>
                  <a:srgbClr val="FFFFFF"/>
                </a:solidFill>
                <a:latin typeface="Helvetica" panose="020B0604020202020204" pitchFamily="2" charset="0"/>
              </a:rPr>
            </a:br>
            <a:r>
              <a:rPr lang="en-US" sz="4800">
                <a:solidFill>
                  <a:srgbClr val="FFFFFF"/>
                </a:solidFill>
                <a:latin typeface="Helvetica" panose="020B0604020202020204" pitchFamily="2" charset="0"/>
              </a:rPr>
              <a:t>windows server</a:t>
            </a:r>
            <a:br>
              <a:rPr lang="en-US" sz="4800">
                <a:solidFill>
                  <a:srgbClr val="FFFFFF"/>
                </a:solidFill>
                <a:latin typeface="Helvetica" panose="020B0604020202020204" pitchFamily="2" charset="0"/>
              </a:rPr>
            </a:br>
            <a:r>
              <a:rPr lang="en-US" sz="2400">
                <a:solidFill>
                  <a:srgbClr val="FFFFFF"/>
                </a:solidFill>
                <a:latin typeface="Helvetica" panose="020B0604020202020204" pitchFamily="2" charset="0"/>
              </a:rPr>
              <a:t>3. maturitní otázka</a:t>
            </a:r>
            <a:endParaRPr lang="cs-CZ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8ED31-3748-4D07-9444-1E11EC7C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Helvetica" panose="020B0604020202020204" pitchFamily="2" charset="0"/>
              </a:rPr>
              <a:t>Kevin Kroupa</a:t>
            </a:r>
            <a:endParaRPr lang="cs-CZ">
              <a:solidFill>
                <a:srgbClr val="FFFFFF"/>
              </a:solidFill>
            </a:endParaRP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247-A15F-40EC-8AB3-4AAB1640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softwarová virtualizace - DOSBOX</a:t>
            </a:r>
            <a:endParaRPr lang="cs-CZ"/>
          </a:p>
        </p:txBody>
      </p:sp>
      <p:pic>
        <p:nvPicPr>
          <p:cNvPr id="2050" name="Picture 2" descr="DOSBox 0.74 running on Windows Vista">
            <a:extLst>
              <a:ext uri="{FF2B5EF4-FFF2-40B4-BE49-F238E27FC236}">
                <a16:creationId xmlns:a16="http://schemas.microsoft.com/office/drawing/2014/main" id="{7884F357-FE81-4643-8F9D-B8DF93AC9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1"/>
          <a:stretch/>
        </p:blipFill>
        <p:spPr bwMode="auto">
          <a:xfrm>
            <a:off x="796855" y="1618475"/>
            <a:ext cx="10595113" cy="48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247-A15F-40EC-8AB3-4AAB1640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softwarová virtualizace - schéma</a:t>
            </a:r>
            <a:endParaRPr lang="cs-CZ"/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8B63FC20-4560-4B95-AAD3-CE1168E21B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382" y="1443690"/>
            <a:ext cx="6887236" cy="39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5078-8755-4D76-BDFD-CA19D0FC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paravirtualizace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FFA4-164E-4B97-AB1B-7BCA6FDD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Částečná virtualizace (na úrovni virtuálního počítače)</a:t>
            </a:r>
          </a:p>
          <a:p>
            <a:r>
              <a:rPr lang="en-US"/>
              <a:t>Při částečné shodě komponentů hosta a klienta (např. CPU)</a:t>
            </a:r>
          </a:p>
          <a:p>
            <a:r>
              <a:rPr lang="en-US"/>
              <a:t>Jádro systému hosta musí být upraveno (lze částečně docílit s ovladači)</a:t>
            </a:r>
          </a:p>
          <a:p>
            <a:r>
              <a:rPr lang="en-US"/>
              <a:t>XEN, VMware</a:t>
            </a:r>
          </a:p>
          <a:p>
            <a:r>
              <a:rPr lang="en-US"/>
              <a:t>Výhody</a:t>
            </a:r>
          </a:p>
          <a:p>
            <a:pPr lvl="1"/>
            <a:r>
              <a:rPr lang="en-US"/>
              <a:t>Vysoký výkon</a:t>
            </a:r>
          </a:p>
          <a:p>
            <a:r>
              <a:rPr lang="en-US"/>
              <a:t>Nevýhody</a:t>
            </a:r>
          </a:p>
          <a:p>
            <a:pPr lvl="1"/>
            <a:r>
              <a:rPr lang="en-US"/>
              <a:t>Nutná úprava jádra nebo instalace ovladačů na obou systémech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67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247-A15F-40EC-8AB3-4AAB1640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paravirtualizace - schéma</a:t>
            </a:r>
            <a:endParaRPr lang="cs-CZ"/>
          </a:p>
        </p:txBody>
      </p:sp>
      <p:pic>
        <p:nvPicPr>
          <p:cNvPr id="6" name="Grafický objekt 2">
            <a:extLst>
              <a:ext uri="{FF2B5EF4-FFF2-40B4-BE49-F238E27FC236}">
                <a16:creationId xmlns:a16="http://schemas.microsoft.com/office/drawing/2014/main" id="{52DBD19C-87CC-4A03-B1CD-ADDC95F51B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8451" y="1487657"/>
            <a:ext cx="6835098" cy="38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3FD9-D136-4A86-B823-3B22893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plná virtualizace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1C75-A79D-4AC4-B745-E8CC790E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Emulace veškerého fyzického hardwaru hypervisorem</a:t>
            </a:r>
          </a:p>
          <a:p>
            <a:r>
              <a:rPr lang="en-US"/>
              <a:t>Hostovaný systém (klient) a hypervisor – stejná architektura</a:t>
            </a:r>
          </a:p>
          <a:p>
            <a:r>
              <a:rPr lang="en-US"/>
              <a:t>Klient nerozpozná, že je ve virtuálním prostředí</a:t>
            </a:r>
          </a:p>
          <a:p>
            <a:r>
              <a:rPr lang="en-US"/>
              <a:t>KVM</a:t>
            </a:r>
          </a:p>
          <a:p>
            <a:r>
              <a:rPr lang="en-US"/>
              <a:t>Výhody</a:t>
            </a:r>
          </a:p>
          <a:p>
            <a:pPr lvl="1"/>
            <a:r>
              <a:rPr lang="en-US"/>
              <a:t>Nevyžaduje úpravu operačního systému</a:t>
            </a:r>
          </a:p>
          <a:p>
            <a:r>
              <a:rPr lang="en-US"/>
              <a:t>Nevýhody</a:t>
            </a:r>
          </a:p>
          <a:p>
            <a:pPr lvl="1"/>
            <a:r>
              <a:rPr lang="en-US"/>
              <a:t>kompletní emulace – o trochu nižší výkon než u paravirtualizace</a:t>
            </a:r>
          </a:p>
        </p:txBody>
      </p:sp>
    </p:spTree>
    <p:extLst>
      <p:ext uri="{BB962C8B-B14F-4D97-AF65-F5344CB8AC3E}">
        <p14:creationId xmlns:p14="http://schemas.microsoft.com/office/powerpoint/2010/main" val="235255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247-A15F-40EC-8AB3-4AAB1640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plná virtualizace - schéma</a:t>
            </a:r>
            <a:endParaRPr lang="cs-CZ"/>
          </a:p>
        </p:txBody>
      </p:sp>
      <p:pic>
        <p:nvPicPr>
          <p:cNvPr id="7" name="Grafický objekt 1">
            <a:extLst>
              <a:ext uri="{FF2B5EF4-FFF2-40B4-BE49-F238E27FC236}">
                <a16:creationId xmlns:a16="http://schemas.microsoft.com/office/drawing/2014/main" id="{BC8C4FD7-F00E-45DE-AA56-F8E20CD6AF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520" y="1413730"/>
            <a:ext cx="7040959" cy="40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1003-7BED-4E5B-88C7-877F1533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directory</a:t>
            </a:r>
            <a:br>
              <a:rPr lang="en-US"/>
            </a:br>
            <a:r>
              <a:rPr lang="en-US"/>
              <a:t>LDAP</a:t>
            </a:r>
            <a:br>
              <a:rPr lang="en-US"/>
            </a:br>
            <a:r>
              <a:rPr lang="en-US"/>
              <a:t>cestovní profil</a:t>
            </a:r>
          </a:p>
        </p:txBody>
      </p:sp>
    </p:spTree>
    <p:extLst>
      <p:ext uri="{BB962C8B-B14F-4D97-AF65-F5344CB8AC3E}">
        <p14:creationId xmlns:p14="http://schemas.microsoft.com/office/powerpoint/2010/main" val="155554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C26A-642C-43BA-ACBB-C348F495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LDAP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F9F4-4455-4565-81B9-23269103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Lightweight Directory Access Protocol</a:t>
            </a:r>
          </a:p>
          <a:p>
            <a:r>
              <a:rPr lang="en-US"/>
              <a:t>Komunikační protokol pro adresářové služby</a:t>
            </a:r>
          </a:p>
          <a:p>
            <a:r>
              <a:rPr lang="en-US"/>
              <a:t>Záznamy jsou organizované ve stromové struktuře</a:t>
            </a:r>
          </a:p>
          <a:p>
            <a:r>
              <a:rPr lang="en-US"/>
              <a:t>OpenLDAP,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74490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C26A-642C-43BA-ACBB-C348F495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directory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F9F4-4455-4565-81B9-23269103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Konkrétní implementace </a:t>
            </a:r>
            <a:r>
              <a:rPr lang="en-US" b="1"/>
              <a:t>LDAP</a:t>
            </a:r>
            <a:endParaRPr lang="en-US"/>
          </a:p>
          <a:p>
            <a:r>
              <a:rPr lang="en-US"/>
              <a:t>Microsoft (Windows NT – 2000, XP,  Server 200x, Vista, 7, 8.1, 10</a:t>
            </a:r>
            <a:r>
              <a:rPr lang="en-US" b="1"/>
              <a:t>)</a:t>
            </a:r>
            <a:endParaRPr lang="en-US"/>
          </a:p>
          <a:p>
            <a:r>
              <a:rPr lang="en-US" b="1"/>
              <a:t>Doménový řadič </a:t>
            </a:r>
            <a:r>
              <a:rPr lang="en-US"/>
              <a:t>– server, na kterém se nachází databáze AD</a:t>
            </a:r>
          </a:p>
          <a:p>
            <a:r>
              <a:rPr lang="en-US" b="1"/>
              <a:t>Služby:</a:t>
            </a:r>
          </a:p>
          <a:p>
            <a:pPr lvl="1"/>
            <a:r>
              <a:rPr lang="en-US" b="1"/>
              <a:t>DNS</a:t>
            </a:r>
            <a:r>
              <a:rPr lang="en-US"/>
              <a:t> - nezbytné</a:t>
            </a:r>
          </a:p>
          <a:p>
            <a:pPr lvl="1"/>
            <a:r>
              <a:rPr lang="en-US"/>
              <a:t>Autentizace, autorizace uživatelů – </a:t>
            </a:r>
            <a:r>
              <a:rPr lang="en-US" b="1"/>
              <a:t>Kerberos</a:t>
            </a:r>
          </a:p>
          <a:p>
            <a:pPr lvl="1"/>
            <a:r>
              <a:rPr lang="en-US"/>
              <a:t>Organizace – správa počítačů, uživatelských účtů, skupin – doménové objekty</a:t>
            </a:r>
          </a:p>
          <a:p>
            <a:pPr lvl="1"/>
            <a:r>
              <a:rPr lang="en-US"/>
              <a:t>Nastavení politiky na síti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C26A-642C-43BA-ACBB-C348F495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directory - struktura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F9F4-4455-4565-81B9-23269103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Objekt </a:t>
            </a:r>
            <a:r>
              <a:rPr lang="en-US"/>
              <a:t>= pojmenovaná skupina atributů (reprezentuje síťový prostředek)</a:t>
            </a:r>
          </a:p>
          <a:p>
            <a:r>
              <a:rPr lang="en-US" b="1"/>
              <a:t>Kontejner </a:t>
            </a:r>
            <a:r>
              <a:rPr lang="en-US"/>
              <a:t>– objekt obsahující další objekty v sobě</a:t>
            </a:r>
          </a:p>
          <a:p>
            <a:r>
              <a:rPr lang="en-US" b="1"/>
              <a:t>OU – organizační jednotka </a:t>
            </a:r>
            <a:r>
              <a:rPr lang="en-US"/>
              <a:t>– seskupované části domény</a:t>
            </a:r>
          </a:p>
          <a:p>
            <a:r>
              <a:rPr lang="en-US" b="1"/>
              <a:t>Doména </a:t>
            </a:r>
            <a:r>
              <a:rPr lang="en-US"/>
              <a:t>– seskupení objektů</a:t>
            </a:r>
            <a:endParaRPr lang="en-US" b="1"/>
          </a:p>
          <a:p>
            <a:r>
              <a:rPr lang="en-US" b="1"/>
              <a:t>Strom </a:t>
            </a:r>
            <a:r>
              <a:rPr lang="en-US"/>
              <a:t>– seskupení více domén</a:t>
            </a:r>
          </a:p>
          <a:p>
            <a:r>
              <a:rPr lang="en-US" b="1"/>
              <a:t>Les </a:t>
            </a:r>
            <a:r>
              <a:rPr lang="en-US"/>
              <a:t>– nezávislé seskupení více stromů</a:t>
            </a:r>
          </a:p>
        </p:txBody>
      </p:sp>
    </p:spTree>
    <p:extLst>
      <p:ext uri="{BB962C8B-B14F-4D97-AF65-F5344CB8AC3E}">
        <p14:creationId xmlns:p14="http://schemas.microsoft.com/office/powerpoint/2010/main" val="36622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AA64-1B02-48B4-B1D0-0494F59A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/>
              <a:t>Osnova</a:t>
            </a:r>
            <a:r>
              <a:rPr lang="en-US"/>
              <a:t>	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162D-6889-4D25-A10E-673068C4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8250"/>
            <a:ext cx="9905999" cy="3542951"/>
          </a:xfrm>
        </p:spPr>
        <p:txBody>
          <a:bodyPr/>
          <a:lstStyle/>
          <a:p>
            <a:r>
              <a:rPr lang="en-US"/>
              <a:t>Virtualizace a </a:t>
            </a:r>
            <a:r>
              <a:rPr lang="en-US" err="1"/>
              <a:t>její</a:t>
            </a:r>
            <a:r>
              <a:rPr lang="en-US"/>
              <a:t> </a:t>
            </a:r>
            <a:r>
              <a:rPr lang="en-US" err="1"/>
              <a:t>druhy</a:t>
            </a:r>
            <a:r>
              <a:rPr lang="en-US"/>
              <a:t>, </a:t>
            </a:r>
            <a:r>
              <a:rPr lang="en-US" err="1"/>
              <a:t>nasazení</a:t>
            </a:r>
            <a:r>
              <a:rPr lang="en-US"/>
              <a:t>, </a:t>
            </a:r>
            <a:r>
              <a:rPr lang="en-US" err="1"/>
              <a:t>vlastnosti</a:t>
            </a:r>
            <a:endParaRPr lang="en-US"/>
          </a:p>
          <a:p>
            <a:r>
              <a:rPr lang="en-US"/>
              <a:t>Active directory, LDAP, </a:t>
            </a:r>
            <a:r>
              <a:rPr lang="en-US" err="1"/>
              <a:t>cestovní</a:t>
            </a:r>
            <a:r>
              <a:rPr lang="en-US"/>
              <a:t> </a:t>
            </a:r>
            <a:r>
              <a:rPr lang="en-US" err="1"/>
              <a:t>profil</a:t>
            </a:r>
            <a:endParaRPr lang="en-US"/>
          </a:p>
          <a:p>
            <a:r>
              <a:rPr lang="en-US" err="1"/>
              <a:t>Souborové</a:t>
            </a:r>
            <a:r>
              <a:rPr lang="en-US"/>
              <a:t> systémy, </a:t>
            </a:r>
            <a:r>
              <a:rPr lang="en-US" err="1"/>
              <a:t>adresářová</a:t>
            </a:r>
            <a:r>
              <a:rPr lang="en-US"/>
              <a:t> </a:t>
            </a:r>
            <a:r>
              <a:rPr lang="en-US" err="1"/>
              <a:t>struktura</a:t>
            </a:r>
            <a:endParaRPr lang="en-US"/>
          </a:p>
          <a:p>
            <a:r>
              <a:rPr lang="en-US" err="1"/>
              <a:t>Vzdálená</a:t>
            </a:r>
            <a:r>
              <a:rPr lang="en-US"/>
              <a:t> </a:t>
            </a:r>
            <a:r>
              <a:rPr lang="en-US" err="1"/>
              <a:t>správa</a:t>
            </a:r>
            <a:r>
              <a:rPr lang="en-US"/>
              <a:t>, </a:t>
            </a:r>
            <a:r>
              <a:rPr lang="en-US" err="1"/>
              <a:t>nástroje</a:t>
            </a:r>
            <a:r>
              <a:rPr lang="en-US"/>
              <a:t> a </a:t>
            </a:r>
            <a:r>
              <a:rPr lang="en-US" err="1"/>
              <a:t>protokoly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2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C26A-642C-43BA-ACBB-C348F495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directory - struktura</a:t>
            </a:r>
            <a:endParaRPr lang="cs-CZ"/>
          </a:p>
        </p:txBody>
      </p:sp>
      <p:pic>
        <p:nvPicPr>
          <p:cNvPr id="6146" name="Picture 2" descr="Les - poddomÃ©ny">
            <a:extLst>
              <a:ext uri="{FF2B5EF4-FFF2-40B4-BE49-F238E27FC236}">
                <a16:creationId xmlns:a16="http://schemas.microsoft.com/office/drawing/2014/main" id="{F25DDDCA-187B-44EC-9812-A0DFCA4C1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74" y="150553"/>
            <a:ext cx="3346242" cy="287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omain, OU">
            <a:extLst>
              <a:ext uri="{FF2B5EF4-FFF2-40B4-BE49-F238E27FC236}">
                <a16:creationId xmlns:a16="http://schemas.microsoft.com/office/drawing/2014/main" id="{62AE3F3C-B1F4-4BB8-8E56-BC422529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8" y="1798457"/>
            <a:ext cx="4469659" cy="339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Forest, Tree, Domain">
            <a:extLst>
              <a:ext uri="{FF2B5EF4-FFF2-40B4-BE49-F238E27FC236}">
                <a16:creationId xmlns:a16="http://schemas.microsoft.com/office/drawing/2014/main" id="{E9BE674B-6F8C-45F4-AC80-1F7E3AE7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17" y="3152631"/>
            <a:ext cx="6217330" cy="35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82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5B29-1F6B-418F-ACFA-0C9D6438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directory – účty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B3D9-9CE5-49B1-A3E2-079668E4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Lokální (local) – klientská stanice</a:t>
            </a:r>
          </a:p>
          <a:p>
            <a:r>
              <a:rPr lang="en-US" sz="2800"/>
              <a:t>Cestovní (roaming) – dostupné po celé síti</a:t>
            </a:r>
          </a:p>
        </p:txBody>
      </p:sp>
    </p:spTree>
    <p:extLst>
      <p:ext uri="{BB962C8B-B14F-4D97-AF65-F5344CB8AC3E}">
        <p14:creationId xmlns:p14="http://schemas.microsoft.com/office/powerpoint/2010/main" val="239057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AB15-F155-418B-B648-C9A8A0E5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917700"/>
            <a:ext cx="9905955" cy="3587750"/>
          </a:xfrm>
        </p:spPr>
        <p:txBody>
          <a:bodyPr/>
          <a:lstStyle/>
          <a:p>
            <a:r>
              <a:rPr lang="en-US"/>
              <a:t>Souborové systémy, adresářová struktura</a:t>
            </a:r>
            <a:br>
              <a:rPr lang="en-US"/>
            </a:b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929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Souborové systémy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r>
              <a:rPr lang="en-US" b="1"/>
              <a:t>Souborový systém </a:t>
            </a:r>
            <a:r>
              <a:rPr lang="en-US"/>
              <a:t>– pravidla, podle kterých jsou data zapisována na médium</a:t>
            </a:r>
          </a:p>
          <a:p>
            <a:r>
              <a:rPr lang="en-US" b="1"/>
              <a:t>Soubor </a:t>
            </a:r>
            <a:r>
              <a:rPr lang="en-US"/>
              <a:t>– množina dat definována názvem</a:t>
            </a:r>
          </a:p>
          <a:p>
            <a:r>
              <a:rPr lang="en-US" b="1"/>
              <a:t>Metadata</a:t>
            </a:r>
            <a:r>
              <a:rPr lang="en-US"/>
              <a:t> - informace o souborech/adresářích</a:t>
            </a:r>
          </a:p>
        </p:txBody>
      </p:sp>
    </p:spTree>
    <p:extLst>
      <p:ext uri="{BB962C8B-B14F-4D97-AF65-F5344CB8AC3E}">
        <p14:creationId xmlns:p14="http://schemas.microsoft.com/office/powerpoint/2010/main" val="119499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2AC5-8792-44C9-A756-0D5E1895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Souborové systémy - vlastnosti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F7A3-3C77-4248-8415-95E457DC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3"/>
            <a:ext cx="9905999" cy="4040732"/>
          </a:xfrm>
        </p:spPr>
        <p:txBody>
          <a:bodyPr>
            <a:normAutofit/>
          </a:bodyPr>
          <a:lstStyle/>
          <a:p>
            <a:r>
              <a:rPr lang="en-US"/>
              <a:t>Maximální velikost oddílu </a:t>
            </a:r>
          </a:p>
          <a:p>
            <a:r>
              <a:rPr lang="en-US"/>
              <a:t>Maximální velikost souboru</a:t>
            </a:r>
          </a:p>
          <a:p>
            <a:r>
              <a:rPr lang="en-US"/>
              <a:t>Délka jména</a:t>
            </a:r>
          </a:p>
          <a:p>
            <a:r>
              <a:rPr lang="en-US"/>
              <a:t>Povolené znaky</a:t>
            </a:r>
          </a:p>
          <a:p>
            <a:r>
              <a:rPr lang="en-US"/>
              <a:t>Disková kvóta</a:t>
            </a:r>
          </a:p>
          <a:p>
            <a:r>
              <a:rPr lang="en-US"/>
              <a:t>Žurnálování</a:t>
            </a:r>
          </a:p>
          <a:p>
            <a:r>
              <a:rPr lang="en-US"/>
              <a:t>Souborová oprávnění</a:t>
            </a:r>
          </a:p>
          <a:p>
            <a:pPr marL="0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284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Žurnálování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r>
              <a:rPr lang="en-US"/>
              <a:t>Oprava konzistence dat na disku</a:t>
            </a:r>
          </a:p>
          <a:p>
            <a:r>
              <a:rPr lang="en-US"/>
              <a:t>Zjistí, při jaké operaci byl počítač přerušen (třeba výpadek proudu)</a:t>
            </a:r>
          </a:p>
          <a:p>
            <a:r>
              <a:rPr lang="en-US"/>
              <a:t>Uchovávání logu všech operací (zabírají místo na disku)</a:t>
            </a:r>
          </a:p>
          <a:p>
            <a:r>
              <a:rPr lang="en-US"/>
              <a:t>Není podporováno všemi souborovými systémy</a:t>
            </a:r>
          </a:p>
          <a:p>
            <a:r>
              <a:rPr lang="en-US"/>
              <a:t>NTFS, ext3, ext4, HFS+</a:t>
            </a:r>
          </a:p>
        </p:txBody>
      </p:sp>
    </p:spTree>
    <p:extLst>
      <p:ext uri="{BB962C8B-B14F-4D97-AF65-F5344CB8AC3E}">
        <p14:creationId xmlns:p14="http://schemas.microsoft.com/office/powerpoint/2010/main" val="257560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(file allocation table)		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r>
              <a:rPr lang="en-US"/>
              <a:t>nejstarší ze souborových systémů (FAT12, 16, 32)</a:t>
            </a:r>
          </a:p>
          <a:p>
            <a:r>
              <a:rPr lang="en-US"/>
              <a:t>nepodporuje přístupová práva</a:t>
            </a:r>
          </a:p>
          <a:p>
            <a:r>
              <a:rPr lang="en-US"/>
              <a:t>exFAT (vylepšená verze)</a:t>
            </a:r>
          </a:p>
          <a:p>
            <a:r>
              <a:rPr lang="en-US"/>
              <a:t>datová alokace souborů v clusterech</a:t>
            </a:r>
          </a:p>
          <a:p>
            <a:r>
              <a:rPr lang="en-US" b="1"/>
              <a:t>kompatibilita</a:t>
            </a:r>
            <a:r>
              <a:rPr lang="en-US"/>
              <a:t>: všechny verze Win, macOS, Linux (prakticky vše s USB portem)</a:t>
            </a:r>
          </a:p>
          <a:p>
            <a:r>
              <a:rPr lang="en-US" b="1"/>
              <a:t>omezení</a:t>
            </a:r>
            <a:r>
              <a:rPr lang="en-US"/>
              <a:t>: </a:t>
            </a:r>
          </a:p>
          <a:p>
            <a:pPr lvl="1"/>
            <a:r>
              <a:rPr lang="en-US"/>
              <a:t>oddíl musí mít méně než 8 TB</a:t>
            </a:r>
          </a:p>
          <a:p>
            <a:pPr lvl="1"/>
            <a:r>
              <a:rPr lang="en-US"/>
              <a:t>maximální velikost souboru – 4 GB</a:t>
            </a:r>
          </a:p>
          <a:p>
            <a:pPr lvl="1"/>
            <a:r>
              <a:rPr lang="en-US"/>
              <a:t>délka souboru max 255 znaků	</a:t>
            </a:r>
          </a:p>
          <a:p>
            <a:r>
              <a:rPr lang="en-US" b="1"/>
              <a:t>využití</a:t>
            </a:r>
            <a:r>
              <a:rPr lang="en-US"/>
              <a:t>: přenosná média (kvůli kompatibilitě)</a:t>
            </a:r>
          </a:p>
        </p:txBody>
      </p:sp>
    </p:spTree>
    <p:extLst>
      <p:ext uri="{BB962C8B-B14F-4D97-AF65-F5344CB8AC3E}">
        <p14:creationId xmlns:p14="http://schemas.microsoft.com/office/powerpoint/2010/main" val="10328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			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r>
              <a:rPr lang="en-US"/>
              <a:t>New Technology File System</a:t>
            </a:r>
          </a:p>
          <a:p>
            <a:r>
              <a:rPr lang="en-US"/>
              <a:t>Microsoft Windows</a:t>
            </a:r>
          </a:p>
          <a:p>
            <a:r>
              <a:rPr lang="en-US"/>
              <a:t>podporuje přístupová práva</a:t>
            </a:r>
          </a:p>
          <a:p>
            <a:r>
              <a:rPr lang="en-US"/>
              <a:t>žurnálování</a:t>
            </a:r>
          </a:p>
          <a:p>
            <a:r>
              <a:rPr lang="en-US" b="1"/>
              <a:t>kompatibilita</a:t>
            </a:r>
            <a:r>
              <a:rPr lang="en-US"/>
              <a:t>: všechny verze Win; macOS, Linux  read-only</a:t>
            </a:r>
          </a:p>
          <a:p>
            <a:r>
              <a:rPr lang="en-US" b="1"/>
              <a:t>omezení</a:t>
            </a:r>
            <a:r>
              <a:rPr lang="en-US"/>
              <a:t>: nemá</a:t>
            </a:r>
          </a:p>
          <a:p>
            <a:r>
              <a:rPr lang="en-US" b="1"/>
              <a:t>využití</a:t>
            </a:r>
            <a:r>
              <a:rPr lang="en-US"/>
              <a:t>: operační systém Windows</a:t>
            </a:r>
          </a:p>
        </p:txBody>
      </p:sp>
    </p:spTree>
    <p:extLst>
      <p:ext uri="{BB962C8B-B14F-4D97-AF65-F5344CB8AC3E}">
        <p14:creationId xmlns:p14="http://schemas.microsoft.com/office/powerpoint/2010/main" val="314432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			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r>
              <a:rPr lang="en-US"/>
              <a:t>Extended File System</a:t>
            </a:r>
          </a:p>
          <a:p>
            <a:r>
              <a:rPr lang="en-US"/>
              <a:t>vytvořen pro Linux</a:t>
            </a:r>
          </a:p>
          <a:p>
            <a:r>
              <a:rPr lang="en-US"/>
              <a:t>Ext2 – nejstarší, jednoduchý systém</a:t>
            </a:r>
          </a:p>
          <a:p>
            <a:r>
              <a:rPr lang="en-US"/>
              <a:t>Ext3 – podpora žurnálování</a:t>
            </a:r>
          </a:p>
          <a:p>
            <a:r>
              <a:rPr lang="en-US"/>
              <a:t>Ext4 – vylepšení rychlosti a spolehlivosti, větší limit velikosti souborů</a:t>
            </a:r>
          </a:p>
          <a:p>
            <a:r>
              <a:rPr lang="en-US" b="1"/>
              <a:t>Inode </a:t>
            </a:r>
            <a:r>
              <a:rPr lang="en-US"/>
              <a:t>– datová struktura uchovávající informace o souborech (UNIX)</a:t>
            </a:r>
          </a:p>
          <a:p>
            <a:r>
              <a:rPr lang="en-US" b="1"/>
              <a:t>kompatibilita: </a:t>
            </a:r>
            <a:r>
              <a:rPr lang="en-US"/>
              <a:t>Linux</a:t>
            </a:r>
          </a:p>
          <a:p>
            <a:r>
              <a:rPr lang="en-US" b="1"/>
              <a:t>využití: </a:t>
            </a:r>
            <a:r>
              <a:rPr lang="en-US"/>
              <a:t>Linuxové distribuce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4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Adresářová struktura	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r>
              <a:rPr lang="en-US"/>
              <a:t>Uspořádání dat na disku</a:t>
            </a:r>
          </a:p>
          <a:p>
            <a:r>
              <a:rPr lang="en-US"/>
              <a:t>Stromová struktura (začíná kořenovým adresářem)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1003-7BED-4E5B-88C7-877F1533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virtualizace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47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Adresářová struktura - Windows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pPr hangingPunct="0"/>
            <a:r>
              <a:rPr lang="en-US"/>
              <a:t>V</a:t>
            </a:r>
            <a:r>
              <a:rPr lang="cs-CZ"/>
              <a:t>íce stromů v jednom počítači vedle sebe</a:t>
            </a:r>
            <a:endParaRPr lang="en-US"/>
          </a:p>
          <a:p>
            <a:pPr hangingPunct="0"/>
            <a:r>
              <a:rPr lang="en-US"/>
              <a:t>K</a:t>
            </a:r>
            <a:r>
              <a:rPr lang="cs-CZ"/>
              <a:t>ořeny označeny písmeny, odpovídají diskům</a:t>
            </a:r>
            <a:r>
              <a:rPr lang="en-US"/>
              <a:t> (C, A, B, D,..</a:t>
            </a:r>
            <a:r>
              <a:rPr lang="en-US">
                <a:sym typeface="Wingdings" panose="05000000000000000000" pitchFamily="2" charset="2"/>
              </a:rPr>
              <a:t>)</a:t>
            </a:r>
          </a:p>
          <a:p>
            <a:pPr hangingPunct="0"/>
            <a:r>
              <a:rPr lang="en-US">
                <a:sym typeface="Wingdings" panose="05000000000000000000" pitchFamily="2" charset="2"/>
              </a:rPr>
              <a:t>Adresáře v cestě odděleny pomocí </a:t>
            </a:r>
            <a:r>
              <a:rPr lang="en-US" b="1">
                <a:sym typeface="Wingdings" panose="05000000000000000000" pitchFamily="2" charset="2"/>
              </a:rPr>
              <a:t>\</a:t>
            </a:r>
            <a:endParaRPr lang="en-US" sz="1600"/>
          </a:p>
          <a:p>
            <a:r>
              <a:rPr lang="en-US" b="1"/>
              <a:t>Program Files, Program Files (x86), Users, Windows</a:t>
            </a:r>
            <a:r>
              <a:rPr lang="en-US"/>
              <a:t>,..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240848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Adresářová struktura - linux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pPr hangingPunct="0"/>
            <a:r>
              <a:rPr lang="en-US">
                <a:sym typeface="Wingdings" panose="05000000000000000000" pitchFamily="2" charset="2"/>
              </a:rPr>
              <a:t>Jeden jediný strom </a:t>
            </a:r>
          </a:p>
          <a:p>
            <a:pPr hangingPunct="0"/>
            <a:r>
              <a:rPr lang="en-US">
                <a:sym typeface="Wingdings" panose="05000000000000000000" pitchFamily="2" charset="2"/>
              </a:rPr>
              <a:t>kořen označen </a:t>
            </a:r>
            <a:r>
              <a:rPr lang="en-US" b="1">
                <a:sym typeface="Wingdings" panose="05000000000000000000" pitchFamily="2" charset="2"/>
              </a:rPr>
              <a:t>/</a:t>
            </a:r>
          </a:p>
          <a:p>
            <a:pPr hangingPunct="0"/>
            <a:r>
              <a:rPr lang="en-US"/>
              <a:t>všechny disky jsou ve stromu připojeny jako adresáře</a:t>
            </a:r>
          </a:p>
          <a:p>
            <a:pPr hangingPunct="0"/>
            <a:r>
              <a:rPr lang="en-US"/>
              <a:t>adresáře v cestě jsou odděleny </a:t>
            </a:r>
            <a:r>
              <a:rPr lang="en-US" b="1"/>
              <a:t>/</a:t>
            </a:r>
          </a:p>
          <a:p>
            <a:pPr hangingPunct="0"/>
            <a:r>
              <a:rPr lang="en-US" b="1"/>
              <a:t>/</a:t>
            </a:r>
            <a:r>
              <a:rPr lang="en-US"/>
              <a:t>, </a:t>
            </a:r>
            <a:r>
              <a:rPr lang="en-US" b="1"/>
              <a:t>/boot</a:t>
            </a:r>
            <a:r>
              <a:rPr lang="en-US"/>
              <a:t>, </a:t>
            </a:r>
            <a:r>
              <a:rPr lang="en-US" b="1"/>
              <a:t>/etc</a:t>
            </a:r>
            <a:r>
              <a:rPr lang="en-US"/>
              <a:t>, </a:t>
            </a:r>
            <a:r>
              <a:rPr lang="en-US" b="1"/>
              <a:t>/home</a:t>
            </a:r>
            <a:r>
              <a:rPr lang="en-US"/>
              <a:t>, </a:t>
            </a:r>
            <a:r>
              <a:rPr lang="en-US" b="1"/>
              <a:t>/usr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AB15-F155-418B-B648-C9A8A0E5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997" y="1635125"/>
            <a:ext cx="8380005" cy="3587750"/>
          </a:xfrm>
        </p:spPr>
        <p:txBody>
          <a:bodyPr/>
          <a:lstStyle/>
          <a:p>
            <a:r>
              <a:rPr lang="en-US"/>
              <a:t>Vzdálená správa, nástroje, protokoly</a:t>
            </a:r>
            <a:br>
              <a:rPr lang="en-US"/>
            </a:b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88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41C6-0B59-4F2F-8D19-FB9486A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Vzdálená správa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6D16-04BD-43C0-A495-60A7825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2"/>
            <a:ext cx="9905999" cy="4310929"/>
          </a:xfrm>
        </p:spPr>
        <p:txBody>
          <a:bodyPr>
            <a:normAutofit/>
          </a:bodyPr>
          <a:lstStyle/>
          <a:p>
            <a:pPr hangingPunct="0"/>
            <a:r>
              <a:rPr lang="en-US"/>
              <a:t>Ovládání zařízení ze vzdáleného místa přes internet</a:t>
            </a:r>
          </a:p>
          <a:p>
            <a:pPr hangingPunct="0"/>
            <a:r>
              <a:rPr lang="en-US"/>
              <a:t>Technická podpora, vzdálená konfigurace</a:t>
            </a:r>
          </a:p>
          <a:p>
            <a:pPr hangingPunct="0"/>
            <a:r>
              <a:rPr lang="en-US" b="1"/>
              <a:t>GUI</a:t>
            </a:r>
            <a:r>
              <a:rPr lang="en-US"/>
              <a:t> – graphical user interface</a:t>
            </a:r>
          </a:p>
          <a:p>
            <a:pPr hangingPunct="0"/>
            <a:r>
              <a:rPr lang="en-US" b="1"/>
              <a:t>CLI</a:t>
            </a:r>
            <a:r>
              <a:rPr lang="en-US"/>
              <a:t> – command line interface</a:t>
            </a:r>
          </a:p>
          <a:p>
            <a:pPr lvl="1" hangingPunct="0"/>
            <a:r>
              <a:rPr lang="en-US"/>
              <a:t>Telnet, SSH</a:t>
            </a:r>
          </a:p>
          <a:p>
            <a:pPr hangingPunct="0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5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978-940E-4715-96D9-6FAFA67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Putty</a:t>
            </a:r>
            <a:endParaRPr lang="cs-CZ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19FA-E730-44A7-BDAE-D0BBFF0A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2895981" cy="3541714"/>
          </a:xfrm>
        </p:spPr>
        <p:txBody>
          <a:bodyPr>
            <a:normAutofit/>
          </a:bodyPr>
          <a:lstStyle/>
          <a:p>
            <a:r>
              <a:rPr lang="en-US" sz="1800"/>
              <a:t>klient pro protokoly SSH a Telnet</a:t>
            </a:r>
          </a:p>
          <a:p>
            <a:r>
              <a:rPr lang="en-US" sz="1800"/>
              <a:t>ukládání informací o serverech + nastavení</a:t>
            </a:r>
          </a:p>
          <a:p>
            <a:r>
              <a:rPr lang="en-US" sz="1800"/>
              <a:t>možnost výběru verze SSH</a:t>
            </a:r>
          </a:p>
          <a:p>
            <a:r>
              <a:rPr lang="en-US" sz="1800"/>
              <a:t>Windows, Linux, macOS</a:t>
            </a:r>
            <a:endParaRPr lang="cs-CZ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45766-09CA-4013-A82C-8D62689B8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7213"/>
          <a:stretch/>
        </p:blipFill>
        <p:spPr>
          <a:xfrm>
            <a:off x="1871663" y="743869"/>
            <a:ext cx="5843206" cy="53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00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978-940E-4715-96D9-6FAFA67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Team Viewer</a:t>
            </a:r>
            <a:endParaRPr lang="cs-CZ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19FA-E730-44A7-BDAE-D0BBFF0A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/>
              <a:t>multiplatformní</a:t>
            </a:r>
          </a:p>
          <a:p>
            <a:r>
              <a:rPr lang="en-US" sz="1800"/>
              <a:t>šifrovaný přenos</a:t>
            </a:r>
          </a:p>
          <a:p>
            <a:r>
              <a:rPr lang="en-US" sz="1800"/>
              <a:t>GUI ovládání</a:t>
            </a:r>
          </a:p>
          <a:p>
            <a:r>
              <a:rPr lang="en-US" sz="1800"/>
              <a:t>sdílení</a:t>
            </a:r>
          </a:p>
          <a:p>
            <a:r>
              <a:rPr lang="en-US" sz="1800"/>
              <a:t>možnost konference</a:t>
            </a:r>
          </a:p>
          <a:p>
            <a:endParaRPr lang="cs-CZ" sz="1800"/>
          </a:p>
        </p:txBody>
      </p:sp>
      <p:pic>
        <p:nvPicPr>
          <p:cNvPr id="6146" name="Picture 2" descr="Image result for teamviewer">
            <a:extLst>
              <a:ext uri="{FF2B5EF4-FFF2-40B4-BE49-F238E27FC236}">
                <a16:creationId xmlns:a16="http://schemas.microsoft.com/office/drawing/2014/main" id="{EE29B0D5-02AF-457C-9035-D84EB1887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r="9103" b="-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302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978-940E-4715-96D9-6FAFA671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RDP</a:t>
            </a:r>
            <a:endParaRPr lang="cs-CZ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19FA-E730-44A7-BDAE-D0BBFF0A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/>
              <a:t>Microsoft Windows</a:t>
            </a:r>
          </a:p>
          <a:p>
            <a:r>
              <a:rPr lang="en-US" sz="1800"/>
              <a:t>GUI ovládání</a:t>
            </a:r>
          </a:p>
          <a:p>
            <a:r>
              <a:rPr lang="en-US" sz="1800"/>
              <a:t>šifrovaný</a:t>
            </a:r>
          </a:p>
          <a:p>
            <a:r>
              <a:rPr lang="en-US" sz="1800"/>
              <a:t>RDPv5</a:t>
            </a:r>
            <a:endParaRPr lang="cs-CZ" sz="1800"/>
          </a:p>
        </p:txBody>
      </p:sp>
      <p:pic>
        <p:nvPicPr>
          <p:cNvPr id="5122" name="Picture 2" descr="Image result for RDP">
            <a:extLst>
              <a:ext uri="{FF2B5EF4-FFF2-40B4-BE49-F238E27FC236}">
                <a16:creationId xmlns:a16="http://schemas.microsoft.com/office/drawing/2014/main" id="{E421C7C8-C2BC-42C2-9F45-637753766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2" r="25299" b="2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3EB373-53AE-4D43-86B0-E7D26C727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78426"/>
              </p:ext>
            </p:extLst>
          </p:nvPr>
        </p:nvGraphicFramePr>
        <p:xfrm>
          <a:off x="92075" y="92075"/>
          <a:ext cx="6191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Packager Shell Object" showAsIcon="1" r:id="rId5" imgW="619200" imgH="349200" progId="Package">
                  <p:embed/>
                </p:oleObj>
              </mc:Choice>
              <mc:Fallback>
                <p:oleObj name="Packager Shell Object" showAsIcon="1" r:id="rId5" imgW="6192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191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404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66D5-7223-4EA7-9C28-5119634A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Děkuji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79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FD2-44C0-4FDA-8F2F-91F53A48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 je to </a:t>
            </a:r>
            <a:r>
              <a:rPr lang="en-US" err="1"/>
              <a:t>virtualizace</a:t>
            </a:r>
            <a:r>
              <a:rPr lang="en-US"/>
              <a:t>?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EC6F-5F20-4BB3-82E6-A9FA73F4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Přístup</a:t>
            </a:r>
            <a:r>
              <a:rPr lang="en-US"/>
              <a:t> v počítači k </a:t>
            </a:r>
            <a:r>
              <a:rPr lang="en-US" err="1"/>
              <a:t>dostupným</a:t>
            </a:r>
            <a:r>
              <a:rPr lang="en-US"/>
              <a:t> </a:t>
            </a:r>
            <a:r>
              <a:rPr lang="en-US" err="1"/>
              <a:t>zdrojům</a:t>
            </a:r>
            <a:r>
              <a:rPr lang="en-US"/>
              <a:t> </a:t>
            </a:r>
            <a:r>
              <a:rPr lang="en-US" err="1"/>
              <a:t>jinak</a:t>
            </a:r>
            <a:r>
              <a:rPr lang="en-US"/>
              <a:t>, než-li existují</a:t>
            </a:r>
          </a:p>
          <a:p>
            <a:r>
              <a:rPr lang="en-US"/>
              <a:t>Hostitelský operační systém</a:t>
            </a:r>
          </a:p>
          <a:p>
            <a:r>
              <a:rPr lang="en-US"/>
              <a:t>Virtualizovaný operační systém</a:t>
            </a:r>
          </a:p>
          <a:p>
            <a:r>
              <a:rPr lang="en-US"/>
              <a:t>Různé architektury</a:t>
            </a:r>
          </a:p>
        </p:txBody>
      </p:sp>
    </p:spTree>
    <p:extLst>
      <p:ext uri="{BB962C8B-B14F-4D97-AF65-F5344CB8AC3E}">
        <p14:creationId xmlns:p14="http://schemas.microsoft.com/office/powerpoint/2010/main" val="11037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6157-AC20-4004-B13B-3E669CDF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výhody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FE82-931B-4E20-B599-27F83BDB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Přesouvání (třeba při HW údržbě)</a:t>
            </a:r>
          </a:p>
          <a:p>
            <a:r>
              <a:rPr lang="en-US"/>
              <a:t>Škálovatelnost (větší/nižší výkon)</a:t>
            </a:r>
          </a:p>
          <a:p>
            <a:r>
              <a:rPr lang="en-US"/>
              <a:t>Záloha (snapshoty)</a:t>
            </a:r>
          </a:p>
          <a:p>
            <a:r>
              <a:rPr lang="en-US"/>
              <a:t>Bezpečnost</a:t>
            </a:r>
          </a:p>
          <a:p>
            <a:r>
              <a:rPr lang="en-US"/>
              <a:t>Šetření zdroji (snížení nákladů na energii, prostor)</a:t>
            </a:r>
          </a:p>
          <a:p>
            <a:endParaRPr lang="en-US"/>
          </a:p>
          <a:p>
            <a:endParaRPr lang="en-US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31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CD07-4B25-47CA-9D9A-3AB07ADE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snapshot</a:t>
            </a:r>
            <a:endParaRPr lang="cs-CZ"/>
          </a:p>
        </p:txBody>
      </p:sp>
      <p:pic>
        <p:nvPicPr>
          <p:cNvPr id="4098" name="Picture 2" descr="Image result for virtualization snapshot">
            <a:extLst>
              <a:ext uri="{FF2B5EF4-FFF2-40B4-BE49-F238E27FC236}">
                <a16:creationId xmlns:a16="http://schemas.microsoft.com/office/drawing/2014/main" id="{00FD05C7-9F60-4344-929F-622EB5AAC8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934" y="2286000"/>
            <a:ext cx="614826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57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A4C7-8498-4FD2-8DF6-46FC4139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kontejnerová virtualizace	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4BBF-8222-4D0A-9705-5597BE9C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3"/>
            <a:ext cx="9905999" cy="4547748"/>
          </a:xfrm>
        </p:spPr>
        <p:txBody>
          <a:bodyPr>
            <a:normAutofit/>
          </a:bodyPr>
          <a:lstStyle/>
          <a:p>
            <a:r>
              <a:rPr lang="en-US"/>
              <a:t>Virtualizace na úrovni operačního systému </a:t>
            </a:r>
          </a:p>
          <a:p>
            <a:r>
              <a:rPr lang="en-US" b="1"/>
              <a:t>Kontejner</a:t>
            </a:r>
            <a:r>
              <a:rPr lang="en-US"/>
              <a:t> - vzájemně oddělená prostředí</a:t>
            </a:r>
          </a:p>
          <a:p>
            <a:r>
              <a:rPr lang="en-US"/>
              <a:t>Spouští pouze své knihovny, není potřeba celý systém</a:t>
            </a:r>
          </a:p>
          <a:p>
            <a:r>
              <a:rPr lang="en-US"/>
              <a:t>chroot, Docker</a:t>
            </a:r>
          </a:p>
          <a:p>
            <a:r>
              <a:rPr lang="en-US"/>
              <a:t>Výhody</a:t>
            </a:r>
          </a:p>
          <a:p>
            <a:pPr lvl="1"/>
            <a:r>
              <a:rPr lang="en-US"/>
              <a:t>menší technická náročnost, nevyžaduje příliš velký výkon</a:t>
            </a:r>
          </a:p>
          <a:p>
            <a:r>
              <a:rPr lang="en-US"/>
              <a:t>Nevýhody</a:t>
            </a:r>
          </a:p>
          <a:p>
            <a:pPr lvl="1"/>
            <a:r>
              <a:rPr lang="en-US"/>
              <a:t>stejný operační systém i kernel, oddělení není úplné</a:t>
            </a:r>
          </a:p>
        </p:txBody>
      </p:sp>
    </p:spTree>
    <p:extLst>
      <p:ext uri="{BB962C8B-B14F-4D97-AF65-F5344CB8AC3E}">
        <p14:creationId xmlns:p14="http://schemas.microsoft.com/office/powerpoint/2010/main" val="288676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162B-C681-414E-BF4E-B53AA6EC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Kontejnerová virtualizace - schéma</a:t>
            </a:r>
            <a:endParaRPr lang="cs-CZ"/>
          </a:p>
        </p:txBody>
      </p:sp>
      <p:pic>
        <p:nvPicPr>
          <p:cNvPr id="4" name="Grafický objekt 4">
            <a:extLst>
              <a:ext uri="{FF2B5EF4-FFF2-40B4-BE49-F238E27FC236}">
                <a16:creationId xmlns:a16="http://schemas.microsoft.com/office/drawing/2014/main" id="{F57FD62B-EFA3-4D99-B17C-E214D6CA5F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8864" y="1842602"/>
            <a:ext cx="6794272" cy="31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162B-C681-414E-BF4E-B53AA6EC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softwarová virtualizace</a:t>
            </a:r>
            <a:endParaRPr lang="cs-C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FEF1D9-FB06-44D2-B8C1-9CCB46C1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553"/>
            <a:ext cx="9905999" cy="4665194"/>
          </a:xfrm>
        </p:spPr>
        <p:txBody>
          <a:bodyPr>
            <a:normAutofit/>
          </a:bodyPr>
          <a:lstStyle/>
          <a:p>
            <a:r>
              <a:rPr lang="en-US"/>
              <a:t>Možnost použití systému jiné architektury (X86 -&gt; MIPS, ARM)</a:t>
            </a:r>
          </a:p>
          <a:p>
            <a:r>
              <a:rPr lang="en-US"/>
              <a:t>Interpretace všech operací</a:t>
            </a:r>
          </a:p>
          <a:p>
            <a:r>
              <a:rPr lang="en-US"/>
              <a:t>DOSBox, Xbox emulátor, Android Virtual Device</a:t>
            </a:r>
          </a:p>
          <a:p>
            <a:r>
              <a:rPr lang="en-US"/>
              <a:t>Výhody</a:t>
            </a:r>
          </a:p>
          <a:p>
            <a:pPr lvl="1"/>
            <a:r>
              <a:rPr lang="en-US"/>
              <a:t>Virtualizace OS s jinou architekturou než tou, kterou má host</a:t>
            </a:r>
          </a:p>
          <a:p>
            <a:r>
              <a:rPr lang="en-US"/>
              <a:t>Nevýhody</a:t>
            </a:r>
          </a:p>
          <a:p>
            <a:pPr lvl="1"/>
            <a:r>
              <a:rPr lang="en-US"/>
              <a:t>Snížení výkonu </a:t>
            </a:r>
            <a:r>
              <a:rPr lang="en-US" b="1"/>
              <a:t>hosta</a:t>
            </a:r>
            <a:r>
              <a:rPr lang="en-US"/>
              <a:t> (hostitel musí všechny operace interpretovat)</a:t>
            </a:r>
          </a:p>
        </p:txBody>
      </p:sp>
    </p:spTree>
    <p:extLst>
      <p:ext uri="{BB962C8B-B14F-4D97-AF65-F5344CB8AC3E}">
        <p14:creationId xmlns:p14="http://schemas.microsoft.com/office/powerpoint/2010/main" val="388134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5235</TotalTime>
  <Words>871</Words>
  <Application>Microsoft Office PowerPoint</Application>
  <PresentationFormat>Widescreen</PresentationFormat>
  <Paragraphs>201</Paragraphs>
  <Slides>37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Helvetica</vt:lpstr>
      <vt:lpstr>Segoe UI</vt:lpstr>
      <vt:lpstr>Tw Cen MT</vt:lpstr>
      <vt:lpstr>Tw Cen MT Condensed</vt:lpstr>
      <vt:lpstr>Wingdings 3</vt:lpstr>
      <vt:lpstr>Integral</vt:lpstr>
      <vt:lpstr>Packager Shell Object</vt:lpstr>
      <vt:lpstr>GNU/Linux  a  windows server 3. maturitní otázka</vt:lpstr>
      <vt:lpstr>Osnova </vt:lpstr>
      <vt:lpstr>virtualizace</vt:lpstr>
      <vt:lpstr>Co je to virtualizace?</vt:lpstr>
      <vt:lpstr>výhody</vt:lpstr>
      <vt:lpstr>snapshot</vt:lpstr>
      <vt:lpstr>kontejnerová virtualizace </vt:lpstr>
      <vt:lpstr>Kontejnerová virtualizace - schéma</vt:lpstr>
      <vt:lpstr>softwarová virtualizace</vt:lpstr>
      <vt:lpstr>softwarová virtualizace - DOSBOX</vt:lpstr>
      <vt:lpstr>softwarová virtualizace - schéma</vt:lpstr>
      <vt:lpstr>paravirtualizace</vt:lpstr>
      <vt:lpstr>paravirtualizace - schéma</vt:lpstr>
      <vt:lpstr>plná virtualizace</vt:lpstr>
      <vt:lpstr>plná virtualizace - schéma</vt:lpstr>
      <vt:lpstr>Active directory LDAP cestovní profil</vt:lpstr>
      <vt:lpstr>LDAP</vt:lpstr>
      <vt:lpstr>ACtive directory</vt:lpstr>
      <vt:lpstr>active directory - struktura</vt:lpstr>
      <vt:lpstr>active directory - struktura</vt:lpstr>
      <vt:lpstr>Active directory – účty</vt:lpstr>
      <vt:lpstr>Souborové systémy, adresářová struktura </vt:lpstr>
      <vt:lpstr>Souborové systémy </vt:lpstr>
      <vt:lpstr>Souborové systémy - vlastnosti</vt:lpstr>
      <vt:lpstr>Žurnálování</vt:lpstr>
      <vt:lpstr>fAT (file allocation table)  </vt:lpstr>
      <vt:lpstr>NTFS   </vt:lpstr>
      <vt:lpstr>Ext   </vt:lpstr>
      <vt:lpstr>Adresářová struktura </vt:lpstr>
      <vt:lpstr>Adresářová struktura - Windows</vt:lpstr>
      <vt:lpstr>Adresářová struktura - linux</vt:lpstr>
      <vt:lpstr>Vzdálená správa, nástroje, protokoly </vt:lpstr>
      <vt:lpstr>Vzdálená správa</vt:lpstr>
      <vt:lpstr>Putty</vt:lpstr>
      <vt:lpstr>Team Viewer</vt:lpstr>
      <vt:lpstr>RDP</vt:lpstr>
      <vt:lpstr>Děkuji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GNU/Linux a windows server</dc:title>
  <dc:creator>Kroupa Kevin</dc:creator>
  <cp:lastModifiedBy>Kroupa Kevin</cp:lastModifiedBy>
  <cp:revision>383</cp:revision>
  <dcterms:created xsi:type="dcterms:W3CDTF">2018-11-29T02:55:40Z</dcterms:created>
  <dcterms:modified xsi:type="dcterms:W3CDTF">2018-12-14T08:40:27Z</dcterms:modified>
</cp:coreProperties>
</file>