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82" r:id="rId6"/>
    <p:sldId id="287" r:id="rId7"/>
    <p:sldId id="284" r:id="rId8"/>
    <p:sldId id="288" r:id="rId9"/>
    <p:sldId id="285" r:id="rId10"/>
    <p:sldId id="289" r:id="rId11"/>
    <p:sldId id="286" r:id="rId12"/>
    <p:sldId id="290" r:id="rId13"/>
    <p:sldId id="291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0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9172D-A3BF-48D2-A664-8B0B32F64305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EA80F-A5A2-4555-A10D-B38493CC8C91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0453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B0207-6C04-401D-986C-C7D7702C58F3}" type="datetimeFigureOut">
              <a:rPr lang="cs-CZ" smtClean="0"/>
              <a:pPr/>
              <a:t>7.9.2012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0B3E2-7DD8-405B-85D6-EBE6CB3B38DE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ive.cz/clanky/video-dotykovy-displej-v-kazdem-notebooku/sc-3-a-145219/default.aspx" TargetMode="External"/><Relationship Id="rId2" Type="http://schemas.openxmlformats.org/officeDocument/2006/relationships/hyperlink" Target="http://www.ted.com/talks/lang/en/jeff_han_demos_his_breakthrough_touchscre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sel.cz/index.php?clanek=5187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youtube.com/watch?v=1-iFfZNtkwU&amp;feature=player_embedd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Historie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9"/>
            <a:ext cx="8229600" cy="338437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1971 </a:t>
            </a:r>
            <a:r>
              <a:rPr lang="en-US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dirty="0">
                <a:latin typeface="Arial" pitchFamily="34" charset="0"/>
                <a:cs typeface="Arial" pitchFamily="34" charset="0"/>
              </a:rPr>
              <a:t>p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rvní dotykový senzor </a:t>
            </a:r>
            <a:r>
              <a:rPr lang="cs-CZ" dirty="0" err="1" smtClean="0">
                <a:latin typeface="Arial" pitchFamily="34" charset="0"/>
                <a:cs typeface="Arial" pitchFamily="34" charset="0"/>
              </a:rPr>
              <a:t>Elograph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Sam </a:t>
            </a:r>
            <a:r>
              <a:rPr lang="cs-CZ" dirty="0" err="1" smtClean="0">
                <a:latin typeface="Arial" pitchFamily="34" charset="0"/>
                <a:cs typeface="Arial" pitchFamily="34" charset="0"/>
              </a:rPr>
              <a:t>Hurst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, zakladatel </a:t>
            </a:r>
            <a:r>
              <a:rPr lang="cs-CZ" dirty="0" err="1" smtClean="0">
                <a:latin typeface="Arial" pitchFamily="34" charset="0"/>
                <a:cs typeface="Arial" pitchFamily="34" charset="0"/>
              </a:rPr>
              <a:t>Elographics</a:t>
            </a: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1974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první dotyková obrazovka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Sam </a:t>
            </a:r>
            <a:r>
              <a:rPr lang="cs-CZ" dirty="0" err="1">
                <a:latin typeface="Arial" pitchFamily="34" charset="0"/>
                <a:cs typeface="Arial" pitchFamily="34" charset="0"/>
              </a:rPr>
              <a:t>Hurst</a:t>
            </a:r>
            <a:r>
              <a:rPr lang="cs-CZ" dirty="0">
                <a:latin typeface="Arial" pitchFamily="34" charset="0"/>
                <a:cs typeface="Arial" pitchFamily="34" charset="0"/>
              </a:rPr>
              <a:t>, zakladatel </a:t>
            </a:r>
            <a:r>
              <a:rPr lang="cs-CZ" dirty="0" err="1" smtClean="0">
                <a:latin typeface="Arial" pitchFamily="34" charset="0"/>
                <a:cs typeface="Arial" pitchFamily="34" charset="0"/>
              </a:rPr>
              <a:t>Elographics</a:t>
            </a:r>
            <a:endParaRPr lang="cs-CZ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1977 </a:t>
            </a:r>
            <a:r>
              <a:rPr lang="en-US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pětidrátová rezistivní technologie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Sam </a:t>
            </a:r>
            <a:r>
              <a:rPr lang="cs-CZ" dirty="0" err="1">
                <a:latin typeface="Arial" pitchFamily="34" charset="0"/>
                <a:cs typeface="Arial" pitchFamily="34" charset="0"/>
              </a:rPr>
              <a:t>Hurst</a:t>
            </a:r>
            <a:r>
              <a:rPr lang="cs-CZ" dirty="0">
                <a:latin typeface="Arial" pitchFamily="34" charset="0"/>
                <a:cs typeface="Arial" pitchFamily="34" charset="0"/>
              </a:rPr>
              <a:t>, zakladatel </a:t>
            </a:r>
            <a:r>
              <a:rPr lang="cs-CZ" dirty="0" err="1" smtClean="0">
                <a:latin typeface="Arial" pitchFamily="34" charset="0"/>
                <a:cs typeface="Arial" pitchFamily="34" charset="0"/>
              </a:rPr>
              <a:t>Elographics</a:t>
            </a:r>
            <a:endParaRPr lang="cs-CZ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11959"/>
            <a:ext cx="7272808" cy="560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Technologie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13681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Povrchová akustická vlna</a:t>
            </a:r>
          </a:p>
        </p:txBody>
      </p:sp>
    </p:spTree>
    <p:extLst>
      <p:ext uri="{BB962C8B-B14F-4D97-AF65-F5344CB8AC3E}">
        <p14:creationId xmlns:p14="http://schemas.microsoft.com/office/powerpoint/2010/main" xmlns="" val="31721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Technologie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892480" cy="43204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Infračervené záření</a:t>
            </a:r>
            <a:endParaRPr lang="cs-CZ" sz="2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2D mřížka infračervených LED diod</a:t>
            </a:r>
            <a:endParaRPr lang="cs-CZ" sz="22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>
                <a:latin typeface="Arial" pitchFamily="34" charset="0"/>
                <a:cs typeface="Arial" pitchFamily="34" charset="0"/>
              </a:rPr>
              <a:t>d</a:t>
            </a:r>
            <a:r>
              <a:rPr lang="cs-CZ" sz="2600" dirty="0" smtClean="0">
                <a:latin typeface="Arial" pitchFamily="34" charset="0"/>
                <a:cs typeface="Arial" pitchFamily="34" charset="0"/>
              </a:rPr>
              <a:t>otyk je detekován fotodetektorem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Výhody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možno použít jakékoliv ukazovátko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lze vytvořit rám a nasadit na běžný monitor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Nevýhody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cena</a:t>
            </a:r>
            <a:endParaRPr lang="cs-CZ" sz="26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cs-CZ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27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Technologie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9036496" cy="13681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Infračervené záření</a:t>
            </a:r>
          </a:p>
        </p:txBody>
      </p:sp>
      <p:pic>
        <p:nvPicPr>
          <p:cNvPr id="4098" name="Picture 2" descr="http://owebu.bloger.cz/obrazky/owebu.bloger.cz/banan/img/ir-how-fi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496" y="1484783"/>
            <a:ext cx="5040560" cy="53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96752"/>
            <a:ext cx="4375206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6261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Zajímavosti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7666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Na displeji zůstávají otisky prstů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>
                <a:latin typeface="Arial" pitchFamily="34" charset="0"/>
                <a:cs typeface="Arial" pitchFamily="34" charset="0"/>
              </a:rPr>
              <a:t>n</a:t>
            </a:r>
            <a:r>
              <a:rPr lang="cs-CZ" sz="2600" dirty="0" smtClean="0">
                <a:latin typeface="Arial" pitchFamily="34" charset="0"/>
                <a:cs typeface="Arial" pitchFamily="34" charset="0"/>
              </a:rPr>
              <a:t>evhodné při zadávání hesel a </a:t>
            </a:r>
            <a:r>
              <a:rPr lang="cs-CZ" sz="2600" dirty="0" err="1" smtClean="0">
                <a:latin typeface="Arial" pitchFamily="34" charset="0"/>
                <a:cs typeface="Arial" pitchFamily="34" charset="0"/>
              </a:rPr>
              <a:t>PINů</a:t>
            </a:r>
            <a:endParaRPr lang="cs-CZ" sz="2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Možnost přenosu nebezpečných bakterií a virů</a:t>
            </a: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Velký problém pro nevidomé</a:t>
            </a: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Demonstrace </a:t>
            </a:r>
            <a:r>
              <a:rPr lang="cs-CZ" sz="3000" dirty="0" err="1" smtClean="0">
                <a:latin typeface="Arial" pitchFamily="34" charset="0"/>
                <a:cs typeface="Arial" pitchFamily="34" charset="0"/>
              </a:rPr>
              <a:t>multi-touch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displeje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cs-CZ" sz="2600" dirty="0" smtClean="0">
                <a:latin typeface="Arial" pitchFamily="34" charset="0"/>
                <a:cs typeface="Arial" pitchFamily="34" charset="0"/>
                <a:hlinkClick r:id="rId2"/>
              </a:rPr>
              <a:t>www.ted.com/talks/lang/en/jeff_han_demos_his_breakthrough_touchscreen.html</a:t>
            </a:r>
            <a:r>
              <a:rPr lang="cs-CZ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cs-CZ" sz="2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Digital </a:t>
            </a:r>
            <a:r>
              <a:rPr lang="cs-CZ" sz="3000" dirty="0" err="1">
                <a:latin typeface="Arial" pitchFamily="34" charset="0"/>
                <a:cs typeface="Arial" pitchFamily="34" charset="0"/>
              </a:rPr>
              <a:t>Pen</a:t>
            </a:r>
            <a:r>
              <a:rPr lang="cs-CZ" sz="3000" dirty="0">
                <a:latin typeface="Arial" pitchFamily="34" charset="0"/>
                <a:cs typeface="Arial" pitchFamily="34" charset="0"/>
              </a:rPr>
              <a:t> Mouse 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DUO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  <a:hlinkClick r:id="rId3"/>
              </a:rPr>
              <a:t>http</a:t>
            </a:r>
            <a:r>
              <a:rPr lang="cs-CZ" sz="2600" dirty="0">
                <a:latin typeface="Arial" pitchFamily="34" charset="0"/>
                <a:cs typeface="Arial" pitchFamily="34" charset="0"/>
                <a:hlinkClick r:id="rId3"/>
              </a:rPr>
              <a:t>://</a:t>
            </a:r>
            <a:r>
              <a:rPr lang="cs-CZ" sz="2600" dirty="0" smtClean="0">
                <a:latin typeface="Arial" pitchFamily="34" charset="0"/>
                <a:cs typeface="Arial" pitchFamily="34" charset="0"/>
                <a:hlinkClick r:id="rId3"/>
              </a:rPr>
              <a:t>www.zive.cz/clanky/video-dotykovy-displej-v-kazdem-notebooku/sc-3-a-145219/default.aspx</a:t>
            </a:r>
            <a:r>
              <a:rPr lang="cs-CZ" sz="2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Korejský dotykový displej</a:t>
            </a:r>
          </a:p>
          <a:p>
            <a:pPr lvl="1">
              <a:buFont typeface="Arial" pitchFamily="34" charset="0"/>
              <a:buChar char="•"/>
            </a:pPr>
            <a:r>
              <a:rPr lang="cs-CZ" dirty="0">
                <a:latin typeface="Arial" pitchFamily="34" charset="0"/>
                <a:cs typeface="Arial" pitchFamily="34" charset="0"/>
                <a:hlinkClick r:id="rId4"/>
              </a:rPr>
              <a:t>http://</a:t>
            </a:r>
            <a:r>
              <a:rPr lang="cs-CZ" dirty="0" smtClean="0">
                <a:latin typeface="Arial" pitchFamily="34" charset="0"/>
                <a:cs typeface="Arial" pitchFamily="34" charset="0"/>
                <a:hlinkClick r:id="rId4"/>
              </a:rPr>
              <a:t>www.osel.cz/index.php?clanek=5187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</a:t>
            </a:r>
            <a:endParaRPr lang="cs-CZ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581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Bohdan\Desktop\IBM-Sim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1744" y="1268760"/>
            <a:ext cx="4876800" cy="487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err="1" smtClean="0"/>
              <a:t>Smartphony</a:t>
            </a:r>
            <a:r>
              <a:rPr lang="cs-CZ" sz="4300" b="1" u="sng" dirty="0" smtClean="0"/>
              <a:t/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" y="1351309"/>
            <a:ext cx="8147248" cy="48139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1992 </a:t>
            </a:r>
            <a:r>
              <a:rPr lang="cs-CZ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IBM Simon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telefon s dotykovým displejem 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kalendář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adresář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hodiny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kalkulačka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poznámkový blok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e-mail a fax klient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hry</a:t>
            </a:r>
            <a:endParaRPr lang="cs-CZ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4800" b="1" u="sng" dirty="0" err="1" smtClean="0"/>
              <a:t>Smartphony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1996 </a:t>
            </a:r>
            <a:r>
              <a:rPr lang="cs-CZ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Nokia 9000</a:t>
            </a:r>
          </a:p>
          <a:p>
            <a:pPr lvl="1">
              <a:buFont typeface="Arial" pitchFamily="34" charset="0"/>
              <a:buChar char="•"/>
            </a:pPr>
            <a:r>
              <a:rPr lang="cs-CZ" dirty="0" err="1" smtClean="0">
                <a:latin typeface="Arial" pitchFamily="34" charset="0"/>
                <a:cs typeface="Arial" pitchFamily="34" charset="0"/>
              </a:rPr>
              <a:t>clamshell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 design ukrývající QWERTY klávesnici</a:t>
            </a:r>
            <a:endParaRPr lang="cs-CZ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C:\Users\Bohdan\Desktop\123L5514420-33595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276872"/>
            <a:ext cx="5184576" cy="44871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err="1" smtClean="0"/>
              <a:t>Symbian</a:t>
            </a:r>
            <a:r>
              <a:rPr lang="cs-CZ" sz="4300" b="1" u="sng" dirty="0" smtClean="0"/>
              <a:t> OS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68" y="847253"/>
            <a:ext cx="9057184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Operační systém společnosti Nokia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2000 </a:t>
            </a:r>
            <a:r>
              <a:rPr lang="cs-CZ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Ericsson R380 (první </a:t>
            </a:r>
            <a:r>
              <a:rPr lang="cs-CZ" sz="2500" dirty="0" err="1" smtClean="0">
                <a:latin typeface="Arial" pitchFamily="34" charset="0"/>
                <a:cs typeface="Arial" pitchFamily="34" charset="0"/>
              </a:rPr>
              <a:t>Symbian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hone)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2000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Nokia 9210 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2007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Nokia N95 (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cs-CZ" sz="2500" dirty="0" err="1" smtClean="0">
                <a:latin typeface="Arial" pitchFamily="34" charset="0"/>
                <a:cs typeface="Arial" pitchFamily="34" charset="0"/>
              </a:rPr>
              <a:t>ultimédia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), Nokia 6110 (GPS)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2010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Nokia N8 (průlomový foto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telefon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Nyní nejnovější verze Anna a Belle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O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čekává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s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e Carla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Donna</a:t>
            </a:r>
            <a:endParaRPr lang="cs-CZ" sz="25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C:\Users\Bohdan\Desktop\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049688"/>
            <a:ext cx="2808312" cy="2808312"/>
          </a:xfrm>
          <a:prstGeom prst="rect">
            <a:avLst/>
          </a:prstGeom>
          <a:noFill/>
        </p:spPr>
      </p:pic>
      <p:pic>
        <p:nvPicPr>
          <p:cNvPr id="9219" name="Picture 3" descr="C:\Users\Bohdan\Desktop\4790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577091"/>
            <a:ext cx="3528392" cy="3280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C:\Users\Bohdan\Desktop\blackberry_9000_bol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212976"/>
            <a:ext cx="3600400" cy="3600400"/>
          </a:xfrm>
          <a:prstGeom prst="rect">
            <a:avLst/>
          </a:prstGeom>
          <a:noFill/>
        </p:spPr>
      </p:pic>
      <p:pic>
        <p:nvPicPr>
          <p:cNvPr id="10244" name="Picture 4" descr="C:\Users\Bohdan\Desktop\0000000304_ID0O298222007241414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2916578"/>
            <a:ext cx="3059832" cy="38247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Palm OS, </a:t>
            </a:r>
            <a:r>
              <a:rPr lang="cs-CZ" sz="4300" b="1" u="sng" dirty="0" err="1" smtClean="0"/>
              <a:t>BlackBerry</a:t>
            </a:r>
            <a:r>
              <a:rPr lang="cs-CZ" sz="4300" b="1" u="sng" dirty="0" smtClean="0"/>
              <a:t> OS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1"/>
            <a:ext cx="8229600" cy="266429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2001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 Kyocera 6035 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první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smartphone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v USA, Palm </a:t>
            </a: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Phone</a:t>
            </a:r>
            <a:endParaRPr lang="cs-CZ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2002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 Palm Treo</a:t>
            </a: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2002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 RIM představuje řadu BlackBerry</a:t>
            </a: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2009 </a:t>
            </a:r>
            <a:r>
              <a:rPr lang="en-US" sz="28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 Palm přechází na WebOS</a:t>
            </a:r>
            <a:endParaRPr lang="cs-CZ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 descr="C:\Users\Bohdan\Desktop\440px-Kyocera603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336373"/>
            <a:ext cx="2448272" cy="3332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ohdan\Desktop\apple-logo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483768" y="1412776"/>
            <a:ext cx="3781426" cy="4572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err="1" smtClean="0"/>
              <a:t>iOS</a:t>
            </a:r>
            <a:r>
              <a:rPr lang="cs-CZ" sz="4300" b="1" u="sng" dirty="0" smtClean="0"/>
              <a:t/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07293"/>
            <a:ext cx="8964488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2007 </a:t>
            </a:r>
            <a:r>
              <a:rPr lang="cs-CZ" sz="2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 iPhone </a:t>
            </a:r>
          </a:p>
          <a:p>
            <a:pPr lvl="1">
              <a:buFont typeface="Arial" pitchFamily="34" charset="0"/>
              <a:buChar char="•"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revoluční pojetí dotykového displeje</a:t>
            </a:r>
          </a:p>
          <a:p>
            <a:pPr lvl="1">
              <a:buFont typeface="Arial" pitchFamily="34" charset="0"/>
              <a:buChar char="•"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podpora aplikací třetí strany</a:t>
            </a:r>
          </a:p>
          <a:p>
            <a:pPr>
              <a:buFont typeface="Wingdings" pitchFamily="2" charset="2"/>
              <a:buChar char="Ø"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2008 </a:t>
            </a:r>
            <a:r>
              <a:rPr lang="cs-CZ" sz="29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 AppStore</a:t>
            </a:r>
          </a:p>
          <a:p>
            <a:pPr>
              <a:buFont typeface="Wingdings" pitchFamily="2" charset="2"/>
              <a:buChar char="Ø"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2008 </a:t>
            </a:r>
            <a:r>
              <a:rPr lang="cs-CZ" sz="29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 iPhone 3G  (podpora 3G sítě)</a:t>
            </a:r>
          </a:p>
          <a:p>
            <a:pPr>
              <a:buFont typeface="Wingdings" pitchFamily="2" charset="2"/>
              <a:buChar char="Ø"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2010 </a:t>
            </a:r>
            <a:r>
              <a:rPr lang="cs-CZ" sz="29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 iOS 4  (Multitasking)</a:t>
            </a:r>
          </a:p>
          <a:p>
            <a:pPr>
              <a:buFont typeface="Wingdings" pitchFamily="2" charset="2"/>
              <a:buChar char="Ø"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2010 </a:t>
            </a:r>
            <a:r>
              <a:rPr lang="cs-CZ" sz="29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 iPhone 4  (Retina displej, HD video)</a:t>
            </a:r>
          </a:p>
          <a:p>
            <a:pPr>
              <a:buFont typeface="Wingdings" pitchFamily="2" charset="2"/>
              <a:buChar char="Ø"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2011 </a:t>
            </a:r>
            <a:r>
              <a:rPr lang="cs-CZ" sz="29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 iPhone 4S  (</a:t>
            </a:r>
            <a:r>
              <a:rPr lang="cs-CZ" sz="2900" dirty="0" err="1" smtClean="0">
                <a:latin typeface="Arial" pitchFamily="34" charset="0"/>
                <a:cs typeface="Arial" pitchFamily="34" charset="0"/>
              </a:rPr>
              <a:t>Dual-Core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, Siri, Full HD video)</a:t>
            </a:r>
          </a:p>
          <a:p>
            <a:pPr>
              <a:buFont typeface="Wingdings" pitchFamily="2" charset="2"/>
              <a:buChar char="Ø"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2011 </a:t>
            </a:r>
            <a:r>
              <a:rPr lang="cs-CZ" sz="2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900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 5  (</a:t>
            </a:r>
            <a:r>
              <a:rPr lang="cs-CZ" sz="2900" dirty="0" err="1" smtClean="0">
                <a:latin typeface="Arial" pitchFamily="34" charset="0"/>
                <a:cs typeface="Arial" pitchFamily="34" charset="0"/>
              </a:rPr>
              <a:t>iCloud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Bohdan\Desktop\t1larg.android.google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67544" y="1628799"/>
            <a:ext cx="8208912" cy="4617513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Android OS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97666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Open-source platforma Google od roku 2008</a:t>
            </a:r>
          </a:p>
          <a:p>
            <a:pPr>
              <a:buFont typeface="Wingdings" pitchFamily="2" charset="2"/>
              <a:buChar char="Ø"/>
            </a:pPr>
            <a:r>
              <a:rPr lang="cs-CZ" sz="2700" dirty="0" smtClean="0">
                <a:latin typeface="Arial" pitchFamily="34" charset="0"/>
                <a:cs typeface="Arial" pitchFamily="34" charset="0"/>
              </a:rPr>
              <a:t>1.5 </a:t>
            </a:r>
            <a:r>
              <a:rPr lang="cs-CZ" sz="2700" dirty="0" err="1" smtClean="0">
                <a:latin typeface="Arial" pitchFamily="34" charset="0"/>
                <a:cs typeface="Arial" pitchFamily="34" charset="0"/>
              </a:rPr>
              <a:t>Cupcake</a:t>
            </a:r>
            <a:r>
              <a:rPr lang="cs-CZ" sz="2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cs-CZ" sz="2300" dirty="0" smtClean="0">
                <a:latin typeface="Arial" pitchFamily="34" charset="0"/>
                <a:cs typeface="Arial" pitchFamily="34" charset="0"/>
              </a:rPr>
              <a:t>kamera, 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bluetooth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, direct </a:t>
            </a:r>
            <a:r>
              <a:rPr lang="cs-CZ" sz="2300" dirty="0" err="1">
                <a:latin typeface="Arial" pitchFamily="34" charset="0"/>
                <a:cs typeface="Arial" pitchFamily="34" charset="0"/>
              </a:rPr>
              <a:t>u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pload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, SW 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keyboard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widgets</a:t>
            </a:r>
            <a:endParaRPr lang="cs-CZ" sz="23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sz="2700" dirty="0" smtClean="0">
                <a:latin typeface="Arial" pitchFamily="34" charset="0"/>
                <a:cs typeface="Arial" pitchFamily="34" charset="0"/>
              </a:rPr>
              <a:t>1.6 </a:t>
            </a:r>
            <a:r>
              <a:rPr lang="cs-CZ" sz="2700" dirty="0" err="1" smtClean="0">
                <a:latin typeface="Arial" pitchFamily="34" charset="0"/>
                <a:cs typeface="Arial" pitchFamily="34" charset="0"/>
              </a:rPr>
              <a:t>Donut</a:t>
            </a:r>
            <a:r>
              <a:rPr lang="cs-CZ" sz="2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cs-CZ" sz="2300" dirty="0">
                <a:latin typeface="Arial" pitchFamily="34" charset="0"/>
                <a:cs typeface="Arial" pitchFamily="34" charset="0"/>
              </a:rPr>
              <a:t>v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ylepšený </a:t>
            </a:r>
            <a:r>
              <a:rPr lang="cs-CZ" sz="2300" dirty="0">
                <a:latin typeface="Arial" pitchFamily="34" charset="0"/>
                <a:cs typeface="Arial" pitchFamily="34" charset="0"/>
              </a:rPr>
              <a:t>m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arket, rychlost kamery a prohlížeče, 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voice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300" dirty="0" err="1">
                <a:latin typeface="Arial" pitchFamily="34" charset="0"/>
                <a:cs typeface="Arial" pitchFamily="34" charset="0"/>
              </a:rPr>
              <a:t>s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earch</a:t>
            </a:r>
            <a:endParaRPr lang="cs-CZ" sz="23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sz="2700" dirty="0" smtClean="0">
                <a:latin typeface="Arial" pitchFamily="34" charset="0"/>
                <a:cs typeface="Arial" pitchFamily="34" charset="0"/>
              </a:rPr>
              <a:t>2.0/2.1 </a:t>
            </a:r>
            <a:r>
              <a:rPr lang="cs-CZ" sz="2700" dirty="0" err="1" smtClean="0">
                <a:latin typeface="Arial" pitchFamily="34" charset="0"/>
                <a:cs typeface="Arial" pitchFamily="34" charset="0"/>
              </a:rPr>
              <a:t>Eclair</a:t>
            </a:r>
            <a:r>
              <a:rPr lang="cs-CZ" sz="2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cs-CZ" sz="2300" dirty="0">
                <a:latin typeface="Arial" pitchFamily="34" charset="0"/>
                <a:cs typeface="Arial" pitchFamily="34" charset="0"/>
              </a:rPr>
              <a:t>p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odpora různých rozlišení, zoom, BT 2.1</a:t>
            </a:r>
          </a:p>
          <a:p>
            <a:pPr>
              <a:buFont typeface="Wingdings" pitchFamily="2" charset="2"/>
              <a:buChar char="Ø"/>
            </a:pPr>
            <a:r>
              <a:rPr lang="cs-CZ" sz="2700" dirty="0" smtClean="0">
                <a:latin typeface="Arial" pitchFamily="34" charset="0"/>
                <a:cs typeface="Arial" pitchFamily="34" charset="0"/>
              </a:rPr>
              <a:t>2.2 </a:t>
            </a:r>
            <a:r>
              <a:rPr lang="cs-CZ" sz="2700" dirty="0" err="1" smtClean="0">
                <a:latin typeface="Arial" pitchFamily="34" charset="0"/>
                <a:cs typeface="Arial" pitchFamily="34" charset="0"/>
              </a:rPr>
              <a:t>Froyo</a:t>
            </a:r>
            <a:r>
              <a:rPr lang="cs-CZ" sz="2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cs-CZ" sz="2300" dirty="0">
                <a:latin typeface="Arial" pitchFamily="34" charset="0"/>
                <a:cs typeface="Arial" pitchFamily="34" charset="0"/>
              </a:rPr>
              <a:t>i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nstalace aplikací na paměťovou kartu, 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flash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WiFi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hotspot</a:t>
            </a:r>
            <a:endParaRPr lang="cs-CZ" sz="23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sz="2700" dirty="0" smtClean="0">
                <a:latin typeface="Arial" pitchFamily="34" charset="0"/>
                <a:cs typeface="Arial" pitchFamily="34" charset="0"/>
              </a:rPr>
              <a:t>2.3 </a:t>
            </a:r>
            <a:r>
              <a:rPr lang="cs-CZ" sz="2700" dirty="0" err="1" smtClean="0">
                <a:latin typeface="Arial" pitchFamily="34" charset="0"/>
                <a:cs typeface="Arial" pitchFamily="34" charset="0"/>
              </a:rPr>
              <a:t>Gingerbread</a:t>
            </a:r>
            <a:r>
              <a:rPr lang="cs-CZ" sz="2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cs-CZ" sz="2300" dirty="0" smtClean="0">
                <a:latin typeface="Arial" pitchFamily="34" charset="0"/>
                <a:cs typeface="Arial" pitchFamily="34" charset="0"/>
              </a:rPr>
              <a:t>NFC, vylepšená copy/paste a SW </a:t>
            </a:r>
            <a:r>
              <a:rPr lang="cs-CZ" sz="2300" dirty="0" err="1" smtClean="0">
                <a:latin typeface="Arial" pitchFamily="34" charset="0"/>
                <a:cs typeface="Arial" pitchFamily="34" charset="0"/>
              </a:rPr>
              <a:t>keyboard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, senzory</a:t>
            </a:r>
          </a:p>
          <a:p>
            <a:pPr>
              <a:buFont typeface="Wingdings" pitchFamily="2" charset="2"/>
              <a:buChar char="Ø"/>
            </a:pPr>
            <a:r>
              <a:rPr lang="cs-CZ" sz="2700" dirty="0" smtClean="0">
                <a:latin typeface="Arial" pitchFamily="34" charset="0"/>
                <a:cs typeface="Arial" pitchFamily="34" charset="0"/>
              </a:rPr>
              <a:t>3.0/3.1/3.2 </a:t>
            </a:r>
            <a:r>
              <a:rPr lang="cs-CZ" sz="2700" dirty="0" err="1" smtClean="0">
                <a:latin typeface="Arial" pitchFamily="34" charset="0"/>
                <a:cs typeface="Arial" pitchFamily="34" charset="0"/>
              </a:rPr>
              <a:t>Honeycomb</a:t>
            </a:r>
            <a:r>
              <a:rPr lang="cs-CZ" sz="2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cs-CZ" sz="2300" dirty="0">
                <a:latin typeface="Arial" pitchFamily="34" charset="0"/>
                <a:cs typeface="Arial" pitchFamily="34" charset="0"/>
              </a:rPr>
              <a:t>o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ptimalizace pro tablet PC</a:t>
            </a:r>
          </a:p>
          <a:p>
            <a:pPr>
              <a:buFont typeface="Wingdings" pitchFamily="2" charset="2"/>
              <a:buChar char="Ø"/>
            </a:pPr>
            <a:r>
              <a:rPr lang="cs-CZ" sz="2700" dirty="0" smtClean="0">
                <a:latin typeface="Arial" pitchFamily="34" charset="0"/>
                <a:cs typeface="Arial" pitchFamily="34" charset="0"/>
              </a:rPr>
              <a:t>4.0 Ice Cream </a:t>
            </a:r>
            <a:r>
              <a:rPr lang="cs-CZ" sz="2700" dirty="0" err="1" smtClean="0">
                <a:latin typeface="Arial" pitchFamily="34" charset="0"/>
                <a:cs typeface="Arial" pitchFamily="34" charset="0"/>
              </a:rPr>
              <a:t>Sandwich</a:t>
            </a:r>
            <a:r>
              <a:rPr lang="cs-CZ" sz="27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cs-CZ" sz="2300" dirty="0">
                <a:latin typeface="Arial" pitchFamily="34" charset="0"/>
                <a:cs typeface="Arial" pitchFamily="34" charset="0"/>
              </a:rPr>
              <a:t>o</a:t>
            </a:r>
            <a:r>
              <a:rPr lang="cs-CZ" sz="2300" dirty="0" smtClean="0">
                <a:latin typeface="Arial" pitchFamily="34" charset="0"/>
                <a:cs typeface="Arial" pitchFamily="34" charset="0"/>
              </a:rPr>
              <a:t>ptimalizace pro smartphony i tablet PC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ohdan\Desktop\science1fairlightcmi.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4397821"/>
            <a:ext cx="4958617" cy="241555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Historie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pic>
        <p:nvPicPr>
          <p:cNvPr id="2050" name="Picture 2" descr="C:\Users\Bohdan\Desktop\1972-Plato-I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164035"/>
            <a:ext cx="3201069" cy="3201069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08504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1975 </a:t>
            </a:r>
            <a:r>
              <a:rPr lang="cs-CZ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 elektronický vzdělávací systém PLATO</a:t>
            </a:r>
          </a:p>
          <a:p>
            <a:endParaRPr lang="cs-CZ" sz="2400" dirty="0" smtClean="0">
              <a:latin typeface="Arial" pitchFamily="34" charset="0"/>
              <a:cs typeface="Arial" pitchFamily="34" charset="0"/>
            </a:endParaRPr>
          </a:p>
          <a:p>
            <a:endParaRPr lang="cs-CZ" sz="2400" dirty="0">
              <a:latin typeface="Arial" pitchFamily="34" charset="0"/>
              <a:cs typeface="Arial" pitchFamily="34" charset="0"/>
            </a:endParaRPr>
          </a:p>
          <a:p>
            <a:endParaRPr lang="cs-CZ" sz="2400" dirty="0" smtClean="0">
              <a:latin typeface="Arial" pitchFamily="34" charset="0"/>
              <a:cs typeface="Arial" pitchFamily="34" charset="0"/>
            </a:endParaRPr>
          </a:p>
          <a:p>
            <a:endParaRPr lang="cs-CZ" sz="2400" dirty="0">
              <a:latin typeface="Arial" pitchFamily="34" charset="0"/>
              <a:cs typeface="Arial" pitchFamily="34" charset="0"/>
            </a:endParaRPr>
          </a:p>
          <a:p>
            <a:endParaRPr lang="cs-CZ" sz="2400" dirty="0" smtClean="0">
              <a:latin typeface="Arial" pitchFamily="34" charset="0"/>
              <a:cs typeface="Arial" pitchFamily="34" charset="0"/>
            </a:endParaRPr>
          </a:p>
          <a:p>
            <a:endParaRPr lang="cs-CZ" sz="2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1979 </a:t>
            </a:r>
            <a:r>
              <a:rPr lang="en-US" sz="28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 hudební pracovní stanice Fairlight CMI</a:t>
            </a:r>
            <a:endParaRPr lang="cs-CZ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6" descr="C:\Users\Bohdan\Desktop\Samsung-Galaxy-S2-Official-Pictu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3329608"/>
            <a:ext cx="3528392" cy="3528392"/>
          </a:xfrm>
          <a:prstGeom prst="rect">
            <a:avLst/>
          </a:prstGeom>
          <a:noFill/>
        </p:spPr>
      </p:pic>
      <p:pic>
        <p:nvPicPr>
          <p:cNvPr id="14340" name="Picture 4" descr="C:\Users\Bohdan\Desktop\LG-Optimus-2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0"/>
            <a:ext cx="4989531" cy="3168352"/>
          </a:xfrm>
          <a:prstGeom prst="rect">
            <a:avLst/>
          </a:prstGeom>
          <a:noFill/>
        </p:spPr>
      </p:pic>
      <p:pic>
        <p:nvPicPr>
          <p:cNvPr id="14338" name="Picture 2" descr="C:\Users\Bohdan\Desktop\Xperia-PLAY_Black_screen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0"/>
            <a:ext cx="3528392" cy="3411239"/>
          </a:xfrm>
          <a:prstGeom prst="rect">
            <a:avLst/>
          </a:prstGeom>
          <a:noFill/>
        </p:spPr>
      </p:pic>
      <p:pic>
        <p:nvPicPr>
          <p:cNvPr id="14339" name="Picture 3" descr="C:\Users\Bohdan\Desktop\evo3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573016"/>
            <a:ext cx="2952328" cy="2894761"/>
          </a:xfrm>
          <a:prstGeom prst="rect">
            <a:avLst/>
          </a:prstGeom>
          <a:noFill/>
        </p:spPr>
      </p:pic>
      <p:pic>
        <p:nvPicPr>
          <p:cNvPr id="14341" name="Picture 5" descr="C:\Users\Bohdan\Desktop\nexus_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3456583"/>
            <a:ext cx="3583761" cy="3401417"/>
          </a:xfrm>
          <a:prstGeom prst="rect">
            <a:avLst/>
          </a:prstGeom>
          <a:noFill/>
        </p:spPr>
      </p:pic>
      <p:pic>
        <p:nvPicPr>
          <p:cNvPr id="1026" name="Picture 2" descr="C:\Users\Bohdan\Desktop\htc-g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0"/>
            <a:ext cx="3887350" cy="3068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Android OS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pic>
        <p:nvPicPr>
          <p:cNvPr id="13314" name="Picture 2" descr="C:\Users\Bohdan\Desktop\launcher_espier_launch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1556792"/>
            <a:ext cx="2952328" cy="4920546"/>
          </a:xfrm>
          <a:prstGeom prst="rect">
            <a:avLst/>
          </a:prstGeom>
          <a:noFill/>
        </p:spPr>
      </p:pic>
      <p:pic>
        <p:nvPicPr>
          <p:cNvPr id="13315" name="Picture 3" descr="C:\Users\Bohdan\Desktop\launcher_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556791"/>
            <a:ext cx="2915816" cy="4859693"/>
          </a:xfrm>
          <a:prstGeom prst="rect">
            <a:avLst/>
          </a:prstGeom>
          <a:noFill/>
        </p:spPr>
      </p:pic>
      <p:pic>
        <p:nvPicPr>
          <p:cNvPr id="13316" name="Picture 4" descr="C:\Users\Bohdan\Desktop\unnam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56792"/>
            <a:ext cx="3275856" cy="49137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Bohdan\Desktop\htc-7-troph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18144" y="3284984"/>
            <a:ext cx="2290360" cy="352839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Windows Phone 7 OS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79301"/>
            <a:ext cx="889248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Nástupce Windows Mobile</a:t>
            </a: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Uživatelské prostředí Metro</a:t>
            </a: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Vývoj od roku 2004 do 2009 </a:t>
            </a:r>
            <a:r>
              <a:rPr lang="cs-CZ" sz="3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nestihli to</a:t>
            </a:r>
            <a:r>
              <a:rPr lang="en-US" sz="3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cs-CZ" sz="3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!</a:t>
            </a:r>
            <a:endParaRPr lang="cs-CZ" sz="30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místo toho vydán Mobile 6.5 a vývoj pokračoval do 2010</a:t>
            </a: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Partnerství s Nokií</a:t>
            </a: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Mango </a:t>
            </a:r>
            <a:r>
              <a:rPr lang="cs-CZ" sz="3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3000" dirty="0" smtClean="0">
                <a:latin typeface="Arial" pitchFamily="34" charset="0"/>
                <a:cs typeface="Arial" pitchFamily="34" charset="0"/>
              </a:rPr>
              <a:t> IE9, Twitter, Multitasking</a:t>
            </a:r>
          </a:p>
          <a:p>
            <a:pPr>
              <a:buFont typeface="Wingdings" pitchFamily="2" charset="2"/>
              <a:buChar char="Ø"/>
            </a:pPr>
            <a:r>
              <a:rPr lang="cs-CZ" sz="3000" dirty="0" smtClean="0">
                <a:latin typeface="Arial" pitchFamily="34" charset="0"/>
                <a:cs typeface="Arial" pitchFamily="34" charset="0"/>
              </a:rPr>
              <a:t>Očekává se Tango a Apollo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	</a:t>
            </a:r>
            <a:endParaRPr lang="cs-CZ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Bohdan\Desktop\Nokia-N9-Review-Bl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304" y="3537520"/>
            <a:ext cx="3275856" cy="327585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err="1" smtClean="0"/>
              <a:t>MeeGo</a:t>
            </a:r>
            <a:r>
              <a:rPr lang="cs-CZ" sz="4300" b="1" u="sng" dirty="0" smtClean="0"/>
              <a:t> OS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" y="847253"/>
            <a:ext cx="904684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Operační systém </a:t>
            </a:r>
            <a:r>
              <a:rPr lang="cs-CZ" sz="2800" dirty="0" err="1" smtClean="0">
                <a:latin typeface="Arial" pitchFamily="34" charset="0"/>
                <a:cs typeface="Arial" pitchFamily="34" charset="0"/>
              </a:rPr>
              <a:t>Maemo</a:t>
            </a:r>
            <a:r>
              <a:rPr lang="cs-CZ" sz="2800" dirty="0" smtClean="0">
                <a:latin typeface="Arial" pitchFamily="34" charset="0"/>
                <a:cs typeface="Arial" pitchFamily="34" charset="0"/>
              </a:rPr>
              <a:t> 6 </a:t>
            </a:r>
          </a:p>
          <a:p>
            <a:pPr lvl="1">
              <a:buFont typeface="Arial" pitchFamily="34" charset="0"/>
              <a:buChar char="•"/>
            </a:pPr>
            <a:r>
              <a:rPr lang="cs-CZ" sz="2400" dirty="0" err="1" smtClean="0">
                <a:latin typeface="Arial" pitchFamily="34" charset="0"/>
                <a:cs typeface="Arial" pitchFamily="34" charset="0"/>
              </a:rPr>
              <a:t>MeeGo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je nástavba</a:t>
            </a: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Prvním a posledním MeeGo telefonem je Nokia N9</a:t>
            </a: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Uživatelské rozhraní </a:t>
            </a:r>
          </a:p>
          <a:p>
            <a:pPr lvl="1">
              <a:buFont typeface="Arial" pitchFamily="34" charset="0"/>
              <a:buChar char="•"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založené na „swipování“ prstem od samého okraje displeje</a:t>
            </a: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Telefon nepotřebuje žádná tlačítka pod displejem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Tablet PC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6868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Zařízení dnes směřované pouze pro zábavu</a:t>
            </a: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Vybíráme podle displeje a operačního systému</a:t>
            </a:r>
          </a:p>
          <a:p>
            <a:pPr lvl="1">
              <a:buFont typeface="Arial" pitchFamily="34" charset="0"/>
              <a:buChar char="•"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hardware bývá téměř totožný</a:t>
            </a: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Naprostá většina používá kapacitní displej</a:t>
            </a: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První tablet vznikl již v roce 2002 </a:t>
            </a:r>
          </a:p>
          <a:p>
            <a:pPr lvl="1">
              <a:buFont typeface="Arial" pitchFamily="34" charset="0"/>
              <a:buChar char="•"/>
            </a:pPr>
            <a:r>
              <a:rPr lang="cs-CZ" sz="2400" dirty="0" smtClean="0">
                <a:latin typeface="Arial" pitchFamily="34" charset="0"/>
                <a:cs typeface="Arial" pitchFamily="34" charset="0"/>
              </a:rPr>
              <a:t>Microsoft </a:t>
            </a:r>
            <a:r>
              <a:rPr lang="cs-CZ" sz="2400" dirty="0">
                <a:latin typeface="Arial" pitchFamily="34" charset="0"/>
                <a:cs typeface="Arial" pitchFamily="34" charset="0"/>
              </a:rPr>
              <a:t>t</a:t>
            </a:r>
            <a:r>
              <a:rPr lang="cs-CZ" sz="2400" dirty="0" smtClean="0">
                <a:latin typeface="Arial" pitchFamily="34" charset="0"/>
                <a:cs typeface="Arial" pitchFamily="34" charset="0"/>
              </a:rPr>
              <a:t>ablet PC s Windows XP</a:t>
            </a:r>
          </a:p>
          <a:p>
            <a:pPr>
              <a:buFont typeface="Wingdings" pitchFamily="2" charset="2"/>
              <a:buChar char="Ø"/>
            </a:pPr>
            <a:r>
              <a:rPr lang="cs-CZ" sz="2800" dirty="0" smtClean="0">
                <a:latin typeface="Arial" pitchFamily="34" charset="0"/>
                <a:cs typeface="Arial" pitchFamily="34" charset="0"/>
              </a:rPr>
              <a:t>Boom však započal až </a:t>
            </a:r>
            <a:r>
              <a:rPr lang="cs-CZ" sz="2800" dirty="0" err="1" smtClean="0">
                <a:latin typeface="Arial" pitchFamily="34" charset="0"/>
                <a:cs typeface="Arial" pitchFamily="34" charset="0"/>
              </a:rPr>
              <a:t>iPadem</a:t>
            </a:r>
            <a:endParaRPr lang="cs-CZ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4" name="Picture 2" descr="C:\Users\Bohdan\Desktop\168686-mircrosofts-bill-gates-launches-the-tablet-pc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7324" y="2868571"/>
            <a:ext cx="2807164" cy="39448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4800" b="1" u="sng" dirty="0" smtClean="0"/>
              <a:t>Tablet </a:t>
            </a:r>
            <a:r>
              <a:rPr lang="cs-CZ" sz="4800" b="1" u="sng" dirty="0" err="1" smtClean="0"/>
              <a:t>iOS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80" y="836712"/>
            <a:ext cx="8686800" cy="244827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iPad (2010) </a:t>
            </a:r>
          </a:p>
          <a:p>
            <a:pPr lvl="1">
              <a:buFont typeface="Arial" pitchFamily="34" charset="0"/>
              <a:buChar char="•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Single-</a:t>
            </a:r>
            <a:r>
              <a:rPr lang="cs-CZ" dirty="0" err="1" smtClean="0">
                <a:latin typeface="Arial" pitchFamily="34" charset="0"/>
                <a:cs typeface="Arial" pitchFamily="34" charset="0"/>
              </a:rPr>
              <a:t>Core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, 1024x768 pixelů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iPad 2 (2011) </a:t>
            </a:r>
          </a:p>
          <a:p>
            <a:pPr lvl="1">
              <a:buFont typeface="Arial" pitchFamily="34" charset="0"/>
              <a:buChar char="•"/>
            </a:pPr>
            <a:r>
              <a:rPr lang="cs-CZ" dirty="0" err="1" smtClean="0">
                <a:latin typeface="Arial" pitchFamily="34" charset="0"/>
                <a:cs typeface="Arial" pitchFamily="34" charset="0"/>
              </a:rPr>
              <a:t>Dual-Core</a:t>
            </a:r>
            <a:r>
              <a:rPr lang="cs-CZ" dirty="0" smtClean="0">
                <a:latin typeface="Arial" pitchFamily="34" charset="0"/>
                <a:cs typeface="Arial" pitchFamily="34" charset="0"/>
              </a:rPr>
              <a:t>, 1024x768 pixelů</a:t>
            </a:r>
          </a:p>
          <a:p>
            <a:endParaRPr lang="cs-CZ" dirty="0"/>
          </a:p>
        </p:txBody>
      </p:sp>
      <p:pic>
        <p:nvPicPr>
          <p:cNvPr id="17410" name="Picture 2" descr="C:\Users\Bohdan\Desktop\steve-jobs-ipa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018555"/>
            <a:ext cx="4680520" cy="37948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Tablet Android OS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pic>
        <p:nvPicPr>
          <p:cNvPr id="19460" name="Picture 4" descr="C:\Users\Bohdan\Desktop\Samsung-Galaxy-Tab-10.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789041"/>
            <a:ext cx="4983022" cy="3068960"/>
          </a:xfrm>
          <a:prstGeom prst="rect">
            <a:avLst/>
          </a:prstGeom>
          <a:noFill/>
        </p:spPr>
      </p:pic>
      <p:pic>
        <p:nvPicPr>
          <p:cNvPr id="19459" name="Picture 3" descr="C:\Users\Bohdan\Desktop\asus-eee-pad-slider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556792"/>
            <a:ext cx="3717843" cy="2671248"/>
          </a:xfrm>
          <a:prstGeom prst="rect">
            <a:avLst/>
          </a:prstGeom>
          <a:noFill/>
        </p:spPr>
      </p:pic>
      <p:pic>
        <p:nvPicPr>
          <p:cNvPr id="19461" name="Picture 5" descr="C:\Users\Bohdan\Desktop\Eee-Pad-Transformer-TF101_0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052736"/>
            <a:ext cx="3240360" cy="29487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Historie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9036496" cy="28803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900" dirty="0" smtClean="0">
                <a:latin typeface="Arial" pitchFamily="34" charset="0"/>
                <a:cs typeface="Arial" pitchFamily="34" charset="0"/>
              </a:rPr>
              <a:t>1983 </a:t>
            </a:r>
            <a:r>
              <a:rPr lang="en-US" sz="29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900" dirty="0" smtClean="0">
                <a:latin typeface="Arial" pitchFamily="34" charset="0"/>
                <a:cs typeface="Arial" pitchFamily="34" charset="0"/>
              </a:rPr>
              <a:t> první komerčně prodávaný počítač HP-150</a:t>
            </a:r>
            <a:endParaRPr lang="cs-CZ" sz="29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Bohdan\Desktop\hp150_sma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1916832"/>
            <a:ext cx="3384376" cy="48458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err="1" smtClean="0"/>
              <a:t>Multi-Touch</a:t>
            </a:r>
            <a:r>
              <a:rPr lang="cs-CZ" sz="4300" b="1" u="sng" dirty="0" smtClean="0"/>
              <a:t/>
            </a:r>
            <a:br>
              <a:rPr lang="cs-CZ" sz="4300" b="1" u="sng" dirty="0" smtClean="0"/>
            </a:br>
            <a:endParaRPr lang="cs-CZ" sz="4300" b="1" u="sng" dirty="0"/>
          </a:p>
        </p:txBody>
      </p:sp>
      <p:pic>
        <p:nvPicPr>
          <p:cNvPr id="4098" name="Picture 2" descr="C:\Users\Bohdan\Desktop\igest_numpad_noha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07125" y="2420888"/>
            <a:ext cx="2973387" cy="2276872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196752"/>
            <a:ext cx="9289032" cy="51845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1982 </a:t>
            </a:r>
            <a:r>
              <a:rPr lang="cs-CZ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panel s kamerou za sklem</a:t>
            </a:r>
          </a:p>
          <a:p>
            <a:pPr lvl="1">
              <a:buFont typeface="Arial" pitchFamily="34" charset="0"/>
              <a:buChar char="•"/>
            </a:pPr>
            <a:r>
              <a:rPr lang="cs-CZ" sz="2100" dirty="0">
                <a:latin typeface="Arial" pitchFamily="34" charset="0"/>
                <a:cs typeface="Arial" pitchFamily="34" charset="0"/>
              </a:rPr>
              <a:t>University </a:t>
            </a:r>
            <a:r>
              <a:rPr lang="cs-CZ" sz="21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cs-CZ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100" dirty="0" err="1">
                <a:latin typeface="Arial" pitchFamily="34" charset="0"/>
                <a:cs typeface="Arial" pitchFamily="34" charset="0"/>
              </a:rPr>
              <a:t>Toronto‘s</a:t>
            </a:r>
            <a:r>
              <a:rPr lang="cs-CZ" sz="2100" dirty="0">
                <a:latin typeface="Arial" pitchFamily="34" charset="0"/>
                <a:cs typeface="Arial" pitchFamily="34" charset="0"/>
              </a:rPr>
              <a:t> Input </a:t>
            </a:r>
            <a:r>
              <a:rPr lang="cs-CZ" sz="2100" dirty="0" err="1">
                <a:latin typeface="Arial" pitchFamily="34" charset="0"/>
                <a:cs typeface="Arial" pitchFamily="34" charset="0"/>
              </a:rPr>
              <a:t>Research</a:t>
            </a:r>
            <a:r>
              <a:rPr lang="cs-CZ" sz="2100" dirty="0">
                <a:latin typeface="Arial" pitchFamily="34" charset="0"/>
                <a:cs typeface="Arial" pitchFamily="34" charset="0"/>
              </a:rPr>
              <a:t> Group</a:t>
            </a:r>
          </a:p>
          <a:p>
            <a:pPr lvl="1">
              <a:buFont typeface="Arial" pitchFamily="34" charset="0"/>
              <a:buChar char="•"/>
            </a:pPr>
            <a:r>
              <a:rPr lang="cs-CZ" sz="2100" dirty="0" smtClean="0">
                <a:latin typeface="Arial" pitchFamily="34" charset="0"/>
                <a:cs typeface="Arial" pitchFamily="34" charset="0"/>
              </a:rPr>
              <a:t>detekuje jeden nebo více prstů, které se dotýkají skla</a:t>
            </a:r>
          </a:p>
          <a:p>
            <a:pPr lvl="1">
              <a:buFont typeface="Arial" pitchFamily="34" charset="0"/>
              <a:buChar char="•"/>
            </a:pPr>
            <a:r>
              <a:rPr lang="cs-CZ" sz="2100" dirty="0">
                <a:latin typeface="Arial" pitchFamily="34" charset="0"/>
                <a:cs typeface="Arial" pitchFamily="34" charset="0"/>
              </a:rPr>
              <a:t>d</a:t>
            </a:r>
            <a:r>
              <a:rPr lang="cs-CZ" sz="2100" dirty="0" smtClean="0">
                <a:latin typeface="Arial" pitchFamily="34" charset="0"/>
                <a:cs typeface="Arial" pitchFamily="34" charset="0"/>
              </a:rPr>
              <a:t>okonce částečně rozpozná míru tlaku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1984 </a:t>
            </a:r>
            <a:r>
              <a:rPr lang="cs-CZ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první vícedotykový kapacitní displej</a:t>
            </a:r>
          </a:p>
          <a:p>
            <a:pPr lvl="1">
              <a:buFont typeface="Arial" pitchFamily="34" charset="0"/>
              <a:buChar char="•"/>
            </a:pPr>
            <a:r>
              <a:rPr lang="cs-CZ" sz="2100" dirty="0">
                <a:latin typeface="Arial" pitchFamily="34" charset="0"/>
                <a:cs typeface="Arial" pitchFamily="34" charset="0"/>
              </a:rPr>
              <a:t>Bill </a:t>
            </a:r>
            <a:r>
              <a:rPr lang="cs-CZ" sz="2100" dirty="0" err="1">
                <a:latin typeface="Arial" pitchFamily="34" charset="0"/>
                <a:cs typeface="Arial" pitchFamily="34" charset="0"/>
              </a:rPr>
              <a:t>Buxton</a:t>
            </a:r>
            <a:endParaRPr lang="cs-CZ" sz="2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1991 </a:t>
            </a:r>
            <a:r>
              <a:rPr lang="cs-CZ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„Digital Desk“ </a:t>
            </a:r>
          </a:p>
          <a:p>
            <a:pPr lvl="1">
              <a:buFont typeface="Arial" pitchFamily="34" charset="0"/>
              <a:buChar char="•"/>
            </a:pPr>
            <a:r>
              <a:rPr lang="cs-CZ" sz="2100" dirty="0" err="1">
                <a:latin typeface="Arial" pitchFamily="34" charset="0"/>
                <a:cs typeface="Arial" pitchFamily="34" charset="0"/>
              </a:rPr>
              <a:t>Pierre</a:t>
            </a:r>
            <a:r>
              <a:rPr lang="cs-CZ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cs-CZ" sz="2100" dirty="0" err="1">
                <a:latin typeface="Arial" pitchFamily="34" charset="0"/>
                <a:cs typeface="Arial" pitchFamily="34" charset="0"/>
              </a:rPr>
              <a:t>Wellner</a:t>
            </a:r>
            <a:endParaRPr lang="cs-CZ" sz="21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100" dirty="0" smtClean="0">
                <a:latin typeface="Arial" pitchFamily="34" charset="0"/>
                <a:cs typeface="Arial" pitchFamily="34" charset="0"/>
              </a:rPr>
              <a:t>na stůl se promítá obraz, kamera nad stolem snímá pohyby rukou</a:t>
            </a:r>
          </a:p>
          <a:p>
            <a:pPr>
              <a:buFont typeface="Wingdings" pitchFamily="2" charset="2"/>
              <a:buChar char="Ø"/>
            </a:pPr>
            <a:r>
              <a:rPr lang="cs-CZ" sz="2500" dirty="0" smtClean="0">
                <a:latin typeface="Arial" pitchFamily="34" charset="0"/>
                <a:cs typeface="Arial" pitchFamily="34" charset="0"/>
              </a:rPr>
              <a:t>1999-2005 </a:t>
            </a:r>
            <a:r>
              <a:rPr lang="en-US" sz="25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500" dirty="0" err="1" smtClean="0">
                <a:latin typeface="Arial" pitchFamily="34" charset="0"/>
                <a:cs typeface="Arial" pitchFamily="34" charset="0"/>
              </a:rPr>
              <a:t>Fingerworks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vydává různé </a:t>
            </a:r>
            <a:r>
              <a:rPr lang="cs-CZ" sz="2500" dirty="0" err="1" smtClean="0">
                <a:latin typeface="Arial" pitchFamily="34" charset="0"/>
                <a:cs typeface="Arial" pitchFamily="34" charset="0"/>
              </a:rPr>
              <a:t>multi-touch</a:t>
            </a:r>
            <a:r>
              <a:rPr lang="cs-CZ" sz="2500" dirty="0" smtClean="0">
                <a:latin typeface="Arial" pitchFamily="34" charset="0"/>
                <a:cs typeface="Arial" pitchFamily="34" charset="0"/>
              </a:rPr>
              <a:t> produkty</a:t>
            </a:r>
          </a:p>
          <a:p>
            <a:pPr lvl="1">
              <a:buFont typeface="Arial" pitchFamily="34" charset="0"/>
              <a:buChar char="•"/>
            </a:pPr>
            <a:r>
              <a:rPr lang="cs-CZ" sz="2100" dirty="0" smtClean="0">
                <a:latin typeface="Arial" pitchFamily="34" charset="0"/>
                <a:cs typeface="Arial" pitchFamily="34" charset="0"/>
              </a:rPr>
              <a:t>např. </a:t>
            </a:r>
            <a:r>
              <a:rPr lang="cs-CZ" sz="2100" dirty="0" err="1" smtClean="0">
                <a:latin typeface="Arial" pitchFamily="34" charset="0"/>
                <a:cs typeface="Arial" pitchFamily="34" charset="0"/>
              </a:rPr>
              <a:t>iGesture</a:t>
            </a:r>
            <a:r>
              <a:rPr lang="cs-CZ" sz="2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100" dirty="0" err="1" smtClean="0">
                <a:latin typeface="Arial" pitchFamily="34" charset="0"/>
                <a:cs typeface="Arial" pitchFamily="34" charset="0"/>
              </a:rPr>
              <a:t>Pad</a:t>
            </a:r>
            <a:endParaRPr lang="cs-CZ" sz="21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100" dirty="0" smtClean="0">
                <a:latin typeface="Arial" pitchFamily="34" charset="0"/>
                <a:cs typeface="Arial" pitchFamily="34" charset="0"/>
              </a:rPr>
              <a:t>zakoupena Apple, který prohlašuje, že vynalezl multi-touch</a:t>
            </a:r>
            <a:endParaRPr lang="cs-CZ" sz="21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Technologie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Rezistivní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dvě elektricky vodivé vrstvy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úzká mezera mezi nimi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při stlačení se dotknou a je rozpoznána změna proudu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Výhody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možno ovládat jakýmkoliv předmětem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Nevýhody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nutný stylus (prst je příliš velký)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horší jas i podání barev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nevhodné pro větší displeje</a:t>
            </a:r>
            <a:endParaRPr lang="cs-CZ" sz="26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cs-CZ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85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Technologie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2808312" cy="72008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err="1" smtClean="0">
                <a:latin typeface="Arial" pitchFamily="34" charset="0"/>
                <a:cs typeface="Arial" pitchFamily="34" charset="0"/>
              </a:rPr>
              <a:t>Rezistivní</a:t>
            </a:r>
            <a:endParaRPr lang="cs-CZ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vekobs.cz/_images/resistive-touchscreen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6192688" cy="447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/>
          <p:cNvSpPr/>
          <p:nvPr/>
        </p:nvSpPr>
        <p:spPr>
          <a:xfrm>
            <a:off x="6300192" y="2992884"/>
            <a:ext cx="2880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latin typeface="Arial" pitchFamily="34" charset="0"/>
                <a:cs typeface="Arial" pitchFamily="34" charset="0"/>
              </a:rPr>
              <a:t>1. tvrzená vrstva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2. odporová vrstva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3. </a:t>
            </a:r>
            <a:r>
              <a:rPr lang="cs-CZ" dirty="0" err="1">
                <a:latin typeface="Arial" pitchFamily="34" charset="0"/>
                <a:cs typeface="Arial" pitchFamily="34" charset="0"/>
              </a:rPr>
              <a:t>elektrovodivá</a:t>
            </a:r>
            <a:r>
              <a:rPr lang="cs-CZ" dirty="0">
                <a:latin typeface="Arial" pitchFamily="34" charset="0"/>
                <a:cs typeface="Arial" pitchFamily="34" charset="0"/>
              </a:rPr>
              <a:t> vrstva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4. odporová vrstva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5. vymezovací bodová síť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6. skleněný panel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7. dotyk</a:t>
            </a:r>
          </a:p>
          <a:p>
            <a:r>
              <a:rPr lang="cs-CZ" dirty="0">
                <a:latin typeface="Arial" pitchFamily="34" charset="0"/>
                <a:cs typeface="Arial" pitchFamily="34" charset="0"/>
              </a:rPr>
              <a:t>8. </a:t>
            </a:r>
            <a:r>
              <a:rPr lang="cs-CZ" dirty="0" err="1">
                <a:latin typeface="Arial" pitchFamily="34" charset="0"/>
                <a:cs typeface="Arial" pitchFamily="34" charset="0"/>
              </a:rPr>
              <a:t>kontroler</a:t>
            </a:r>
            <a:endParaRPr lang="cs-CZ" dirty="0"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44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Technologie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892480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Kapacitní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>
                <a:latin typeface="Arial" pitchFamily="34" charset="0"/>
                <a:cs typeface="Arial" pitchFamily="34" charset="0"/>
              </a:rPr>
              <a:t>dnes nejčastější typ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sklo potaženo transparentním vodičem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>
                <a:latin typeface="Arial" pitchFamily="34" charset="0"/>
                <a:cs typeface="Arial" pitchFamily="34" charset="0"/>
              </a:rPr>
              <a:t>p</a:t>
            </a:r>
            <a:r>
              <a:rPr lang="cs-CZ" sz="2600" dirty="0" smtClean="0">
                <a:latin typeface="Arial" pitchFamily="34" charset="0"/>
                <a:cs typeface="Arial" pitchFamily="34" charset="0"/>
              </a:rPr>
              <a:t>ři dotyku se poruší elektrostatické pole</a:t>
            </a:r>
          </a:p>
          <a:p>
            <a:pPr lvl="2">
              <a:buFont typeface="Wingdings" pitchFamily="2" charset="2"/>
              <a:buChar char="ü"/>
            </a:pPr>
            <a:r>
              <a:rPr lang="cs-CZ" sz="2200" dirty="0">
                <a:latin typeface="Arial" pitchFamily="34" charset="0"/>
                <a:cs typeface="Arial" pitchFamily="34" charset="0"/>
              </a:rPr>
              <a:t>m</a:t>
            </a:r>
            <a:r>
              <a:rPr lang="cs-CZ" sz="2200" dirty="0" smtClean="0">
                <a:latin typeface="Arial" pitchFamily="34" charset="0"/>
                <a:cs typeface="Arial" pitchFamily="34" charset="0"/>
              </a:rPr>
              <a:t>ěřitelné jako změna kapacitního odporu</a:t>
            </a:r>
            <a:endParaRPr lang="cs-CZ" sz="26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Výhody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vysoká odolnost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lepší kvalita zobrazení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Nevýhody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nemožnost ovládání </a:t>
            </a:r>
            <a:r>
              <a:rPr lang="cs-CZ" sz="2600" dirty="0" err="1" smtClean="0">
                <a:latin typeface="Arial" pitchFamily="34" charset="0"/>
                <a:cs typeface="Arial" pitchFamily="34" charset="0"/>
              </a:rPr>
              <a:t>stylusem</a:t>
            </a:r>
            <a:endParaRPr lang="cs-CZ" sz="2600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endParaRPr lang="cs-CZ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3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Technologie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13681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Kapacitní</a:t>
            </a:r>
          </a:p>
          <a:p>
            <a:pPr lvl="1">
              <a:buFont typeface="Arial" pitchFamily="34" charset="0"/>
              <a:buChar char="•"/>
            </a:pPr>
            <a:r>
              <a:rPr lang="cs-CZ" sz="1900" dirty="0">
                <a:latin typeface="Arial" pitchFamily="34" charset="0"/>
                <a:cs typeface="Arial" pitchFamily="34" charset="0"/>
                <a:hlinkClick r:id="rId2"/>
              </a:rPr>
              <a:t>http://</a:t>
            </a:r>
            <a:r>
              <a:rPr lang="cs-CZ" sz="1900" dirty="0" smtClean="0">
                <a:latin typeface="Arial" pitchFamily="34" charset="0"/>
                <a:cs typeface="Arial" pitchFamily="34" charset="0"/>
                <a:hlinkClick r:id="rId2"/>
              </a:rPr>
              <a:t>www.youtube.com/watch?v=1-iFfZNtkwU&amp;feature=player_embedded</a:t>
            </a:r>
            <a:r>
              <a:rPr lang="cs-CZ" sz="19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050" name="Picture 2" descr="Kapacitní disple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55594"/>
            <a:ext cx="3168352" cy="515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owebu.bloger.cz/obrazky/owebu.bloger.cz/banan/img/kapacitni-dotykovy-displej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4692" y="1700808"/>
            <a:ext cx="464778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893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b="1" u="sng" dirty="0" smtClean="0"/>
              <a:t>Technologie dotykových displejů</a:t>
            </a:r>
            <a:br>
              <a:rPr lang="cs-CZ" sz="4300" b="1" u="sng" dirty="0" smtClean="0"/>
            </a:br>
            <a:endParaRPr lang="cs-CZ" sz="43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892480" cy="50405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Povrchová akustická vlna (SAW)</a:t>
            </a:r>
          </a:p>
          <a:p>
            <a:pPr lvl="1">
              <a:buFont typeface="Arial" pitchFamily="34" charset="0"/>
              <a:buChar char="•"/>
            </a:pPr>
            <a:r>
              <a:rPr lang="cs-CZ" sz="2600" u="sng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cs-CZ" sz="2600" dirty="0" err="1" smtClean="0">
                <a:latin typeface="Arial" pitchFamily="34" charset="0"/>
                <a:cs typeface="Arial" pitchFamily="34" charset="0"/>
              </a:rPr>
              <a:t>urface</a:t>
            </a:r>
            <a:r>
              <a:rPr lang="cs-CZ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600" u="sng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cs-CZ" sz="2600" dirty="0" err="1" smtClean="0">
                <a:latin typeface="Arial" pitchFamily="34" charset="0"/>
                <a:cs typeface="Arial" pitchFamily="34" charset="0"/>
              </a:rPr>
              <a:t>coustic</a:t>
            </a:r>
            <a:r>
              <a:rPr lang="cs-CZ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cs-CZ" sz="2600" u="sng" dirty="0" err="1" smtClean="0">
                <a:latin typeface="Arial" pitchFamily="34" charset="0"/>
                <a:cs typeface="Arial" pitchFamily="34" charset="0"/>
              </a:rPr>
              <a:t>W</a:t>
            </a:r>
            <a:r>
              <a:rPr lang="cs-CZ" sz="2600" dirty="0" err="1" smtClean="0">
                <a:latin typeface="Arial" pitchFamily="34" charset="0"/>
                <a:cs typeface="Arial" pitchFamily="34" charset="0"/>
              </a:rPr>
              <a:t>ave</a:t>
            </a:r>
            <a:endParaRPr lang="cs-CZ" sz="2600" dirty="0" smtClean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>
                <a:latin typeface="Arial" pitchFamily="34" charset="0"/>
                <a:cs typeface="Arial" pitchFamily="34" charset="0"/>
              </a:rPr>
              <a:t>u</a:t>
            </a:r>
            <a:r>
              <a:rPr lang="cs-CZ" sz="2600" dirty="0" smtClean="0">
                <a:latin typeface="Arial" pitchFamily="34" charset="0"/>
                <a:cs typeface="Arial" pitchFamily="34" charset="0"/>
              </a:rPr>
              <a:t>ltrazvukové vlny procházejí skrz displej</a:t>
            </a:r>
          </a:p>
          <a:p>
            <a:pPr lvl="2">
              <a:buFont typeface="Wingdings" pitchFamily="2" charset="2"/>
              <a:buChar char="ü"/>
            </a:pPr>
            <a:r>
              <a:rPr lang="cs-CZ" sz="2200" dirty="0" smtClean="0">
                <a:latin typeface="Arial" pitchFamily="34" charset="0"/>
                <a:cs typeface="Arial" pitchFamily="34" charset="0"/>
              </a:rPr>
              <a:t>2D mřížka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>
                <a:latin typeface="Arial" pitchFamily="34" charset="0"/>
                <a:cs typeface="Arial" pitchFamily="34" charset="0"/>
              </a:rPr>
              <a:t>d</a:t>
            </a:r>
            <a:r>
              <a:rPr lang="cs-CZ" sz="2600" dirty="0" smtClean="0">
                <a:latin typeface="Arial" pitchFamily="34" charset="0"/>
                <a:cs typeface="Arial" pitchFamily="34" charset="0"/>
              </a:rPr>
              <a:t>otyk část akustické vlny absorbuje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Výhody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vysoké rozlišení</a:t>
            </a:r>
          </a:p>
          <a:p>
            <a:pPr>
              <a:buFont typeface="Wingdings" pitchFamily="2" charset="2"/>
              <a:buChar char="Ø"/>
            </a:pPr>
            <a:r>
              <a:rPr lang="cs-CZ" dirty="0" smtClean="0">
                <a:latin typeface="Arial" pitchFamily="34" charset="0"/>
                <a:cs typeface="Arial" pitchFamily="34" charset="0"/>
              </a:rPr>
              <a:t>Nevýhody</a:t>
            </a:r>
            <a:endParaRPr lang="cs-CZ" dirty="0">
              <a:latin typeface="Arial" pitchFamily="34" charset="0"/>
              <a:cs typeface="Arial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nízká odolnost vůči nečistotám</a:t>
            </a:r>
          </a:p>
          <a:p>
            <a:pPr lvl="1">
              <a:buFont typeface="Arial" pitchFamily="34" charset="0"/>
              <a:buChar char="•"/>
            </a:pPr>
            <a:r>
              <a:rPr lang="cs-CZ" sz="2600" dirty="0" smtClean="0">
                <a:latin typeface="Arial" pitchFamily="34" charset="0"/>
                <a:cs typeface="Arial" pitchFamily="34" charset="0"/>
              </a:rPr>
              <a:t>nutno použít prst nebo kožené ukazovátko</a:t>
            </a:r>
            <a:endParaRPr lang="cs-CZ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0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781</Words>
  <Application>Microsoft Office PowerPoint</Application>
  <PresentationFormat>Předvádění na obrazovce (4:3)</PresentationFormat>
  <Paragraphs>184</Paragraphs>
  <Slides>26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27" baseType="lpstr">
      <vt:lpstr>Office Theme</vt:lpstr>
      <vt:lpstr>Historie dotykových displejů </vt:lpstr>
      <vt:lpstr>Historie dotykových displejů </vt:lpstr>
      <vt:lpstr>Historie dotykových displejů </vt:lpstr>
      <vt:lpstr>Multi-Touch </vt:lpstr>
      <vt:lpstr>Technologie dotykových displejů </vt:lpstr>
      <vt:lpstr>Technologie dotykových displejů </vt:lpstr>
      <vt:lpstr>Technologie dotykových displejů </vt:lpstr>
      <vt:lpstr>Technologie dotykových displejů </vt:lpstr>
      <vt:lpstr>Technologie dotykových displejů </vt:lpstr>
      <vt:lpstr>Technologie dotykových displejů </vt:lpstr>
      <vt:lpstr>Technologie dotykových displejů </vt:lpstr>
      <vt:lpstr>Technologie dotykových displejů </vt:lpstr>
      <vt:lpstr>Zajímavosti </vt:lpstr>
      <vt:lpstr>Smartphony </vt:lpstr>
      <vt:lpstr>Smartphony </vt:lpstr>
      <vt:lpstr>Symbian OS </vt:lpstr>
      <vt:lpstr>Palm OS, BlackBerry OS </vt:lpstr>
      <vt:lpstr>iOS </vt:lpstr>
      <vt:lpstr>Android OS </vt:lpstr>
      <vt:lpstr>Snímek 20</vt:lpstr>
      <vt:lpstr>Android OS </vt:lpstr>
      <vt:lpstr>Windows Phone 7 OS </vt:lpstr>
      <vt:lpstr>MeeGo OS </vt:lpstr>
      <vt:lpstr>Tablet PC </vt:lpstr>
      <vt:lpstr>Tablet iOS </vt:lpstr>
      <vt:lpstr>Tablet Android OS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Bohdan</dc:creator>
  <cp:lastModifiedBy>Radek</cp:lastModifiedBy>
  <cp:revision>58</cp:revision>
  <dcterms:created xsi:type="dcterms:W3CDTF">2011-12-08T16:58:12Z</dcterms:created>
  <dcterms:modified xsi:type="dcterms:W3CDTF">2012-09-07T08:30:13Z</dcterms:modified>
</cp:coreProperties>
</file>