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jpeg" ContentType="image/jpeg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466" r:id="rId2"/>
    <p:sldId id="462" r:id="rId3"/>
    <p:sldId id="471" r:id="rId4"/>
    <p:sldId id="463" r:id="rId5"/>
    <p:sldId id="464" r:id="rId6"/>
    <p:sldId id="465" r:id="rId7"/>
    <p:sldId id="46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9" autoAdjust="0"/>
  </p:normalViewPr>
  <p:slideViewPr>
    <p:cSldViewPr>
      <p:cViewPr>
        <p:scale>
          <a:sx n="70" d="100"/>
          <a:sy n="70" d="100"/>
        </p:scale>
        <p:origin x="-1164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92C6F0-2B49-439C-BE52-1DC54189E1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5299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B4846-9723-42B2-A856-48097F0D7012}" type="slidenum">
              <a:rPr lang="cs-CZ" sz="1200" smtClean="0"/>
              <a:pPr/>
              <a:t>1</a:t>
            </a:fld>
            <a:endParaRPr lang="cs-CZ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773F7E-79CE-4C78-A9ED-A94408B61CA8}" type="slidenum">
              <a:rPr lang="cs-CZ" sz="1200" smtClean="0"/>
              <a:pPr/>
              <a:t>2</a:t>
            </a:fld>
            <a:endParaRPr lang="cs-CZ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044650-B81D-4611-BAFF-E5F7DC5718EE}" type="slidenum">
              <a:rPr lang="cs-CZ" sz="1200" smtClean="0"/>
              <a:pPr/>
              <a:t>3</a:t>
            </a:fld>
            <a:endParaRPr lang="cs-CZ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748F1B-017D-41C1-9821-A77D383E0C8D}" type="slidenum">
              <a:rPr lang="cs-CZ" sz="1200" smtClean="0"/>
              <a:pPr/>
              <a:t>4</a:t>
            </a:fld>
            <a:endParaRPr lang="cs-CZ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49929D-7D06-448A-A757-CD26D88D904E}" type="slidenum">
              <a:rPr lang="cs-CZ" sz="1200" smtClean="0"/>
              <a:pPr/>
              <a:t>5</a:t>
            </a:fld>
            <a:endParaRPr lang="cs-CZ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77E42E-1D53-4A04-BDDC-3EDE1BAAA4E6}" type="slidenum">
              <a:rPr lang="cs-CZ" sz="1200" smtClean="0"/>
              <a:pPr/>
              <a:t>6</a:t>
            </a:fld>
            <a:endParaRPr lang="cs-CZ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A32AFD-827E-4C72-A3C4-03039E8A2EDD}" type="slidenum">
              <a:rPr lang="cs-CZ" sz="1200" smtClean="0"/>
              <a:pPr/>
              <a:t>7</a:t>
            </a:fld>
            <a:endParaRPr lang="cs-CZ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C164B-4204-413A-9B92-BA93EA9A4C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7945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10318-3D00-484C-9DDA-BBDD1140167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771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F045F-D017-49E2-BD5D-702C92C7613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595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B759-F990-43AB-8B76-366A0ED507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0973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5FC38-1727-4486-BF0A-CFFD761AFC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747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E1F4-8B97-485F-9970-1F94840D59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4166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B0F80-D6A1-41C5-A77D-50CE4022798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795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E10D1-3674-472A-9391-1608149F81A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390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356F-4BE7-46CC-BA1B-9BE513B7ED5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73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E6B64-EC0C-4607-B1B6-73A27F5109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492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21DF5-B63A-4852-95DC-B17079C1EB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4382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050BA2-7353-48FD-9762-3F47660E7CC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pojmy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-216024" y="1200229"/>
            <a:ext cx="9396536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Dodává </a:t>
            </a:r>
            <a:r>
              <a:rPr lang="cs-CZ" sz="3400" dirty="0">
                <a:latin typeface="Arial" charset="0"/>
              </a:rPr>
              <a:t>po určitou dobu </a:t>
            </a:r>
            <a:r>
              <a:rPr lang="cs-CZ" sz="3400" dirty="0" smtClean="0">
                <a:latin typeface="Arial" charset="0"/>
              </a:rPr>
              <a:t>elektrickou </a:t>
            </a:r>
            <a:r>
              <a:rPr lang="cs-CZ" sz="3400" dirty="0">
                <a:latin typeface="Arial" charset="0"/>
              </a:rPr>
              <a:t>energii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Po </a:t>
            </a:r>
            <a:r>
              <a:rPr lang="cs-CZ" sz="3400" dirty="0">
                <a:latin typeface="Arial" charset="0"/>
              </a:rPr>
              <a:t>vybití schopny opakovaného </a:t>
            </a:r>
            <a:r>
              <a:rPr lang="cs-CZ" sz="3400" dirty="0" smtClean="0">
                <a:latin typeface="Arial" charset="0"/>
              </a:rPr>
              <a:t>nabití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charset="0"/>
              </a:rPr>
              <a:t>n</a:t>
            </a:r>
            <a:r>
              <a:rPr lang="cs-CZ" sz="2800" dirty="0" smtClean="0">
                <a:latin typeface="Arial" charset="0"/>
              </a:rPr>
              <a:t>a rozdíl od baterie</a:t>
            </a:r>
            <a:endParaRPr lang="cs-CZ" sz="2800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>
                <a:latin typeface="Arial" charset="0"/>
              </a:rPr>
              <a:t>Požadavky </a:t>
            </a:r>
            <a:r>
              <a:rPr lang="cs-CZ" sz="3400" dirty="0">
                <a:latin typeface="Arial" charset="0"/>
              </a:rPr>
              <a:t>na akumulátory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co </a:t>
            </a:r>
            <a:r>
              <a:rPr lang="cs-CZ" sz="2800" dirty="0">
                <a:latin typeface="Arial" charset="0"/>
              </a:rPr>
              <a:t>nejmenší rozměry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co </a:t>
            </a:r>
            <a:r>
              <a:rPr lang="cs-CZ" sz="2800" dirty="0">
                <a:latin typeface="Arial" charset="0"/>
              </a:rPr>
              <a:t>nejmenší </a:t>
            </a:r>
            <a:r>
              <a:rPr lang="cs-CZ" sz="2800" dirty="0" smtClean="0">
                <a:latin typeface="Arial" charset="0"/>
              </a:rPr>
              <a:t>hmotnost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co nejvyšší kapacita (</a:t>
            </a:r>
            <a:r>
              <a:rPr lang="cs-CZ" sz="2800" dirty="0" err="1" smtClean="0">
                <a:latin typeface="Arial" charset="0"/>
              </a:rPr>
              <a:t>Ah</a:t>
            </a:r>
            <a:r>
              <a:rPr lang="cs-CZ" sz="2800" dirty="0" smtClean="0">
                <a:latin typeface="Arial" charset="0"/>
              </a:rPr>
              <a:t>, Wh)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co </a:t>
            </a:r>
            <a:r>
              <a:rPr lang="cs-CZ" sz="2800" dirty="0">
                <a:latin typeface="Arial" charset="0"/>
              </a:rPr>
              <a:t>nejlevnější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>
                <a:latin typeface="Arial" charset="0"/>
              </a:rPr>
              <a:t>d</a:t>
            </a:r>
            <a:r>
              <a:rPr lang="cs-CZ" sz="2800" dirty="0" smtClean="0">
                <a:latin typeface="Arial" charset="0"/>
              </a:rPr>
              <a:t>louhá životnost 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smtClean="0">
                <a:latin typeface="Arial" charset="0"/>
              </a:rPr>
              <a:t>velký počet nabíjecích cyklů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latin typeface="Arial" charset="0"/>
              </a:rPr>
              <a:t>nesmějí </a:t>
            </a:r>
            <a:r>
              <a:rPr lang="cs-CZ" sz="2800" dirty="0">
                <a:latin typeface="Arial" charset="0"/>
              </a:rPr>
              <a:t>ohrožovat životní prostředí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akumulátorů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764704"/>
            <a:ext cx="9144000" cy="627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Olověný </a:t>
            </a:r>
            <a:r>
              <a:rPr lang="cs-CZ" sz="3200" dirty="0">
                <a:latin typeface="Arial" charset="0"/>
              </a:rPr>
              <a:t>akumulátor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dvě </a:t>
            </a:r>
            <a:r>
              <a:rPr lang="cs-CZ" sz="2600" dirty="0">
                <a:latin typeface="Arial" charset="0"/>
              </a:rPr>
              <a:t>elektrody v lázni kyseliny sírové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katoda  </a:t>
            </a:r>
            <a:r>
              <a:rPr lang="cs-CZ" sz="2200" dirty="0">
                <a:latin typeface="Arial" charset="0"/>
              </a:rPr>
              <a:t>(+) </a:t>
            </a:r>
            <a:r>
              <a:rPr lang="cs-CZ" sz="2200" dirty="0" smtClean="0">
                <a:latin typeface="Arial" charset="0"/>
                <a:sym typeface="Wingdings" pitchFamily="2" charset="2"/>
              </a:rPr>
              <a:t></a:t>
            </a:r>
            <a:r>
              <a:rPr lang="cs-CZ" sz="2200" dirty="0" smtClean="0">
                <a:latin typeface="Arial" charset="0"/>
              </a:rPr>
              <a:t> </a:t>
            </a:r>
            <a:r>
              <a:rPr lang="cs-CZ" sz="2200" dirty="0">
                <a:latin typeface="Arial" charset="0"/>
              </a:rPr>
              <a:t>oxid olova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anoda </a:t>
            </a:r>
            <a:r>
              <a:rPr lang="cs-CZ" sz="2200" dirty="0">
                <a:latin typeface="Arial" charset="0"/>
              </a:rPr>
              <a:t>(-) </a:t>
            </a:r>
            <a:r>
              <a:rPr lang="en-US" sz="2200" dirty="0" smtClean="0">
                <a:latin typeface="Arial" charset="0"/>
                <a:sym typeface="Wingdings" pitchFamily="2" charset="2"/>
              </a:rPr>
              <a:t></a:t>
            </a:r>
            <a:r>
              <a:rPr lang="cs-CZ" sz="2200" dirty="0" smtClean="0">
                <a:latin typeface="Arial" charset="0"/>
              </a:rPr>
              <a:t> </a:t>
            </a:r>
            <a:r>
              <a:rPr lang="cs-CZ" sz="2200" dirty="0">
                <a:latin typeface="Arial" charset="0"/>
              </a:rPr>
              <a:t>olověná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chemický </a:t>
            </a:r>
            <a:r>
              <a:rPr lang="cs-CZ" sz="2600" dirty="0">
                <a:latin typeface="Arial" charset="0"/>
              </a:rPr>
              <a:t>proces </a:t>
            </a:r>
            <a:r>
              <a:rPr lang="cs-CZ" sz="2600" dirty="0" smtClean="0">
                <a:latin typeface="Arial" charset="0"/>
                <a:sym typeface="Wingdings" pitchFamily="2" charset="2"/>
              </a:rPr>
              <a:t></a:t>
            </a:r>
            <a:r>
              <a:rPr lang="cs-CZ" sz="2600" dirty="0" smtClean="0">
                <a:latin typeface="Arial" charset="0"/>
              </a:rPr>
              <a:t> </a:t>
            </a:r>
            <a:r>
              <a:rPr lang="cs-CZ" sz="2600" dirty="0">
                <a:latin typeface="Arial" charset="0"/>
              </a:rPr>
              <a:t>anoda oxiduje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elektrolytem </a:t>
            </a:r>
            <a:r>
              <a:rPr lang="cs-CZ" sz="2200" dirty="0">
                <a:latin typeface="Arial" charset="0"/>
              </a:rPr>
              <a:t>proudí elektrony ke katodě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spotřebovává </a:t>
            </a:r>
            <a:r>
              <a:rPr lang="cs-CZ" sz="2200" dirty="0">
                <a:latin typeface="Arial" charset="0"/>
              </a:rPr>
              <a:t>se kyselina, tvoří se voda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při </a:t>
            </a:r>
            <a:r>
              <a:rPr lang="cs-CZ" sz="2200" dirty="0">
                <a:latin typeface="Arial" charset="0"/>
              </a:rPr>
              <a:t>nabíjení je proces opačný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vysoká </a:t>
            </a:r>
            <a:r>
              <a:rPr lang="cs-CZ" sz="2600" dirty="0">
                <a:latin typeface="Arial" charset="0"/>
              </a:rPr>
              <a:t>kapacita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dlouhá </a:t>
            </a:r>
            <a:r>
              <a:rPr lang="cs-CZ" sz="2600" dirty="0">
                <a:latin typeface="Arial" charset="0"/>
              </a:rPr>
              <a:t>životnost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malé </a:t>
            </a:r>
            <a:r>
              <a:rPr lang="cs-CZ" sz="2600" dirty="0">
                <a:latin typeface="Arial" charset="0"/>
              </a:rPr>
              <a:t>samovybíjení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Nevýhody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velká </a:t>
            </a:r>
            <a:r>
              <a:rPr lang="cs-CZ" sz="2600" dirty="0">
                <a:latin typeface="Arial" charset="0"/>
              </a:rPr>
              <a:t>hmotnost a rozměry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ekologicky </a:t>
            </a:r>
            <a:r>
              <a:rPr lang="cs-CZ" sz="2600" dirty="0">
                <a:latin typeface="Arial" charset="0"/>
              </a:rPr>
              <a:t>nešetrné (olovo)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2411" y="3356993"/>
            <a:ext cx="451609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Olověný akumulátor 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36512" y="926718"/>
            <a:ext cx="914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Můžeme </a:t>
            </a:r>
            <a:r>
              <a:rPr lang="cs-CZ" sz="3200" dirty="0">
                <a:latin typeface="Arial" charset="0"/>
              </a:rPr>
              <a:t>dělit podle použití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>
                <a:latin typeface="Arial" charset="0"/>
              </a:rPr>
              <a:t>z</a:t>
            </a:r>
            <a:r>
              <a:rPr lang="cs-CZ" sz="2600" dirty="0" smtClean="0">
                <a:latin typeface="Arial" charset="0"/>
              </a:rPr>
              <a:t>áložní</a:t>
            </a:r>
            <a:endParaRPr lang="cs-CZ" sz="2600" dirty="0">
              <a:latin typeface="Arial" charset="0"/>
            </a:endParaRP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UPS, ...</a:t>
            </a:r>
            <a:endParaRPr lang="cs-CZ" sz="2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>
                <a:latin typeface="Arial" charset="0"/>
              </a:rPr>
              <a:t>s</a:t>
            </a:r>
            <a:r>
              <a:rPr lang="cs-CZ" sz="2600" dirty="0" smtClean="0">
                <a:latin typeface="Arial" charset="0"/>
              </a:rPr>
              <a:t>tartovací</a:t>
            </a:r>
            <a:endParaRPr lang="cs-CZ" sz="2600" dirty="0">
              <a:latin typeface="Arial" charset="0"/>
            </a:endParaRP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jsou </a:t>
            </a:r>
            <a:r>
              <a:rPr lang="cs-CZ" sz="2200" dirty="0">
                <a:latin typeface="Arial" charset="0"/>
              </a:rPr>
              <a:t>určené pro startování (např. autobaterie)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>
                <a:latin typeface="Arial" charset="0"/>
              </a:rPr>
              <a:t>t</a:t>
            </a:r>
            <a:r>
              <a:rPr lang="cs-CZ" sz="2600" dirty="0" smtClean="0">
                <a:latin typeface="Arial" charset="0"/>
              </a:rPr>
              <a:t>rakční</a:t>
            </a:r>
            <a:endParaRPr lang="cs-CZ" sz="2600" dirty="0">
              <a:latin typeface="Arial" charset="0"/>
            </a:endParaRP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 smtClean="0">
                <a:latin typeface="Arial" charset="0"/>
              </a:rPr>
              <a:t>golfové </a:t>
            </a:r>
            <a:r>
              <a:rPr lang="cs-CZ" sz="2200" dirty="0">
                <a:latin typeface="Arial" charset="0"/>
              </a:rPr>
              <a:t>vozítka, elektrické automobily,..</a:t>
            </a:r>
          </a:p>
        </p:txBody>
      </p:sp>
      <p:pic>
        <p:nvPicPr>
          <p:cNvPr id="1026" name="Picture 2" descr="http://www.asia.ru/images/target/img/product/11/89/43/1189435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78" y="3790840"/>
            <a:ext cx="4560030" cy="28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yperelektro.cz/photos/original/nahradni-akumulator-nicd-14-4v-2-0ah-a-pro-bosc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68960"/>
            <a:ext cx="2664296" cy="32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18" t="-2090" r="14818" b="2090"/>
          <a:stretch/>
        </p:blipFill>
        <p:spPr bwMode="auto">
          <a:xfrm>
            <a:off x="4932040" y="540000"/>
            <a:ext cx="3888432" cy="259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764704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Nikl-kadmiový </a:t>
            </a:r>
            <a:r>
              <a:rPr lang="cs-CZ" sz="3200" dirty="0">
                <a:latin typeface="Arial" charset="0"/>
              </a:rPr>
              <a:t>(</a:t>
            </a:r>
            <a:r>
              <a:rPr lang="cs-CZ" sz="3200" dirty="0" err="1">
                <a:latin typeface="Arial" charset="0"/>
              </a:rPr>
              <a:t>NiCd</a:t>
            </a:r>
            <a:r>
              <a:rPr lang="cs-CZ" sz="3200" dirty="0">
                <a:latin typeface="Arial" charset="0"/>
              </a:rPr>
              <a:t>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katoda </a:t>
            </a:r>
            <a:r>
              <a:rPr lang="cs-CZ" sz="2600" dirty="0">
                <a:latin typeface="Arial" charset="0"/>
              </a:rPr>
              <a:t>(+) </a:t>
            </a:r>
            <a:r>
              <a:rPr lang="cs-CZ" sz="2600" dirty="0" smtClean="0">
                <a:latin typeface="Arial" charset="0"/>
                <a:sym typeface="Wingdings" pitchFamily="2" charset="2"/>
              </a:rPr>
              <a:t></a:t>
            </a:r>
            <a:r>
              <a:rPr lang="cs-CZ" sz="2600" dirty="0" smtClean="0">
                <a:latin typeface="Arial" charset="0"/>
              </a:rPr>
              <a:t> </a:t>
            </a:r>
            <a:r>
              <a:rPr lang="cs-CZ" sz="2600" dirty="0">
                <a:latin typeface="Arial" charset="0"/>
              </a:rPr>
              <a:t>Ni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anoda </a:t>
            </a:r>
            <a:r>
              <a:rPr lang="cs-CZ" sz="2600" dirty="0">
                <a:latin typeface="Arial" charset="0"/>
              </a:rPr>
              <a:t>(-) </a:t>
            </a:r>
            <a:r>
              <a:rPr lang="en-US" sz="2600" dirty="0" smtClean="0">
                <a:latin typeface="Arial" charset="0"/>
                <a:sym typeface="Wingdings" pitchFamily="2" charset="2"/>
              </a:rPr>
              <a:t></a:t>
            </a:r>
            <a:r>
              <a:rPr lang="cs-CZ" sz="2600" dirty="0" smtClean="0">
                <a:latin typeface="Arial" charset="0"/>
              </a:rPr>
              <a:t> </a:t>
            </a:r>
            <a:r>
              <a:rPr lang="cs-CZ" sz="2600" dirty="0">
                <a:latin typeface="Arial" charset="0"/>
              </a:rPr>
              <a:t>Cd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schopnost </a:t>
            </a:r>
            <a:r>
              <a:rPr lang="cs-CZ" sz="2600" dirty="0">
                <a:latin typeface="Arial" charset="0"/>
              </a:rPr>
              <a:t>dodávat vysoké proudy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vysoký </a:t>
            </a:r>
            <a:r>
              <a:rPr lang="cs-CZ" sz="2600" dirty="0">
                <a:latin typeface="Arial" charset="0"/>
              </a:rPr>
              <a:t>počet nabíjecích cyklů (cca 1000)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provozní </a:t>
            </a:r>
            <a:r>
              <a:rPr lang="cs-CZ" sz="2600" dirty="0">
                <a:latin typeface="Arial" charset="0"/>
              </a:rPr>
              <a:t>podmínky (funguje i v -40°C)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rychlé </a:t>
            </a:r>
            <a:r>
              <a:rPr lang="cs-CZ" sz="2600" dirty="0">
                <a:latin typeface="Arial" charset="0"/>
              </a:rPr>
              <a:t>nabíjení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Nevýhody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menší </a:t>
            </a:r>
            <a:r>
              <a:rPr lang="cs-CZ" sz="2600" dirty="0">
                <a:latin typeface="Arial" charset="0"/>
              </a:rPr>
              <a:t>kapacita než u </a:t>
            </a:r>
            <a:r>
              <a:rPr lang="cs-CZ" sz="2600" dirty="0" err="1">
                <a:latin typeface="Arial" charset="0"/>
              </a:rPr>
              <a:t>Li</a:t>
            </a:r>
            <a:r>
              <a:rPr lang="cs-CZ" sz="2600" dirty="0">
                <a:latin typeface="Arial" charset="0"/>
              </a:rPr>
              <a:t>-ion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ekologicky </a:t>
            </a:r>
            <a:r>
              <a:rPr lang="cs-CZ" sz="2600" dirty="0">
                <a:latin typeface="Arial" charset="0"/>
              </a:rPr>
              <a:t>nešetrné (kadmium)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samovybíjení </a:t>
            </a:r>
            <a:r>
              <a:rPr lang="cs-CZ" sz="2600" dirty="0">
                <a:latin typeface="Arial" charset="0"/>
              </a:rPr>
              <a:t>(15% za měsíc)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vysoký </a:t>
            </a:r>
            <a:r>
              <a:rPr lang="cs-CZ" sz="2600" dirty="0">
                <a:latin typeface="Arial" charset="0"/>
              </a:rPr>
              <a:t>paměťový efekt</a:t>
            </a:r>
          </a:p>
          <a:p>
            <a:pPr marL="18288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300" dirty="0" smtClean="0">
                <a:latin typeface="Arial" charset="0"/>
              </a:rPr>
              <a:t>ztráta </a:t>
            </a:r>
            <a:r>
              <a:rPr lang="cs-CZ" sz="2300" dirty="0">
                <a:latin typeface="Arial" charset="0"/>
              </a:rPr>
              <a:t>kapacity přebíjením či nedostatečným vybitím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akumulátorů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892" t="7204" r="12112" b="7261"/>
          <a:stretch/>
        </p:blipFill>
        <p:spPr bwMode="auto">
          <a:xfrm>
            <a:off x="5400488" y="1052736"/>
            <a:ext cx="3564000" cy="3312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akumulátorů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-36512" y="842511"/>
            <a:ext cx="9144000" cy="59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Nikl-</a:t>
            </a:r>
            <a:r>
              <a:rPr lang="cs-CZ" sz="3200" dirty="0" err="1" smtClean="0">
                <a:latin typeface="Arial" charset="0"/>
              </a:rPr>
              <a:t>metalhydridové</a:t>
            </a:r>
            <a:r>
              <a:rPr lang="cs-CZ" sz="3200" dirty="0" smtClean="0">
                <a:latin typeface="Arial" charset="0"/>
              </a:rPr>
              <a:t> </a:t>
            </a:r>
            <a:r>
              <a:rPr lang="cs-CZ" sz="3200" dirty="0">
                <a:latin typeface="Arial" charset="0"/>
              </a:rPr>
              <a:t>(</a:t>
            </a:r>
            <a:r>
              <a:rPr lang="cs-CZ" sz="3200" dirty="0" err="1">
                <a:latin typeface="Arial" charset="0"/>
              </a:rPr>
              <a:t>NiMh</a:t>
            </a:r>
            <a:r>
              <a:rPr lang="cs-CZ" sz="3200" dirty="0">
                <a:latin typeface="Arial" charset="0"/>
              </a:rPr>
              <a:t>)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</a:t>
            </a:r>
            <a:r>
              <a:rPr lang="cs-CZ" sz="2600" dirty="0">
                <a:latin typeface="Arial" charset="0"/>
              </a:rPr>
              <a:t>kapacita než </a:t>
            </a:r>
            <a:r>
              <a:rPr lang="cs-CZ" sz="2600" dirty="0" err="1">
                <a:latin typeface="Arial" charset="0"/>
              </a:rPr>
              <a:t>NiCd</a:t>
            </a:r>
            <a:r>
              <a:rPr lang="cs-CZ" sz="2600" dirty="0">
                <a:latin typeface="Arial" charset="0"/>
              </a:rPr>
              <a:t> (cca o 50%)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nižší </a:t>
            </a:r>
            <a:r>
              <a:rPr lang="cs-CZ" sz="2600" dirty="0">
                <a:latin typeface="Arial" charset="0"/>
              </a:rPr>
              <a:t>hmotnost než </a:t>
            </a:r>
            <a:r>
              <a:rPr lang="cs-CZ" sz="2600" dirty="0" err="1">
                <a:latin typeface="Arial" charset="0"/>
              </a:rPr>
              <a:t>NiCd</a:t>
            </a:r>
            <a:endParaRPr lang="cs-CZ" sz="26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rychlé </a:t>
            </a:r>
            <a:r>
              <a:rPr lang="cs-CZ" sz="2600" dirty="0">
                <a:latin typeface="Arial" charset="0"/>
              </a:rPr>
              <a:t>nabíjení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ekologicky </a:t>
            </a:r>
            <a:r>
              <a:rPr lang="cs-CZ" sz="2600" dirty="0">
                <a:latin typeface="Arial" charset="0"/>
              </a:rPr>
              <a:t>šetrnější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nižší </a:t>
            </a:r>
            <a:r>
              <a:rPr lang="cs-CZ" sz="2600" dirty="0">
                <a:latin typeface="Arial" charset="0"/>
              </a:rPr>
              <a:t>paměťový efekt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Nevýhody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</a:t>
            </a:r>
            <a:r>
              <a:rPr lang="cs-CZ" sz="2600" dirty="0">
                <a:latin typeface="Arial" charset="0"/>
              </a:rPr>
              <a:t>samovybíjení (25% za měsíc)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nižší </a:t>
            </a:r>
            <a:r>
              <a:rPr lang="cs-CZ" sz="2600" dirty="0">
                <a:latin typeface="Arial" charset="0"/>
              </a:rPr>
              <a:t>počet nabíjecích cyklů (cca 500)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horší </a:t>
            </a:r>
            <a:r>
              <a:rPr lang="cs-CZ" sz="2600" dirty="0">
                <a:latin typeface="Arial" charset="0"/>
              </a:rPr>
              <a:t>pracovní podmínky </a:t>
            </a:r>
            <a:endParaRPr lang="cs-CZ" sz="2600" dirty="0" smtClean="0">
              <a:latin typeface="Arial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200" dirty="0">
                <a:latin typeface="Arial" charset="0"/>
              </a:rPr>
              <a:t>n</a:t>
            </a:r>
            <a:r>
              <a:rPr lang="cs-CZ" sz="2200" dirty="0" smtClean="0">
                <a:latin typeface="Arial" charset="0"/>
              </a:rPr>
              <a:t>ejlépe sucho </a:t>
            </a:r>
            <a:r>
              <a:rPr lang="cs-CZ" sz="2200" dirty="0">
                <a:latin typeface="Arial" charset="0"/>
              </a:rPr>
              <a:t>a pokojová </a:t>
            </a:r>
            <a:r>
              <a:rPr lang="cs-CZ" sz="2200" dirty="0" smtClean="0">
                <a:latin typeface="Arial" charset="0"/>
              </a:rPr>
              <a:t>teplota</a:t>
            </a:r>
            <a:endParaRPr lang="cs-CZ" sz="2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nesmí </a:t>
            </a:r>
            <a:r>
              <a:rPr lang="cs-CZ" sz="2600" dirty="0">
                <a:latin typeface="Arial" charset="0"/>
              </a:rPr>
              <a:t>se přebíjet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dodává </a:t>
            </a:r>
            <a:r>
              <a:rPr lang="cs-CZ" sz="2600" dirty="0">
                <a:latin typeface="Arial" charset="0"/>
              </a:rPr>
              <a:t>nižší proudy než </a:t>
            </a:r>
            <a:r>
              <a:rPr lang="cs-CZ" sz="2600" dirty="0" err="1" smtClean="0">
                <a:latin typeface="Arial" charset="0"/>
              </a:rPr>
              <a:t>NiCd</a:t>
            </a:r>
            <a:endParaRPr lang="cs-CZ" sz="2600" dirty="0">
              <a:latin typeface="Arial" charset="0"/>
            </a:endParaRPr>
          </a:p>
        </p:txBody>
      </p:sp>
      <p:pic>
        <p:nvPicPr>
          <p:cNvPr id="3074" name="Picture 2" descr="http://www.conrad.de/medias/global/ce/2000_2999/2500/2550/2550/255032_BB_00_FB.EPS_1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84" r="21230"/>
          <a:stretch/>
        </p:blipFill>
        <p:spPr bwMode="auto">
          <a:xfrm>
            <a:off x="7236296" y="4437112"/>
            <a:ext cx="14040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ourproductimages.com/1000/scale/scale/p/pictures/fotolab/FOTO%20E-SHOP/BATERIE%20NABIJECKY%20LI-ION/CANON/Aku/NB-10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69" t="3960" r="3140" b="3270"/>
          <a:stretch/>
        </p:blipFill>
        <p:spPr bwMode="auto">
          <a:xfrm>
            <a:off x="6372200" y="476672"/>
            <a:ext cx="263069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ourproductimages.com/p/pictures/fotolab/FOTO%20E-SHOP/BATERIE%20NABIJECKY%20LI-ION/SONY/sony_NPFH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68960"/>
            <a:ext cx="3744416" cy="37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179512" y="856751"/>
            <a:ext cx="91440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Lithium-ion </a:t>
            </a:r>
            <a:r>
              <a:rPr lang="cs-CZ" sz="3200" dirty="0">
                <a:latin typeface="Arial" charset="0"/>
              </a:rPr>
              <a:t>(</a:t>
            </a:r>
            <a:r>
              <a:rPr lang="cs-CZ" sz="3200" dirty="0" err="1" smtClean="0">
                <a:latin typeface="Arial" charset="0"/>
              </a:rPr>
              <a:t>Li</a:t>
            </a:r>
            <a:r>
              <a:rPr lang="cs-CZ" sz="3200" dirty="0" smtClean="0">
                <a:latin typeface="Arial" charset="0"/>
              </a:rPr>
              <a:t>-ion</a:t>
            </a:r>
            <a:r>
              <a:rPr lang="cs-CZ" sz="3200" dirty="0">
                <a:latin typeface="Arial" charset="0"/>
              </a:rPr>
              <a:t>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používá </a:t>
            </a:r>
            <a:r>
              <a:rPr lang="cs-CZ" sz="2600" dirty="0">
                <a:latin typeface="Arial" charset="0"/>
              </a:rPr>
              <a:t>se u přenosných zařízení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může </a:t>
            </a:r>
            <a:r>
              <a:rPr lang="cs-CZ" sz="2600" dirty="0">
                <a:latin typeface="Arial" charset="0"/>
              </a:rPr>
              <a:t>být vyrobena v různých tvarech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</a:t>
            </a:r>
            <a:r>
              <a:rPr lang="cs-CZ" sz="2600" dirty="0">
                <a:latin typeface="Arial" charset="0"/>
              </a:rPr>
              <a:t>kapacita proti předchozím (cca 2x)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nemá </a:t>
            </a:r>
            <a:r>
              <a:rPr lang="cs-CZ" sz="2600" dirty="0">
                <a:latin typeface="Arial" charset="0"/>
              </a:rPr>
              <a:t>paměťový efekt !!!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</a:t>
            </a:r>
            <a:r>
              <a:rPr lang="cs-CZ" sz="2600" dirty="0">
                <a:latin typeface="Arial" charset="0"/>
              </a:rPr>
              <a:t>životnost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nízká </a:t>
            </a:r>
            <a:r>
              <a:rPr lang="cs-CZ" sz="2600" dirty="0">
                <a:latin typeface="Arial" charset="0"/>
              </a:rPr>
              <a:t>hmotnost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téměř </a:t>
            </a:r>
            <a:r>
              <a:rPr lang="cs-CZ" sz="2600" dirty="0">
                <a:latin typeface="Arial" charset="0"/>
              </a:rPr>
              <a:t>žádné samovybíjení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Nevýhody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</a:t>
            </a:r>
            <a:r>
              <a:rPr lang="cs-CZ" sz="2600" dirty="0">
                <a:latin typeface="Arial" charset="0"/>
              </a:rPr>
              <a:t>cena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dodává </a:t>
            </a:r>
            <a:r>
              <a:rPr lang="cs-CZ" sz="2600" dirty="0">
                <a:latin typeface="Arial" charset="0"/>
              </a:rPr>
              <a:t>nižší proudy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dlouhá </a:t>
            </a:r>
            <a:r>
              <a:rPr lang="cs-CZ" sz="2600" dirty="0">
                <a:latin typeface="Arial" charset="0"/>
              </a:rPr>
              <a:t>doba </a:t>
            </a:r>
            <a:r>
              <a:rPr lang="cs-CZ" sz="2600" dirty="0" smtClean="0">
                <a:latin typeface="Arial" charset="0"/>
              </a:rPr>
              <a:t>nabíjení</a:t>
            </a:r>
            <a:endParaRPr lang="cs-CZ" sz="2600" dirty="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akumulátorů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conrad.de/medias/global/ce/2000_2999/2000/2090/2090/209051_BB_00_FB.EPS_1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1"/>
            <a:ext cx="4176464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akumulátorů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Lithium-Polymerové </a:t>
            </a:r>
            <a:r>
              <a:rPr lang="cs-CZ" sz="3200" dirty="0">
                <a:latin typeface="Arial" charset="0"/>
              </a:rPr>
              <a:t>(</a:t>
            </a:r>
            <a:r>
              <a:rPr lang="cs-CZ" sz="3200" dirty="0" err="1">
                <a:latin typeface="Arial" charset="0"/>
              </a:rPr>
              <a:t>Li-Pol</a:t>
            </a:r>
            <a:r>
              <a:rPr lang="cs-CZ" sz="3200" dirty="0">
                <a:latin typeface="Arial" charset="0"/>
              </a:rPr>
              <a:t>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používají </a:t>
            </a:r>
            <a:r>
              <a:rPr lang="cs-CZ" sz="2600" dirty="0">
                <a:latin typeface="Arial" charset="0"/>
              </a:rPr>
              <a:t>se u RC modelů a u mobilů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stejné </a:t>
            </a:r>
            <a:r>
              <a:rPr lang="cs-CZ" sz="2600" dirty="0">
                <a:latin typeface="Arial" charset="0"/>
              </a:rPr>
              <a:t>jako </a:t>
            </a:r>
            <a:r>
              <a:rPr lang="cs-CZ" sz="2600" dirty="0" err="1" smtClean="0">
                <a:latin typeface="Arial" charset="0"/>
              </a:rPr>
              <a:t>Li</a:t>
            </a:r>
            <a:r>
              <a:rPr lang="cs-CZ" sz="2600" dirty="0" smtClean="0">
                <a:latin typeface="Arial" charset="0"/>
              </a:rPr>
              <a:t>-ion</a:t>
            </a:r>
            <a:endParaRPr lang="cs-CZ" sz="26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navíc </a:t>
            </a:r>
            <a:r>
              <a:rPr lang="cs-CZ" sz="2600" dirty="0">
                <a:latin typeface="Arial" charset="0"/>
              </a:rPr>
              <a:t>umí dodávat i vyšší proudy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 smtClean="0">
                <a:latin typeface="Arial" charset="0"/>
              </a:rPr>
              <a:t>Nevýhody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vyšší cena </a:t>
            </a:r>
            <a:r>
              <a:rPr lang="cs-CZ" sz="2600" dirty="0">
                <a:latin typeface="Arial" charset="0"/>
              </a:rPr>
              <a:t>než u </a:t>
            </a:r>
            <a:r>
              <a:rPr lang="cs-CZ" sz="2600" dirty="0" err="1" smtClean="0">
                <a:latin typeface="Arial" charset="0"/>
              </a:rPr>
              <a:t>Li</a:t>
            </a:r>
            <a:r>
              <a:rPr lang="cs-CZ" sz="2600" dirty="0" smtClean="0">
                <a:latin typeface="Arial" charset="0"/>
              </a:rPr>
              <a:t>-ion</a:t>
            </a:r>
            <a:endParaRPr lang="cs-CZ" sz="26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600" dirty="0" smtClean="0">
                <a:latin typeface="Arial" charset="0"/>
              </a:rPr>
              <a:t>dlouhá </a:t>
            </a:r>
            <a:r>
              <a:rPr lang="cs-CZ" sz="2600" dirty="0">
                <a:latin typeface="Arial" charset="0"/>
              </a:rPr>
              <a:t>doba nabíjení</a:t>
            </a:r>
          </a:p>
          <a:p>
            <a:pPr marL="1371600" lvl="2" indent="-457200">
              <a:buClr>
                <a:srgbClr val="000066"/>
              </a:buClr>
              <a:buFont typeface="Wingdings" pitchFamily="2" charset="2"/>
              <a:buChar char="Ø"/>
            </a:pPr>
            <a:endParaRPr lang="cs-CZ" sz="3200" dirty="0">
              <a:latin typeface="Arial" charset="0"/>
            </a:endParaRPr>
          </a:p>
        </p:txBody>
      </p:sp>
      <p:pic>
        <p:nvPicPr>
          <p:cNvPr id="5126" name="Picture 6" descr="http://www.rcm-pelikan.cz/b2b/products/3EB5175/b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85" t="28291" r="4008" b="28968"/>
          <a:stretch/>
        </p:blipFill>
        <p:spPr bwMode="auto">
          <a:xfrm>
            <a:off x="107504" y="5085184"/>
            <a:ext cx="4752528" cy="14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5191</TotalTime>
  <Words>342</Words>
  <Application>Microsoft Office PowerPoint</Application>
  <PresentationFormat>Předvádění na obrazovce (4:3)</PresentationFormat>
  <Paragraphs>96</Paragraphs>
  <Slides>7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Prázdná prezentace</vt:lpstr>
      <vt:lpstr>Základní pojmy </vt:lpstr>
      <vt:lpstr>Druhy akumulátorů </vt:lpstr>
      <vt:lpstr>Olověný akumulátor  </vt:lpstr>
      <vt:lpstr>Druhy akumulátorů </vt:lpstr>
      <vt:lpstr>Druhy akumulátorů </vt:lpstr>
      <vt:lpstr>Druhy akumulátorů </vt:lpstr>
      <vt:lpstr>Druhy akumulátorů 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287</cp:revision>
  <dcterms:created xsi:type="dcterms:W3CDTF">2000-01-26T11:26:24Z</dcterms:created>
  <dcterms:modified xsi:type="dcterms:W3CDTF">2012-09-07T08:30:01Z</dcterms:modified>
</cp:coreProperties>
</file>