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2" r:id="rId3"/>
    <p:sldId id="264" r:id="rId4"/>
    <p:sldId id="267" r:id="rId5"/>
    <p:sldId id="270" r:id="rId6"/>
    <p:sldId id="258" r:id="rId7"/>
    <p:sldId id="259" r:id="rId8"/>
    <p:sldId id="260" r:id="rId9"/>
    <p:sldId id="269" r:id="rId10"/>
    <p:sldId id="268" r:id="rId11"/>
    <p:sldId id="261" r:id="rId12"/>
    <p:sldId id="271" r:id="rId13"/>
    <p:sldId id="272" r:id="rId14"/>
    <p:sldId id="273" r:id="rId15"/>
    <p:sldId id="263" r:id="rId16"/>
    <p:sldId id="265" r:id="rId17"/>
    <p:sldId id="266" r:id="rId18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627" autoAdjust="0"/>
  </p:normalViewPr>
  <p:slideViewPr>
    <p:cSldViewPr>
      <p:cViewPr varScale="1">
        <p:scale>
          <a:sx n="76" d="100"/>
          <a:sy n="76" d="100"/>
        </p:scale>
        <p:origin x="123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BF482-D077-4F54-AD82-262188F98D28}" type="datetimeFigureOut">
              <a:rPr lang="cs-CZ" smtClean="0"/>
              <a:t>21.5.2015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23D2A-D860-418A-87AC-6D247C78EF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496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23D2A-D860-418A-87AC-6D247C78EF5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420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23D2A-D860-418A-87AC-6D247C78EF58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739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D873-F781-45C8-B317-F056DCBF8A67}" type="datetimeFigureOut">
              <a:rPr lang="cs-CZ" smtClean="0"/>
              <a:t>21.5.2015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FDA4-CBE5-4F12-B906-F24F0C8192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723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D873-F781-45C8-B317-F056DCBF8A67}" type="datetimeFigureOut">
              <a:rPr lang="cs-CZ" smtClean="0"/>
              <a:t>21.5.2015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FDA4-CBE5-4F12-B906-F24F0C8192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945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D873-F781-45C8-B317-F056DCBF8A67}" type="datetimeFigureOut">
              <a:rPr lang="cs-CZ" smtClean="0"/>
              <a:t>21.5.2015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FDA4-CBE5-4F12-B906-F24F0C8192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069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D873-F781-45C8-B317-F056DCBF8A67}" type="datetimeFigureOut">
              <a:rPr lang="cs-CZ" smtClean="0"/>
              <a:t>21.5.2015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FDA4-CBE5-4F12-B906-F24F0C8192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815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D873-F781-45C8-B317-F056DCBF8A67}" type="datetimeFigureOut">
              <a:rPr lang="cs-CZ" smtClean="0"/>
              <a:t>21.5.2015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FDA4-CBE5-4F12-B906-F24F0C8192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709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D873-F781-45C8-B317-F056DCBF8A67}" type="datetimeFigureOut">
              <a:rPr lang="cs-CZ" smtClean="0"/>
              <a:t>21.5.2015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FDA4-CBE5-4F12-B906-F24F0C8192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318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D873-F781-45C8-B317-F056DCBF8A67}" type="datetimeFigureOut">
              <a:rPr lang="cs-CZ" smtClean="0"/>
              <a:t>21.5.2015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FDA4-CBE5-4F12-B906-F24F0C8192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73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D873-F781-45C8-B317-F056DCBF8A67}" type="datetimeFigureOut">
              <a:rPr lang="cs-CZ" smtClean="0"/>
              <a:t>21.5.2015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FDA4-CBE5-4F12-B906-F24F0C8192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265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D873-F781-45C8-B317-F056DCBF8A67}" type="datetimeFigureOut">
              <a:rPr lang="cs-CZ" smtClean="0"/>
              <a:t>21.5.2015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FDA4-CBE5-4F12-B906-F24F0C8192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354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D873-F781-45C8-B317-F056DCBF8A67}" type="datetimeFigureOut">
              <a:rPr lang="cs-CZ" smtClean="0"/>
              <a:t>21.5.2015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FDA4-CBE5-4F12-B906-F24F0C8192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267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D873-F781-45C8-B317-F056DCBF8A67}" type="datetimeFigureOut">
              <a:rPr lang="cs-CZ" smtClean="0"/>
              <a:t>21.5.2015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FDA4-CBE5-4F12-B906-F24F0C8192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390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2D873-F781-45C8-B317-F056DCBF8A67}" type="datetimeFigureOut">
              <a:rPr lang="cs-CZ" smtClean="0"/>
              <a:t>21.5.2015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EFDA4-CBE5-4F12-B906-F24F0C8192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185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počítačový </a:t>
            </a:r>
            <a:r>
              <a:rPr lang="cs-CZ" dirty="0"/>
              <a:t>zdroj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napájecí zdroj – PSU (</a:t>
            </a:r>
            <a:r>
              <a:rPr lang="cs-CZ" dirty="0" err="1" smtClean="0"/>
              <a:t>Power</a:t>
            </a:r>
            <a:r>
              <a:rPr lang="cs-CZ" dirty="0" smtClean="0"/>
              <a:t> Supply Unit)</a:t>
            </a:r>
          </a:p>
          <a:p>
            <a:r>
              <a:rPr lang="cs-CZ" dirty="0" smtClean="0"/>
              <a:t>napájená zařízení počítače: </a:t>
            </a:r>
          </a:p>
          <a:p>
            <a:r>
              <a:rPr lang="cs-CZ" dirty="0" smtClean="0"/>
              <a:t>základní deska (CPU, </a:t>
            </a:r>
            <a:r>
              <a:rPr lang="cs-CZ" dirty="0" err="1" smtClean="0"/>
              <a:t>chipset</a:t>
            </a:r>
            <a:r>
              <a:rPr lang="cs-CZ" dirty="0" smtClean="0"/>
              <a:t>, RAM, SSD)</a:t>
            </a:r>
          </a:p>
          <a:p>
            <a:r>
              <a:rPr lang="cs-CZ" dirty="0" smtClean="0"/>
              <a:t>mechaniky (pevné disky, optické, páskové)</a:t>
            </a:r>
          </a:p>
          <a:p>
            <a:r>
              <a:rPr lang="cs-CZ" dirty="0" smtClean="0"/>
              <a:t>aktivní chladiče - ventilátory</a:t>
            </a:r>
          </a:p>
          <a:p>
            <a:r>
              <a:rPr lang="cs-CZ" dirty="0" smtClean="0"/>
              <a:t>grafická karta</a:t>
            </a:r>
          </a:p>
          <a:p>
            <a:r>
              <a:rPr lang="cs-CZ" dirty="0" smtClean="0"/>
              <a:t>externí zařízení přes USB</a:t>
            </a:r>
          </a:p>
        </p:txBody>
      </p:sp>
    </p:spTree>
    <p:extLst>
      <p:ext uri="{BB962C8B-B14F-4D97-AF65-F5344CB8AC3E}">
        <p14:creationId xmlns:p14="http://schemas.microsoft.com/office/powerpoint/2010/main" val="282126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zdroj ATX s modulární kabeláží</a:t>
            </a:r>
            <a:endParaRPr lang="cs-CZ" dirty="0"/>
          </a:p>
        </p:txBody>
      </p:sp>
      <p:pic>
        <p:nvPicPr>
          <p:cNvPr id="4" name="obrázek 1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0344" y="2082094"/>
            <a:ext cx="4123311" cy="35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400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konektory zdroje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Hlavní napájecí konektor P1 – 20 nebo 24pin ATX</a:t>
            </a:r>
          </a:p>
          <a:p>
            <a:r>
              <a:rPr lang="cs-CZ" dirty="0" smtClean="0"/>
              <a:t>ATX 12V – 4pin pro CPU</a:t>
            </a:r>
          </a:p>
          <a:p>
            <a:r>
              <a:rPr lang="cs-CZ" dirty="0" smtClean="0"/>
              <a:t>EPS 12V – 8pin pro CPU</a:t>
            </a:r>
          </a:p>
          <a:p>
            <a:r>
              <a:rPr lang="cs-CZ" dirty="0" err="1" smtClean="0"/>
              <a:t>Molex</a:t>
            </a:r>
            <a:r>
              <a:rPr lang="cs-CZ" dirty="0" smtClean="0"/>
              <a:t> - 4pin pro mechaniky HDD, optické</a:t>
            </a:r>
          </a:p>
          <a:p>
            <a:r>
              <a:rPr lang="cs-CZ" dirty="0" err="1" smtClean="0"/>
              <a:t>Berg</a:t>
            </a:r>
            <a:r>
              <a:rPr lang="cs-CZ" dirty="0" smtClean="0"/>
              <a:t> - 4pin, dříve pro 3,5“ diskety</a:t>
            </a:r>
          </a:p>
          <a:p>
            <a:r>
              <a:rPr lang="cs-CZ" dirty="0" smtClean="0"/>
              <a:t>SATA </a:t>
            </a:r>
            <a:r>
              <a:rPr lang="cs-CZ" dirty="0" err="1" smtClean="0"/>
              <a:t>power</a:t>
            </a:r>
            <a:r>
              <a:rPr lang="cs-CZ" dirty="0" smtClean="0"/>
              <a:t> – 15pin pro SATA zařízení</a:t>
            </a:r>
          </a:p>
          <a:p>
            <a:r>
              <a:rPr lang="cs-CZ" dirty="0" smtClean="0"/>
              <a:t>6pin nebo 8pin – pro GPU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5841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konektory zdroje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cs-CZ" dirty="0" err="1" smtClean="0"/>
              <a:t>Berg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cs-CZ" dirty="0" err="1" smtClean="0"/>
              <a:t>Molex</a:t>
            </a:r>
            <a:endParaRPr lang="cs-CZ" dirty="0"/>
          </a:p>
        </p:txBody>
      </p:sp>
      <p:pic>
        <p:nvPicPr>
          <p:cNvPr id="7" name="obrázek 13" descr="C:\Users\Azorek\Documents\fdd.PNG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780928"/>
            <a:ext cx="3096344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obrázek 9" descr="C:\Users\Azorek\Documents\molex.PNG"/>
          <p:cNvPicPr>
            <a:picLocks noGrp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780928"/>
            <a:ext cx="3312368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18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konektory zdroje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cs-CZ" dirty="0" smtClean="0"/>
              <a:t>6pin pro grafickou kartu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cs-CZ" dirty="0" smtClean="0"/>
              <a:t>8pin pro procesor</a:t>
            </a:r>
            <a:endParaRPr lang="cs-CZ" dirty="0"/>
          </a:p>
        </p:txBody>
      </p:sp>
      <p:pic>
        <p:nvPicPr>
          <p:cNvPr id="7" name="obrázek 10" descr="C:\Users\Azorek\Documents\6pin.PNG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636912"/>
            <a:ext cx="2736304" cy="3024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obrázek 11" descr="C:\Users\Azorek\Documents\8pin.PNG"/>
          <p:cNvPicPr>
            <a:picLocks noGrp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636912"/>
            <a:ext cx="338437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04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konektory zdroje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cs-CZ" dirty="0" smtClean="0"/>
              <a:t>hlavní konektor (P1) - </a:t>
            </a:r>
            <a:r>
              <a:rPr lang="cs-CZ" dirty="0"/>
              <a:t>ATX 20+4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cs-CZ" dirty="0"/>
              <a:t>SATA </a:t>
            </a:r>
            <a:r>
              <a:rPr lang="cs-CZ" dirty="0" err="1"/>
              <a:t>power</a:t>
            </a:r>
            <a:endParaRPr lang="cs-CZ" dirty="0"/>
          </a:p>
        </p:txBody>
      </p:sp>
      <p:pic>
        <p:nvPicPr>
          <p:cNvPr id="7" name="obrázek 12" descr="C:\Users\Azorek\Documents\atx.PNG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636912"/>
            <a:ext cx="3456384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obrázek 6"/>
          <p:cNvPicPr>
            <a:picLocks noGrp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2492896"/>
            <a:ext cx="3384376" cy="324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280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konektory zdroje</a:t>
            </a:r>
            <a:endParaRPr lang="cs-CZ" dirty="0"/>
          </a:p>
        </p:txBody>
      </p:sp>
      <p:pic>
        <p:nvPicPr>
          <p:cNvPr id="4" name="Picture 2" descr="http://i-am-fast.com/Pictures/power_connectors_atx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748883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37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konektory zdroje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754760" cy="4525963"/>
          </a:xfrm>
        </p:spPr>
        <p:txBody>
          <a:bodyPr>
            <a:noAutofit/>
          </a:bodyPr>
          <a:lstStyle/>
          <a:p>
            <a:r>
              <a:rPr lang="cs-CZ" sz="3200" dirty="0" smtClean="0"/>
              <a:t>napájecí konektor P1 – 20 pin</a:t>
            </a:r>
          </a:p>
          <a:p>
            <a:endParaRPr lang="cs-CZ" sz="3200" dirty="0" smtClean="0"/>
          </a:p>
          <a:p>
            <a:r>
              <a:rPr lang="cs-CZ" sz="3200" dirty="0" smtClean="0"/>
              <a:t>ATX 12V – 4pin pro CPU</a:t>
            </a:r>
          </a:p>
          <a:p>
            <a:r>
              <a:rPr lang="cs-CZ" sz="3200" dirty="0" smtClean="0"/>
              <a:t>AUX konektor</a:t>
            </a:r>
          </a:p>
          <a:p>
            <a:endParaRPr lang="cs-CZ" sz="3200" dirty="0" smtClean="0"/>
          </a:p>
          <a:p>
            <a:r>
              <a:rPr lang="cs-CZ" sz="3200" dirty="0" err="1" smtClean="0"/>
              <a:t>Molex</a:t>
            </a:r>
            <a:r>
              <a:rPr lang="cs-CZ" sz="3200" dirty="0" smtClean="0"/>
              <a:t> a </a:t>
            </a:r>
            <a:r>
              <a:rPr lang="cs-CZ" sz="3200" dirty="0" err="1" smtClean="0"/>
              <a:t>Berg</a:t>
            </a:r>
            <a:endParaRPr lang="cs-CZ" sz="3200" dirty="0"/>
          </a:p>
        </p:txBody>
      </p:sp>
      <p:pic>
        <p:nvPicPr>
          <p:cNvPr id="5" name="Picture 2" descr="C:\Users\MiLíK\Desktop\UPS\konektory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1484784"/>
            <a:ext cx="4176464" cy="48245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165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dirty="0" smtClean="0"/>
              <a:t>na co si dát pozor při koupi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výkon zdroje by měl odpovídat komponentám v PC + 1/3 příkonu navíc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zdroj s garantovanou účinností větší než 80%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značkové zdroje od renomovaných firem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správně zvolit typ (formát) zdroje</a:t>
            </a:r>
          </a:p>
          <a:p>
            <a:r>
              <a:rPr lang="cs-CZ" dirty="0" smtClean="0"/>
              <a:t>Firmy: </a:t>
            </a:r>
            <a:r>
              <a:rPr lang="cs-CZ" dirty="0" err="1" smtClean="0"/>
              <a:t>Fortron</a:t>
            </a:r>
            <a:r>
              <a:rPr lang="cs-CZ" dirty="0" smtClean="0"/>
              <a:t>, </a:t>
            </a:r>
            <a:r>
              <a:rPr lang="cs-CZ" dirty="0" err="1" smtClean="0"/>
              <a:t>CoolerMa</a:t>
            </a:r>
            <a:r>
              <a:rPr lang="cs-CZ" dirty="0" smtClean="0"/>
              <a:t>​ster, </a:t>
            </a:r>
            <a:r>
              <a:rPr lang="cs-CZ" dirty="0" err="1" smtClean="0"/>
              <a:t>Seasoni</a:t>
            </a:r>
            <a:r>
              <a:rPr lang="cs-CZ" dirty="0" smtClean="0"/>
              <a:t>​c, </a:t>
            </a:r>
            <a:r>
              <a:rPr lang="cs-CZ" dirty="0" err="1" smtClean="0"/>
              <a:t>Corsair</a:t>
            </a:r>
            <a:r>
              <a:rPr lang="cs-CZ" dirty="0" smtClean="0"/>
              <a:t>, </a:t>
            </a:r>
            <a:r>
              <a:rPr lang="cs-CZ" dirty="0" err="1" smtClean="0"/>
              <a:t>Enermax</a:t>
            </a:r>
            <a:r>
              <a:rPr lang="cs-CZ" dirty="0" smtClean="0"/>
              <a:t>, </a:t>
            </a:r>
            <a:r>
              <a:rPr lang="cs-CZ" dirty="0" err="1" smtClean="0"/>
              <a:t>Thermalta</a:t>
            </a:r>
            <a:r>
              <a:rPr lang="cs-CZ" dirty="0" smtClean="0"/>
              <a:t>​ke, </a:t>
            </a:r>
            <a:r>
              <a:rPr lang="cs-CZ" dirty="0" err="1" smtClean="0"/>
              <a:t>Zalman</a:t>
            </a:r>
            <a:r>
              <a:rPr lang="cs-CZ" dirty="0" smtClean="0"/>
              <a:t>, </a:t>
            </a:r>
            <a:r>
              <a:rPr lang="cs-CZ" dirty="0" err="1" smtClean="0"/>
              <a:t>Eurocase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0520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funkce zdroje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smtClean="0"/>
              <a:t>usměrňovač </a:t>
            </a:r>
            <a:r>
              <a:rPr lang="cs-CZ" dirty="0" smtClean="0"/>
              <a:t>a </a:t>
            </a:r>
            <a:r>
              <a:rPr lang="cs-CZ" b="1" dirty="0" smtClean="0"/>
              <a:t>transformátor</a:t>
            </a:r>
            <a:r>
              <a:rPr lang="cs-CZ" dirty="0" smtClean="0"/>
              <a:t>, který ze </a:t>
            </a:r>
            <a:r>
              <a:rPr lang="cs-CZ" b="1" dirty="0" smtClean="0"/>
              <a:t>střídavého</a:t>
            </a:r>
            <a:r>
              <a:rPr lang="cs-CZ" dirty="0" smtClean="0"/>
              <a:t> elektrického proudu v síťových rozvodech (230 V) vytváří </a:t>
            </a:r>
            <a:r>
              <a:rPr lang="cs-CZ" b="1" dirty="0" smtClean="0"/>
              <a:t>stejnosměrný</a:t>
            </a:r>
            <a:r>
              <a:rPr lang="cs-CZ" dirty="0" smtClean="0"/>
              <a:t> o napětí 3,3 V; 5 V a 12 V</a:t>
            </a:r>
          </a:p>
          <a:p>
            <a:r>
              <a:rPr lang="cs-CZ" dirty="0" smtClean="0"/>
              <a:t>současně zdroj funguje jako </a:t>
            </a:r>
            <a:r>
              <a:rPr lang="cs-CZ" b="1" dirty="0" smtClean="0"/>
              <a:t>napěťový stabilizátor</a:t>
            </a:r>
            <a:r>
              <a:rPr lang="cs-CZ" dirty="0" smtClean="0"/>
              <a:t>, který se stará o to, aby výsledné hodnoty napětí a proudu nekolísaly mimo povolenou toleranci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461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cs-CZ" dirty="0" smtClean="0"/>
              <a:t>formáty zdroje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cs-CZ" dirty="0" smtClean="0"/>
              <a:t>AT – </a:t>
            </a:r>
            <a:r>
              <a:rPr lang="cs-CZ" dirty="0" err="1" smtClean="0"/>
              <a:t>Advanced</a:t>
            </a:r>
            <a:r>
              <a:rPr lang="cs-CZ" dirty="0" smtClean="0"/>
              <a:t> Technology</a:t>
            </a:r>
          </a:p>
          <a:p>
            <a:pPr lvl="1">
              <a:buFont typeface="Arial" pitchFamily="34" charset="0"/>
              <a:buChar char="•"/>
            </a:pPr>
            <a:r>
              <a:rPr lang="cs-CZ" dirty="0" smtClean="0"/>
              <a:t>ATX – </a:t>
            </a:r>
            <a:r>
              <a:rPr lang="cs-CZ" dirty="0" err="1" smtClean="0"/>
              <a:t>Advanced</a:t>
            </a:r>
            <a:r>
              <a:rPr lang="cs-CZ" dirty="0" smtClean="0"/>
              <a:t> Technology </a:t>
            </a:r>
            <a:r>
              <a:rPr lang="cs-CZ" dirty="0" err="1" smtClean="0"/>
              <a:t>Extended</a:t>
            </a:r>
            <a:endParaRPr lang="cs-CZ" dirty="0" smtClean="0"/>
          </a:p>
          <a:p>
            <a:pPr lvl="1">
              <a:buFont typeface="Arial" pitchFamily="34" charset="0"/>
              <a:buChar char="•"/>
            </a:pPr>
            <a:r>
              <a:rPr lang="cs-CZ" dirty="0" smtClean="0"/>
              <a:t>SFX – </a:t>
            </a:r>
            <a:r>
              <a:rPr lang="cs-CZ" dirty="0" err="1" smtClean="0"/>
              <a:t>Small</a:t>
            </a:r>
            <a:r>
              <a:rPr lang="cs-CZ" dirty="0" smtClean="0"/>
              <a:t> </a:t>
            </a:r>
            <a:r>
              <a:rPr lang="cs-CZ" dirty="0" err="1" smtClean="0"/>
              <a:t>form</a:t>
            </a:r>
            <a:r>
              <a:rPr lang="cs-CZ" dirty="0" smtClean="0"/>
              <a:t> </a:t>
            </a:r>
            <a:r>
              <a:rPr lang="cs-CZ" dirty="0" err="1" smtClean="0"/>
              <a:t>factor</a:t>
            </a:r>
            <a:endParaRPr lang="cs-CZ" dirty="0" smtClean="0"/>
          </a:p>
          <a:p>
            <a:pPr lvl="1">
              <a:buFont typeface="Arial" pitchFamily="34" charset="0"/>
              <a:buChar char="•"/>
            </a:pPr>
            <a:r>
              <a:rPr lang="cs-CZ" dirty="0" smtClean="0"/>
              <a:t>TFX – </a:t>
            </a:r>
            <a:r>
              <a:rPr lang="cs-CZ" dirty="0" err="1" smtClean="0"/>
              <a:t>Thin</a:t>
            </a:r>
            <a:r>
              <a:rPr lang="cs-CZ" dirty="0" smtClean="0"/>
              <a:t> </a:t>
            </a:r>
            <a:r>
              <a:rPr lang="cs-CZ" dirty="0" err="1" smtClean="0"/>
              <a:t>form</a:t>
            </a:r>
            <a:r>
              <a:rPr lang="cs-CZ" dirty="0" smtClean="0"/>
              <a:t> </a:t>
            </a:r>
            <a:r>
              <a:rPr lang="cs-CZ" dirty="0" err="1" smtClean="0"/>
              <a:t>factor</a:t>
            </a:r>
            <a:endParaRPr lang="cs-CZ" dirty="0" smtClean="0"/>
          </a:p>
          <a:p>
            <a:pPr lvl="1">
              <a:buFont typeface="Arial" pitchFamily="34" charset="0"/>
              <a:buChar char="•"/>
            </a:pPr>
            <a:r>
              <a:rPr lang="cs-CZ" dirty="0" smtClean="0"/>
              <a:t>IPC – </a:t>
            </a:r>
            <a:r>
              <a:rPr lang="cs-CZ" dirty="0" err="1" smtClean="0"/>
              <a:t>Industrial</a:t>
            </a:r>
            <a:r>
              <a:rPr lang="cs-CZ" dirty="0" smtClean="0"/>
              <a:t> PC</a:t>
            </a:r>
          </a:p>
          <a:p>
            <a:endParaRPr lang="cs-CZ" dirty="0"/>
          </a:p>
        </p:txBody>
      </p:sp>
      <p:pic>
        <p:nvPicPr>
          <p:cNvPr id="4" name="Picture 2" descr="C:\Users\MiLíK\Desktop\UPS\zdroje_pro_P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149081"/>
            <a:ext cx="7848872" cy="2448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formáty zdroje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b="1" dirty="0" smtClean="0"/>
              <a:t>AT</a:t>
            </a:r>
            <a:r>
              <a:rPr lang="cs-CZ" dirty="0" smtClean="0"/>
              <a:t> – od Intelu, dnes již nepoužívané, do 250 W</a:t>
            </a:r>
          </a:p>
          <a:p>
            <a:r>
              <a:rPr lang="cs-CZ" b="1" baseline="0" dirty="0" smtClean="0"/>
              <a:t>ATX</a:t>
            </a:r>
            <a:r>
              <a:rPr lang="cs-CZ" dirty="0" smtClean="0"/>
              <a:t> – </a:t>
            </a:r>
            <a:r>
              <a:rPr lang="cs-CZ" baseline="0" dirty="0" smtClean="0"/>
              <a:t>250-1200 W - v</a:t>
            </a:r>
            <a:r>
              <a:rPr lang="cs-CZ" dirty="0" smtClean="0"/>
              <a:t>íce verzí – např. </a:t>
            </a:r>
            <a:r>
              <a:rPr lang="cs-CZ" b="1" dirty="0" smtClean="0"/>
              <a:t>ATX 12 V </a:t>
            </a:r>
            <a:r>
              <a:rPr lang="cs-CZ" dirty="0" smtClean="0"/>
              <a:t>(rok 2000) navazuje </a:t>
            </a:r>
            <a:r>
              <a:rPr lang="cs-CZ" dirty="0"/>
              <a:t>na </a:t>
            </a:r>
            <a:r>
              <a:rPr lang="cs-CZ" b="1" dirty="0"/>
              <a:t>ATX 2.03 </a:t>
            </a:r>
            <a:r>
              <a:rPr lang="cs-CZ" dirty="0" smtClean="0"/>
              <a:t>(rok 1998), rozšíření o </a:t>
            </a:r>
            <a:r>
              <a:rPr lang="cs-CZ" dirty="0"/>
              <a:t>další konektor, </a:t>
            </a:r>
            <a:r>
              <a:rPr lang="cs-CZ" dirty="0" smtClean="0"/>
              <a:t>nové </a:t>
            </a:r>
            <a:r>
              <a:rPr lang="cs-CZ" dirty="0"/>
              <a:t>požadavky na </a:t>
            </a:r>
            <a:r>
              <a:rPr lang="cs-CZ" dirty="0" smtClean="0"/>
              <a:t>parametry jednotlivých </a:t>
            </a:r>
            <a:r>
              <a:rPr lang="cs-CZ" dirty="0"/>
              <a:t>napěťových </a:t>
            </a:r>
            <a:r>
              <a:rPr lang="cs-CZ" dirty="0" smtClean="0"/>
              <a:t>větví </a:t>
            </a:r>
            <a:r>
              <a:rPr lang="cs-CZ" dirty="0"/>
              <a:t>zdrojů</a:t>
            </a:r>
            <a:endParaRPr lang="cs-CZ" baseline="0" dirty="0" smtClean="0"/>
          </a:p>
          <a:p>
            <a:r>
              <a:rPr lang="cs-CZ" baseline="0" dirty="0" smtClean="0"/>
              <a:t>většinou 120 (150) mm ventilátory</a:t>
            </a:r>
          </a:p>
          <a:p>
            <a:r>
              <a:rPr lang="cs-CZ" b="1" baseline="0" dirty="0" smtClean="0"/>
              <a:t>SFX</a:t>
            </a:r>
            <a:r>
              <a:rPr lang="cs-CZ" dirty="0" smtClean="0"/>
              <a:t> – </a:t>
            </a:r>
            <a:r>
              <a:rPr lang="cs-CZ" baseline="0" dirty="0" smtClean="0"/>
              <a:t>zmenšené ATX, výkon 200-350 W, 80 mm ventilátor</a:t>
            </a:r>
            <a:r>
              <a:rPr lang="cs-CZ" dirty="0" smtClean="0"/>
              <a:t> – </a:t>
            </a:r>
            <a:r>
              <a:rPr lang="cs-CZ" baseline="0" dirty="0" smtClean="0"/>
              <a:t>vyšší otáčky</a:t>
            </a:r>
            <a:r>
              <a:rPr lang="cs-CZ" dirty="0" smtClean="0"/>
              <a:t> – </a:t>
            </a:r>
            <a:r>
              <a:rPr lang="cs-CZ" baseline="0" dirty="0" smtClean="0"/>
              <a:t>hlučnější</a:t>
            </a:r>
          </a:p>
          <a:p>
            <a:r>
              <a:rPr lang="cs-CZ" b="1" baseline="0" dirty="0" smtClean="0"/>
              <a:t>TFX</a:t>
            </a:r>
            <a:r>
              <a:rPr lang="cs-CZ" dirty="0" smtClean="0"/>
              <a:t> – </a:t>
            </a:r>
            <a:r>
              <a:rPr lang="cs-CZ" baseline="0" dirty="0" smtClean="0"/>
              <a:t>nízké ATX do </a:t>
            </a:r>
            <a:r>
              <a:rPr lang="cs-CZ" baseline="0" dirty="0" err="1" smtClean="0"/>
              <a:t>slim</a:t>
            </a:r>
            <a:r>
              <a:rPr lang="cs-CZ" baseline="0" dirty="0" smtClean="0"/>
              <a:t> desktop skříní 200-300W</a:t>
            </a:r>
          </a:p>
          <a:p>
            <a:r>
              <a:rPr lang="cs-CZ" b="1" baseline="0" dirty="0" smtClean="0"/>
              <a:t>IPC</a:t>
            </a:r>
            <a:r>
              <a:rPr lang="cs-CZ" dirty="0" smtClean="0"/>
              <a:t> – </a:t>
            </a:r>
            <a:r>
              <a:rPr lang="cs-CZ" baseline="0" dirty="0" smtClean="0"/>
              <a:t>pro průmyslové počítače – například i pro serverové skříně typu </a:t>
            </a:r>
            <a:r>
              <a:rPr lang="cs-CZ" baseline="0" dirty="0" err="1" smtClean="0"/>
              <a:t>rack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6769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zdroj AT</a:t>
            </a:r>
            <a:endParaRPr lang="cs-CZ" dirty="0"/>
          </a:p>
        </p:txBody>
      </p:sp>
      <p:pic>
        <p:nvPicPr>
          <p:cNvPr id="4" name="obrázek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173" y="1600200"/>
            <a:ext cx="758765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643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zdroj ATX</a:t>
            </a:r>
            <a:endParaRPr lang="cs-CZ" dirty="0"/>
          </a:p>
        </p:txBody>
      </p:sp>
      <p:pic>
        <p:nvPicPr>
          <p:cNvPr id="4" name="Picture 2" descr="http://cdn.pcper.com/files/imagecache/article_max_width/news/2014-03-27/1394380190w2ZhIpaLod_2_8_l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66" b="98601" l="498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574" y="1819783"/>
            <a:ext cx="5734851" cy="408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51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parametry zdroje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formát – ATX, AT, SFX, TFX, EPS, CFX, LFX</a:t>
            </a:r>
          </a:p>
          <a:p>
            <a:r>
              <a:rPr lang="cs-CZ" dirty="0"/>
              <a:t>výkon – např. 600 W, </a:t>
            </a:r>
            <a:r>
              <a:rPr lang="cs-CZ" dirty="0" smtClean="0"/>
              <a:t>1000 W</a:t>
            </a:r>
            <a:r>
              <a:rPr lang="cs-CZ" dirty="0"/>
              <a:t>,…</a:t>
            </a:r>
          </a:p>
          <a:p>
            <a:r>
              <a:rPr lang="cs-CZ" dirty="0"/>
              <a:t>účinnost – např. 92 %; logo 80+</a:t>
            </a:r>
          </a:p>
          <a:p>
            <a:r>
              <a:rPr lang="cs-CZ" dirty="0" smtClean="0"/>
              <a:t>konektory </a:t>
            </a:r>
            <a:r>
              <a:rPr lang="cs-CZ" dirty="0"/>
              <a:t>– počet a typ</a:t>
            </a:r>
          </a:p>
          <a:p>
            <a:r>
              <a:rPr lang="cs-CZ" dirty="0"/>
              <a:t>chlazení </a:t>
            </a:r>
            <a:r>
              <a:rPr lang="cs-CZ" dirty="0" smtClean="0"/>
              <a:t>– </a:t>
            </a:r>
            <a:r>
              <a:rPr lang="cs-CZ" dirty="0"/>
              <a:t>aktivní, </a:t>
            </a:r>
            <a:r>
              <a:rPr lang="cs-CZ" dirty="0" smtClean="0"/>
              <a:t>pasivní</a:t>
            </a:r>
          </a:p>
          <a:p>
            <a:r>
              <a:rPr lang="cs-CZ" dirty="0" smtClean="0"/>
              <a:t>hlučnost</a:t>
            </a:r>
          </a:p>
          <a:p>
            <a:r>
              <a:rPr lang="cs-CZ" dirty="0" smtClean="0"/>
              <a:t>kabeláž – např. modulární (odpojitelná</a:t>
            </a:r>
            <a:r>
              <a:rPr lang="cs-CZ" dirty="0" smtClean="0"/>
              <a:t>), délka větví v cm atd.</a:t>
            </a:r>
            <a:endParaRPr lang="cs-CZ" dirty="0" smtClean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3232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parametry zdroje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ochrany – přepěťové, podpětí, přehřátí, zkratu, nadproud, přetížení,…</a:t>
            </a:r>
          </a:p>
          <a:p>
            <a:r>
              <a:rPr lang="cs-CZ" dirty="0" smtClean="0"/>
              <a:t>životnost – např. 100 000 hodin</a:t>
            </a:r>
          </a:p>
          <a:p>
            <a:r>
              <a:rPr lang="cs-CZ" dirty="0" smtClean="0"/>
              <a:t>maximální odběry na větvích s různou voltáží – např. 25 A, 54 A,…</a:t>
            </a:r>
          </a:p>
          <a:p>
            <a:r>
              <a:rPr lang="cs-CZ" dirty="0" smtClean="0"/>
              <a:t>rozměry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0640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Účinnost zdroje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udává, kolik celkového příkonu </a:t>
            </a:r>
            <a:r>
              <a:rPr lang="cs-CZ" dirty="0" smtClean="0"/>
              <a:t>zdroje se využije </a:t>
            </a:r>
            <a:r>
              <a:rPr lang="cs-CZ" dirty="0"/>
              <a:t>a kolik se promění na nežádoucí </a:t>
            </a:r>
            <a:r>
              <a:rPr lang="cs-CZ" dirty="0" smtClean="0"/>
              <a:t>teplo</a:t>
            </a:r>
          </a:p>
          <a:p>
            <a:r>
              <a:rPr lang="cs-CZ" dirty="0" smtClean="0"/>
              <a:t>certifikace </a:t>
            </a:r>
            <a:r>
              <a:rPr lang="cs-CZ" dirty="0"/>
              <a:t>80 Plus slouží k odlišení </a:t>
            </a:r>
            <a:r>
              <a:rPr lang="cs-CZ" dirty="0" smtClean="0"/>
              <a:t>zdrojů </a:t>
            </a:r>
            <a:r>
              <a:rPr lang="cs-CZ" dirty="0"/>
              <a:t>s </a:t>
            </a:r>
            <a:r>
              <a:rPr lang="cs-CZ" dirty="0" smtClean="0"/>
              <a:t>účinností </a:t>
            </a:r>
            <a:r>
              <a:rPr lang="cs-CZ" dirty="0"/>
              <a:t>minimálně 80</a:t>
            </a:r>
            <a:r>
              <a:rPr lang="cs-CZ" dirty="0" smtClean="0"/>
              <a:t>% </a:t>
            </a:r>
            <a:r>
              <a:rPr lang="cs-CZ" dirty="0" smtClean="0"/>
              <a:t>a vyšší</a:t>
            </a:r>
          </a:p>
          <a:p>
            <a:r>
              <a:rPr lang="cs-CZ" dirty="0" smtClean="0"/>
              <a:t>nejlepší je 80+ </a:t>
            </a:r>
            <a:r>
              <a:rPr lang="cs-CZ" dirty="0" err="1" smtClean="0"/>
              <a:t>platinum</a:t>
            </a:r>
            <a:r>
              <a:rPr lang="cs-CZ" dirty="0" smtClean="0"/>
              <a:t> a nejnověji </a:t>
            </a:r>
            <a:r>
              <a:rPr lang="cs-CZ" smtClean="0"/>
              <a:t>titanium</a:t>
            </a:r>
            <a:endParaRPr lang="cs-CZ" dirty="0" smtClean="0"/>
          </a:p>
          <a:p>
            <a:endParaRPr lang="cs-CZ" dirty="0"/>
          </a:p>
        </p:txBody>
      </p:sp>
      <p:pic>
        <p:nvPicPr>
          <p:cNvPr id="4" name="obrázek 5" descr="C:\Users\Azorek\Documents\80plus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4797152"/>
            <a:ext cx="475252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958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507</Words>
  <Application>Microsoft Office PowerPoint</Application>
  <PresentationFormat>Předvádění na obrazovce (4:3)</PresentationFormat>
  <Paragraphs>77</Paragraphs>
  <Slides>17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0" baseType="lpstr">
      <vt:lpstr>Arial</vt:lpstr>
      <vt:lpstr>Calibri</vt:lpstr>
      <vt:lpstr>Motiv systému Office</vt:lpstr>
      <vt:lpstr>počítačový zdroj</vt:lpstr>
      <vt:lpstr>funkce zdroje</vt:lpstr>
      <vt:lpstr>formáty zdroje</vt:lpstr>
      <vt:lpstr>formáty zdroje</vt:lpstr>
      <vt:lpstr>zdroj AT</vt:lpstr>
      <vt:lpstr>zdroj ATX</vt:lpstr>
      <vt:lpstr>parametry zdroje</vt:lpstr>
      <vt:lpstr>parametry zdroje</vt:lpstr>
      <vt:lpstr>Účinnost zdroje</vt:lpstr>
      <vt:lpstr>zdroj ATX s modulární kabeláží</vt:lpstr>
      <vt:lpstr>konektory zdroje</vt:lpstr>
      <vt:lpstr>konektory zdroje</vt:lpstr>
      <vt:lpstr>konektory zdroje</vt:lpstr>
      <vt:lpstr>konektory zdroje</vt:lpstr>
      <vt:lpstr>konektory zdroje</vt:lpstr>
      <vt:lpstr>konektory zdroje</vt:lpstr>
      <vt:lpstr>na co si dát pozor při koupi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Počítačový zdroj</dc:title>
  <dc:creator>ADOLF</dc:creator>
  <cp:lastModifiedBy>Rožumberský Adolf</cp:lastModifiedBy>
  <cp:revision>36</cp:revision>
  <dcterms:created xsi:type="dcterms:W3CDTF">2015-05-20T22:16:12Z</dcterms:created>
  <dcterms:modified xsi:type="dcterms:W3CDTF">2015-05-21T08:48:16Z</dcterms:modified>
</cp:coreProperties>
</file>