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D54C9A9-B4EA-4918-911D-010E7018A77C}"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391820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54C9A9-B4EA-4918-911D-010E7018A77C}"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28729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54C9A9-B4EA-4918-911D-010E7018A77C}"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30678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54C9A9-B4EA-4918-911D-010E7018A77C}"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304628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4C9A9-B4EA-4918-911D-010E7018A77C}"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251441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D54C9A9-B4EA-4918-911D-010E7018A77C}" type="datetimeFigureOut">
              <a:rPr lang="en-GB" smtClean="0"/>
              <a:t>18/06/2019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46715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D54C9A9-B4EA-4918-911D-010E7018A77C}" type="datetimeFigureOut">
              <a:rPr lang="en-GB" smtClean="0"/>
              <a:t>18/06/2019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308737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D54C9A9-B4EA-4918-911D-010E7018A77C}" type="datetimeFigureOut">
              <a:rPr lang="en-GB" smtClean="0"/>
              <a:t>18/06/2019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426267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4C9A9-B4EA-4918-911D-010E7018A77C}" type="datetimeFigureOut">
              <a:rPr lang="en-GB" smtClean="0"/>
              <a:t>18/06/2019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247888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4C9A9-B4EA-4918-911D-010E7018A77C}" type="datetimeFigureOut">
              <a:rPr lang="en-GB" smtClean="0"/>
              <a:t>18/06/2019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343913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4C9A9-B4EA-4918-911D-010E7018A77C}" type="datetimeFigureOut">
              <a:rPr lang="en-GB" smtClean="0"/>
              <a:t>18/06/2019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A00A0A-CCD3-4704-8DF7-2ED929C5B0C5}" type="slidenum">
              <a:rPr lang="en-GB" smtClean="0"/>
              <a:t>‹#›</a:t>
            </a:fld>
            <a:endParaRPr lang="en-GB"/>
          </a:p>
        </p:txBody>
      </p:sp>
    </p:spTree>
    <p:extLst>
      <p:ext uri="{BB962C8B-B14F-4D97-AF65-F5344CB8AC3E}">
        <p14:creationId xmlns:p14="http://schemas.microsoft.com/office/powerpoint/2010/main" val="52285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4C9A9-B4EA-4918-911D-010E7018A77C}" type="datetimeFigureOut">
              <a:rPr lang="en-GB" smtClean="0"/>
              <a:t>18/06/2019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00A0A-CCD3-4704-8DF7-2ED929C5B0C5}" type="slidenum">
              <a:rPr lang="en-GB" smtClean="0"/>
              <a:t>‹#›</a:t>
            </a:fld>
            <a:endParaRPr lang="en-GB"/>
          </a:p>
        </p:txBody>
      </p:sp>
    </p:spTree>
    <p:extLst>
      <p:ext uri="{BB962C8B-B14F-4D97-AF65-F5344CB8AC3E}">
        <p14:creationId xmlns:p14="http://schemas.microsoft.com/office/powerpoint/2010/main" val="74932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utdoor images of 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05" y="2962140"/>
            <a:ext cx="3768681" cy="37686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14906" y="1184855"/>
            <a:ext cx="10260169" cy="1938741"/>
          </a:xfrm>
          <a:solidFill>
            <a:schemeClr val="accent4">
              <a:lumMod val="40000"/>
              <a:lumOff val="60000"/>
            </a:schemeClr>
          </a:solidFill>
        </p:spPr>
        <p:txBody>
          <a:bodyPr/>
          <a:lstStyle/>
          <a:p>
            <a:r>
              <a:rPr lang="en-GB" dirty="0" smtClean="0"/>
              <a:t>Learning Outside the Classroom: Parent Pack  </a:t>
            </a:r>
            <a:endParaRPr lang="en-GB" dirty="0"/>
          </a:p>
        </p:txBody>
      </p:sp>
      <p:sp>
        <p:nvSpPr>
          <p:cNvPr id="3" name="Subtitle 2"/>
          <p:cNvSpPr>
            <a:spLocks noGrp="1"/>
          </p:cNvSpPr>
          <p:nvPr>
            <p:ph type="subTitle" idx="1"/>
          </p:nvPr>
        </p:nvSpPr>
        <p:spPr>
          <a:xfrm>
            <a:off x="4520484" y="3602038"/>
            <a:ext cx="7267977" cy="1655762"/>
          </a:xfrm>
        </p:spPr>
        <p:txBody>
          <a:bodyPr>
            <a:normAutofit fontScale="85000" lnSpcReduction="20000"/>
          </a:bodyPr>
          <a:lstStyle/>
          <a:p>
            <a:pPr algn="l"/>
            <a:r>
              <a:rPr lang="en-GB" dirty="0" smtClean="0">
                <a:solidFill>
                  <a:schemeClr val="accent6">
                    <a:lumMod val="75000"/>
                  </a:schemeClr>
                </a:solidFill>
              </a:rPr>
              <a:t>‘Learning </a:t>
            </a:r>
            <a:r>
              <a:rPr lang="en-GB" dirty="0">
                <a:solidFill>
                  <a:schemeClr val="accent6">
                    <a:lumMod val="75000"/>
                  </a:schemeClr>
                </a:solidFill>
              </a:rPr>
              <a:t>Outside the Classroom (</a:t>
            </a:r>
            <a:r>
              <a:rPr lang="en-GB" dirty="0" err="1">
                <a:solidFill>
                  <a:schemeClr val="accent6">
                    <a:lumMod val="75000"/>
                  </a:schemeClr>
                </a:solidFill>
              </a:rPr>
              <a:t>LOtC</a:t>
            </a:r>
            <a:r>
              <a:rPr lang="en-GB" dirty="0">
                <a:solidFill>
                  <a:schemeClr val="accent6">
                    <a:lumMod val="75000"/>
                  </a:schemeClr>
                </a:solidFill>
              </a:rPr>
              <a:t>) is the use of places other than the classroom for teaching and learning. It is about getting children and young people out and about, providing them with challenging, exciting and different experiences to help them </a:t>
            </a:r>
            <a:r>
              <a:rPr lang="en-GB" dirty="0" smtClean="0">
                <a:solidFill>
                  <a:schemeClr val="accent6">
                    <a:lumMod val="75000"/>
                  </a:schemeClr>
                </a:solidFill>
              </a:rPr>
              <a:t>learn’. </a:t>
            </a:r>
          </a:p>
          <a:p>
            <a:endParaRPr lang="en-GB" b="1" dirty="0"/>
          </a:p>
          <a:p>
            <a:pPr algn="r"/>
            <a:r>
              <a:rPr lang="en-GB" b="1" dirty="0" smtClean="0"/>
              <a:t>- </a:t>
            </a:r>
            <a:r>
              <a:rPr lang="en-GB" i="1" dirty="0"/>
              <a:t>Council for Learning Outside the Classroom</a:t>
            </a:r>
          </a:p>
        </p:txBody>
      </p:sp>
    </p:spTree>
    <p:extLst>
      <p:ext uri="{BB962C8B-B14F-4D97-AF65-F5344CB8AC3E}">
        <p14:creationId xmlns:p14="http://schemas.microsoft.com/office/powerpoint/2010/main" val="332328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Six great woodland activities for your children</a:t>
            </a:r>
          </a:p>
        </p:txBody>
      </p:sp>
      <p:sp>
        <p:nvSpPr>
          <p:cNvPr id="3" name="Content Placeholder 2"/>
          <p:cNvSpPr>
            <a:spLocks noGrp="1"/>
          </p:cNvSpPr>
          <p:nvPr>
            <p:ph idx="1"/>
          </p:nvPr>
        </p:nvSpPr>
        <p:spPr>
          <a:xfrm>
            <a:off x="838200" y="1857622"/>
            <a:ext cx="4514850" cy="3833567"/>
          </a:xfrm>
        </p:spPr>
        <p:txBody>
          <a:bodyPr>
            <a:normAutofit/>
          </a:bodyPr>
          <a:lstStyle/>
          <a:p>
            <a:pPr marL="0" indent="0">
              <a:buNone/>
            </a:pPr>
            <a:r>
              <a:rPr lang="en-GB" b="1" u="sng" dirty="0" smtClean="0"/>
              <a:t>Outdoor Spaces </a:t>
            </a:r>
          </a:p>
          <a:p>
            <a:r>
              <a:rPr lang="en-GB" dirty="0" smtClean="0"/>
              <a:t>Bushy Park </a:t>
            </a:r>
          </a:p>
          <a:p>
            <a:r>
              <a:rPr lang="en-GB" dirty="0" smtClean="0"/>
              <a:t>Richmond Park </a:t>
            </a:r>
          </a:p>
          <a:p>
            <a:r>
              <a:rPr lang="en-GB" dirty="0" smtClean="0"/>
              <a:t>Crane Park</a:t>
            </a:r>
          </a:p>
          <a:p>
            <a:r>
              <a:rPr lang="en-GB" dirty="0" err="1" smtClean="0"/>
              <a:t>Syon</a:t>
            </a:r>
            <a:r>
              <a:rPr lang="en-GB" dirty="0" smtClean="0"/>
              <a:t> Park  </a:t>
            </a:r>
          </a:p>
          <a:p>
            <a:r>
              <a:rPr lang="en-GB" dirty="0" smtClean="0"/>
              <a:t>The Woodlands Park </a:t>
            </a:r>
          </a:p>
          <a:p>
            <a:endParaRPr lang="en-GB" dirty="0"/>
          </a:p>
          <a:p>
            <a:pPr marL="0" indent="0">
              <a:buNone/>
            </a:pPr>
            <a:endParaRPr lang="en-GB" dirty="0" smtClean="0"/>
          </a:p>
        </p:txBody>
      </p:sp>
      <p:pic>
        <p:nvPicPr>
          <p:cNvPr id="8194" name="Picture 2" descr="Smiling girl with muddy h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90688"/>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2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427195"/>
            <a:ext cx="2961068" cy="1065392"/>
          </a:xfrm>
        </p:spPr>
        <p:txBody>
          <a:bodyPr/>
          <a:lstStyle/>
          <a:p>
            <a:r>
              <a:rPr lang="en-GB" b="1" dirty="0" smtClean="0">
                <a:effectLst>
                  <a:outerShdw blurRad="38100" dist="38100" dir="2700000" algn="tl">
                    <a:srgbClr val="000000">
                      <a:alpha val="43137"/>
                    </a:srgbClr>
                  </a:outerShdw>
                </a:effectLst>
              </a:rPr>
              <a:t>Build a Den	</a:t>
            </a:r>
            <a:endParaRPr lang="en-GB"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97003" y="184551"/>
            <a:ext cx="5356538" cy="3467592"/>
          </a:xfrm>
          <a:solidFill>
            <a:schemeClr val="accent6">
              <a:lumMod val="60000"/>
              <a:lumOff val="40000"/>
            </a:schemeClr>
          </a:solidFill>
        </p:spPr>
        <p:txBody>
          <a:bodyPr>
            <a:normAutofit fontScale="62500" lnSpcReduction="20000"/>
          </a:bodyPr>
          <a:lstStyle/>
          <a:p>
            <a:pPr marL="0" indent="0" fontAlgn="base">
              <a:buNone/>
            </a:pPr>
            <a:r>
              <a:rPr lang="en-GB" dirty="0" smtClean="0"/>
              <a:t>If </a:t>
            </a:r>
            <a:r>
              <a:rPr lang="en-GB" dirty="0"/>
              <a:t>they need a little help:</a:t>
            </a:r>
          </a:p>
          <a:p>
            <a:pPr fontAlgn="base"/>
            <a:r>
              <a:rPr lang="en-GB" dirty="0"/>
              <a:t>Find a tree with branches that make a V shape near the ground</a:t>
            </a:r>
          </a:p>
          <a:p>
            <a:pPr fontAlgn="base"/>
            <a:r>
              <a:rPr lang="en-GB" dirty="0"/>
              <a:t>Collect some long, straight sticks and prop these into the V, fanning them out to make the sides of the den, or</a:t>
            </a:r>
          </a:p>
          <a:p>
            <a:pPr fontAlgn="base"/>
            <a:r>
              <a:rPr lang="en-GB" dirty="0"/>
              <a:t>You can make a free-standing tepee shape by tying the sticks together at the top with string (take the string with you when you leave)</a:t>
            </a:r>
          </a:p>
          <a:p>
            <a:pPr fontAlgn="base"/>
            <a:r>
              <a:rPr lang="en-GB" dirty="0"/>
              <a:t>Find some thinner, bendy twigs and weave them in and out of the uprights</a:t>
            </a:r>
          </a:p>
          <a:p>
            <a:pPr fontAlgn="base"/>
            <a:r>
              <a:rPr lang="en-GB" dirty="0"/>
              <a:t>Camouflage your den by covering it with ferns, leaves and </a:t>
            </a:r>
            <a:r>
              <a:rPr lang="en-GB" dirty="0" smtClean="0"/>
              <a:t>moss</a:t>
            </a:r>
          </a:p>
          <a:p>
            <a:pPr fontAlgn="base"/>
            <a:endParaRPr lang="en-GB" dirty="0"/>
          </a:p>
        </p:txBody>
      </p:sp>
      <p:sp>
        <p:nvSpPr>
          <p:cNvPr id="4" name="Rectangle 3"/>
          <p:cNvSpPr/>
          <p:nvPr/>
        </p:nvSpPr>
        <p:spPr>
          <a:xfrm>
            <a:off x="347729" y="5090015"/>
            <a:ext cx="5512158" cy="1233512"/>
          </a:xfrm>
          <a:prstGeom prst="rect">
            <a:avLst/>
          </a:prstGeom>
          <a:solidFill>
            <a:schemeClr val="accent4">
              <a:lumMod val="75000"/>
            </a:schemeClr>
          </a:solidFill>
        </p:spPr>
        <p:txBody>
          <a:bodyPr wrap="square">
            <a:spAutoFit/>
          </a:bodyPr>
          <a:lstStyle/>
          <a:p>
            <a:pPr fontAlgn="base"/>
            <a:r>
              <a:rPr lang="en-GB" dirty="0" smtClean="0"/>
              <a:t>Den building takes team work and creativity. Use anything you can find on the woodland floor – fallen branches, sticks, ferns, stones and moss. Some strong string, such as garden twine, is handy too.</a:t>
            </a:r>
            <a:endParaRPr lang="en-GB" dirty="0"/>
          </a:p>
        </p:txBody>
      </p:sp>
      <p:sp>
        <p:nvSpPr>
          <p:cNvPr id="5" name="Rectangle 4"/>
          <p:cNvSpPr/>
          <p:nvPr/>
        </p:nvSpPr>
        <p:spPr>
          <a:xfrm>
            <a:off x="5701050" y="3504507"/>
            <a:ext cx="6327817" cy="2308324"/>
          </a:xfrm>
          <a:prstGeom prst="rect">
            <a:avLst/>
          </a:prstGeom>
          <a:solidFill>
            <a:schemeClr val="accent2">
              <a:lumMod val="20000"/>
              <a:lumOff val="80000"/>
            </a:schemeClr>
          </a:solidFill>
        </p:spPr>
        <p:txBody>
          <a:bodyPr wrap="square">
            <a:spAutoFit/>
          </a:bodyPr>
          <a:lstStyle/>
          <a:p>
            <a:pPr fontAlgn="base"/>
            <a:r>
              <a:rPr lang="en-GB" b="1" i="0" u="sng" dirty="0" smtClean="0">
                <a:solidFill>
                  <a:srgbClr val="545454"/>
                </a:solidFill>
                <a:effectLst/>
                <a:latin typeface="AndesCondensedLight"/>
              </a:rPr>
              <a:t>Variations: </a:t>
            </a:r>
            <a:r>
              <a:rPr lang="en-GB" b="0" i="0" dirty="0" smtClean="0">
                <a:solidFill>
                  <a:srgbClr val="545454"/>
                </a:solidFill>
                <a:effectLst/>
                <a:latin typeface="AndesCondensedLight"/>
              </a:rPr>
              <a:t/>
            </a:r>
            <a:br>
              <a:rPr lang="en-GB" b="0" i="0" dirty="0" smtClean="0">
                <a:solidFill>
                  <a:srgbClr val="545454"/>
                </a:solidFill>
                <a:effectLst/>
                <a:latin typeface="AndesCondensedLight"/>
              </a:rPr>
            </a:br>
            <a:endParaRPr lang="en-GB" dirty="0" smtClean="0"/>
          </a:p>
          <a:p>
            <a:pPr marL="285750" indent="-285750" fontAlgn="base">
              <a:buFont typeface="Wingdings" panose="05000000000000000000" pitchFamily="2" charset="2"/>
              <a:buChar char="q"/>
            </a:pPr>
            <a:r>
              <a:rPr lang="en-GB" dirty="0" smtClean="0"/>
              <a:t>Little </a:t>
            </a:r>
            <a:r>
              <a:rPr lang="en-GB" dirty="0"/>
              <a:t>ones could try building a mini den for their favourite toy, or for the </a:t>
            </a:r>
            <a:r>
              <a:rPr lang="en-GB" dirty="0" smtClean="0"/>
              <a:t>fairies.</a:t>
            </a:r>
            <a:endParaRPr lang="en-GB" dirty="0"/>
          </a:p>
          <a:p>
            <a:pPr marL="285750" indent="-285750" fontAlgn="base">
              <a:buFont typeface="Wingdings" panose="05000000000000000000" pitchFamily="2" charset="2"/>
              <a:buChar char="q"/>
            </a:pPr>
            <a:r>
              <a:rPr lang="en-GB" dirty="0" smtClean="0"/>
              <a:t>Older kids could get creative and make a ‘garden’ with a fence of sticks stuck into the ground, plant some twigs or pine cones, and lay out small stones to spell the name of their new woodland home.</a:t>
            </a:r>
          </a:p>
        </p:txBody>
      </p:sp>
      <p:pic>
        <p:nvPicPr>
          <p:cNvPr id="2050" name="Picture 2" descr="Image result for outdoor den bui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29" y="1500898"/>
            <a:ext cx="4210361" cy="315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2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310" y="180304"/>
            <a:ext cx="5843775" cy="28001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6075" y="2434108"/>
            <a:ext cx="11267941" cy="3931612"/>
          </a:xfrm>
        </p:spPr>
        <p:txBody>
          <a:bodyPr>
            <a:normAutofit fontScale="90000"/>
          </a:bodyPr>
          <a:lstStyle/>
          <a:p>
            <a:r>
              <a:rPr lang="en-GB" dirty="0" smtClean="0"/>
              <a:t>It’s </a:t>
            </a:r>
            <a:r>
              <a:rPr lang="en-GB" dirty="0"/>
              <a:t>great exercise and </a:t>
            </a:r>
            <a:r>
              <a:rPr lang="en-GB" dirty="0" smtClean="0"/>
              <a:t>gives</a:t>
            </a:r>
            <a:br>
              <a:rPr lang="en-GB" dirty="0" smtClean="0"/>
            </a:br>
            <a:r>
              <a:rPr lang="en-GB" dirty="0" smtClean="0"/>
              <a:t>them </a:t>
            </a:r>
            <a:r>
              <a:rPr lang="en-GB" dirty="0"/>
              <a:t>a huge sense of achievement. Just show them how to find a suitable tree – it should be green and healthy with lots of sturdy branches not too high up. </a:t>
            </a:r>
            <a:r>
              <a:rPr lang="en-GB" dirty="0" smtClean="0"/>
              <a:t/>
            </a:r>
            <a:br>
              <a:rPr lang="en-GB" dirty="0" smtClean="0"/>
            </a:br>
            <a:r>
              <a:rPr lang="en-GB" dirty="0" smtClean="0"/>
              <a:t/>
            </a:r>
            <a:br>
              <a:rPr lang="en-GB" dirty="0" smtClean="0"/>
            </a:br>
            <a:r>
              <a:rPr lang="en-GB" b="1" i="1" dirty="0" smtClean="0"/>
              <a:t>Reminder: Set </a:t>
            </a:r>
            <a:r>
              <a:rPr lang="en-GB" b="1" i="1" dirty="0"/>
              <a:t>a safe height limit if you think they might get too adventurous.</a:t>
            </a:r>
          </a:p>
        </p:txBody>
      </p:sp>
      <p:sp>
        <p:nvSpPr>
          <p:cNvPr id="4" name="Rectangle 3"/>
          <p:cNvSpPr/>
          <p:nvPr/>
        </p:nvSpPr>
        <p:spPr>
          <a:xfrm>
            <a:off x="426075" y="449619"/>
            <a:ext cx="3808543" cy="1200329"/>
          </a:xfrm>
          <a:prstGeom prst="rect">
            <a:avLst/>
          </a:prstGeom>
        </p:spPr>
        <p:txBody>
          <a:bodyPr wrap="none">
            <a:spAutoFit/>
          </a:bodyPr>
          <a:lstStyle/>
          <a:p>
            <a:r>
              <a:rPr lang="en-GB" sz="3600" b="1" dirty="0" smtClean="0">
                <a:effectLst>
                  <a:outerShdw blurRad="38100" dist="38100" dir="2700000" algn="tl">
                    <a:srgbClr val="000000">
                      <a:alpha val="43137"/>
                    </a:srgbClr>
                  </a:outerShdw>
                </a:effectLst>
              </a:rPr>
              <a:t>Climb a tree</a:t>
            </a:r>
            <a:r>
              <a:rPr lang="en-GB" sz="3600" b="1" dirty="0">
                <a:effectLst>
                  <a:outerShdw blurRad="38100" dist="38100" dir="2700000" algn="tl">
                    <a:srgbClr val="000000">
                      <a:alpha val="43137"/>
                    </a:srgbClr>
                  </a:outerShdw>
                </a:effectLst>
              </a:rPr>
              <a:t> </a:t>
            </a:r>
            <a:r>
              <a:rPr lang="en-GB" sz="3600" b="1" dirty="0" smtClean="0">
                <a:effectLst>
                  <a:outerShdw blurRad="38100" dist="38100" dir="2700000" algn="tl">
                    <a:srgbClr val="000000">
                      <a:alpha val="43137"/>
                    </a:srgbClr>
                  </a:outerShdw>
                </a:effectLst>
              </a:rPr>
              <a:t>..</a:t>
            </a:r>
            <a:r>
              <a:rPr lang="en-GB" sz="3600" b="1" dirty="0" smtClean="0">
                <a:effectLst>
                  <a:outerShdw blurRad="38100" dist="38100" dir="2700000" algn="tl">
                    <a:srgbClr val="000000">
                      <a:alpha val="43137"/>
                    </a:srgbClr>
                  </a:outerShdw>
                </a:effectLst>
              </a:rPr>
              <a:t> </a:t>
            </a:r>
          </a:p>
          <a:p>
            <a:r>
              <a:rPr lang="en-GB" sz="3600" b="1" dirty="0" smtClean="0">
                <a:effectLst>
                  <a:outerShdw blurRad="38100" dist="38100" dir="2700000" algn="tl">
                    <a:srgbClr val="000000">
                      <a:alpha val="43137"/>
                    </a:srgbClr>
                  </a:outerShdw>
                </a:effectLst>
              </a:rPr>
              <a:t>Kids love to climb! </a:t>
            </a:r>
            <a:endParaRPr lang="en-GB"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664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94420" cy="1325563"/>
          </a:xfrm>
          <a:ln w="76200">
            <a:solidFill>
              <a:schemeClr val="accent2"/>
            </a:solidFill>
            <a:prstDash val="dash"/>
          </a:ln>
        </p:spPr>
        <p:txBody>
          <a:bodyPr/>
          <a:lstStyle/>
          <a:p>
            <a:r>
              <a:rPr lang="en-GB" b="1" u="sng" dirty="0" smtClean="0"/>
              <a:t>Make an obstacle course</a:t>
            </a:r>
            <a:endParaRPr lang="en-GB" u="sng" dirty="0"/>
          </a:p>
        </p:txBody>
      </p:sp>
      <p:sp>
        <p:nvSpPr>
          <p:cNvPr id="3" name="Content Placeholder 2"/>
          <p:cNvSpPr>
            <a:spLocks noGrp="1"/>
          </p:cNvSpPr>
          <p:nvPr>
            <p:ph idx="1"/>
          </p:nvPr>
        </p:nvSpPr>
        <p:spPr>
          <a:xfrm>
            <a:off x="838200" y="2051296"/>
            <a:ext cx="10515600" cy="1967043"/>
          </a:xfrm>
        </p:spPr>
        <p:txBody>
          <a:bodyPr>
            <a:normAutofit lnSpcReduction="10000"/>
          </a:bodyPr>
          <a:lstStyle/>
          <a:p>
            <a:pPr marL="0" indent="0" fontAlgn="base">
              <a:buNone/>
            </a:pPr>
            <a:r>
              <a:rPr lang="en-GB" dirty="0" smtClean="0"/>
              <a:t>Find </a:t>
            </a:r>
            <a:r>
              <a:rPr lang="en-GB" dirty="0"/>
              <a:t>a log to balance along; set out some stepping </a:t>
            </a:r>
            <a:r>
              <a:rPr lang="en-GB" dirty="0" smtClean="0"/>
              <a:t>stones </a:t>
            </a:r>
            <a:r>
              <a:rPr lang="en-GB" dirty="0"/>
              <a:t>across a stream or puddle, put up some  </a:t>
            </a:r>
            <a:r>
              <a:rPr lang="en-GB" dirty="0" smtClean="0"/>
              <a:t>hurdles </a:t>
            </a:r>
            <a:r>
              <a:rPr lang="en-GB" dirty="0"/>
              <a:t>to jump over or limbo </a:t>
            </a:r>
            <a:r>
              <a:rPr lang="en-GB" dirty="0" smtClean="0"/>
              <a:t>under. </a:t>
            </a:r>
          </a:p>
          <a:p>
            <a:pPr marL="0" indent="0" fontAlgn="base">
              <a:buNone/>
            </a:pPr>
            <a:r>
              <a:rPr lang="en-GB" dirty="0" smtClean="0"/>
              <a:t>The </a:t>
            </a:r>
            <a:r>
              <a:rPr lang="en-GB" dirty="0"/>
              <a:t>woods are full of physical challenges and kids could simply tackle natural obstacles they come across as they explore, or create their own course to race over.</a:t>
            </a:r>
          </a:p>
          <a:p>
            <a:endParaRPr lang="en-GB" dirty="0"/>
          </a:p>
        </p:txBody>
      </p:sp>
      <p:pic>
        <p:nvPicPr>
          <p:cNvPr id="4098" name="Picture 2" descr="Image result for woodland obstacle cou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533" y="4018339"/>
            <a:ext cx="3838933" cy="25546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woodland obstacle cour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046" y="4265244"/>
            <a:ext cx="3180008" cy="23850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6465" y="4193864"/>
            <a:ext cx="3276335" cy="24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2511885"/>
            <a:ext cx="2613338" cy="2939559"/>
          </a:xfrm>
          <a:ln w="57150">
            <a:solidFill>
              <a:schemeClr val="accent2">
                <a:lumMod val="75000"/>
              </a:schemeClr>
            </a:solidFill>
          </a:ln>
        </p:spPr>
        <p:txBody>
          <a:bodyPr>
            <a:normAutofit/>
          </a:bodyPr>
          <a:lstStyle/>
          <a:p>
            <a:pPr fontAlgn="base"/>
            <a:r>
              <a:rPr lang="en-GB" sz="2000" b="1" i="1" dirty="0"/>
              <a:t/>
            </a:r>
            <a:br>
              <a:rPr lang="en-GB" sz="2000" b="1" i="1" dirty="0"/>
            </a:br>
            <a:r>
              <a:rPr lang="en-GB" sz="2000" b="1" i="1" dirty="0"/>
              <a:t>Give them a paper bag and a list of things to find. </a:t>
            </a:r>
            <a:r>
              <a:rPr lang="en-GB" sz="2000" b="1" i="1" dirty="0" smtClean="0"/>
              <a:t/>
            </a:r>
            <a:br>
              <a:rPr lang="en-GB" sz="2000" b="1" i="1" dirty="0" smtClean="0"/>
            </a:br>
            <a:r>
              <a:rPr lang="en-GB" sz="2000" b="1" i="1" dirty="0" smtClean="0"/>
              <a:t/>
            </a:r>
            <a:br>
              <a:rPr lang="en-GB" sz="2000" b="1" i="1" dirty="0" smtClean="0"/>
            </a:br>
            <a:r>
              <a:rPr lang="en-GB" sz="2000" b="1" i="1" dirty="0" smtClean="0"/>
              <a:t>Set </a:t>
            </a:r>
            <a:r>
              <a:rPr lang="en-GB" sz="2000" b="1" i="1" dirty="0"/>
              <a:t>a time limit to get them running around. </a:t>
            </a:r>
            <a:br>
              <a:rPr lang="en-GB" sz="2000" b="1" i="1" dirty="0"/>
            </a:br>
            <a:endParaRPr lang="en-GB" sz="2000" b="1" i="1" dirty="0"/>
          </a:p>
        </p:txBody>
      </p:sp>
      <p:sp>
        <p:nvSpPr>
          <p:cNvPr id="3" name="Content Placeholder 2"/>
          <p:cNvSpPr>
            <a:spLocks noGrp="1"/>
          </p:cNvSpPr>
          <p:nvPr>
            <p:ph idx="1"/>
          </p:nvPr>
        </p:nvSpPr>
        <p:spPr>
          <a:xfrm>
            <a:off x="8268236" y="1555168"/>
            <a:ext cx="3618963" cy="5206240"/>
          </a:xfrm>
          <a:ln w="76200">
            <a:solidFill>
              <a:schemeClr val="accent4">
                <a:lumMod val="75000"/>
              </a:schemeClr>
            </a:solidFill>
            <a:prstDash val="sysDot"/>
          </a:ln>
        </p:spPr>
        <p:txBody>
          <a:bodyPr>
            <a:normAutofit fontScale="77500" lnSpcReduction="20000"/>
          </a:bodyPr>
          <a:lstStyle/>
          <a:p>
            <a:pPr fontAlgn="base"/>
            <a:endParaRPr lang="en-GB" dirty="0" smtClean="0"/>
          </a:p>
          <a:p>
            <a:pPr marL="0" indent="0" fontAlgn="base">
              <a:buNone/>
            </a:pPr>
            <a:r>
              <a:rPr lang="en-GB" dirty="0" smtClean="0"/>
              <a:t>They could look for:</a:t>
            </a:r>
            <a:endParaRPr lang="en-GB" dirty="0" smtClean="0"/>
          </a:p>
          <a:p>
            <a:pPr fontAlgn="base"/>
            <a:r>
              <a:rPr lang="en-GB" dirty="0" smtClean="0"/>
              <a:t>A </a:t>
            </a:r>
            <a:r>
              <a:rPr lang="en-GB" dirty="0"/>
              <a:t>feather</a:t>
            </a:r>
          </a:p>
          <a:p>
            <a:pPr fontAlgn="base"/>
            <a:r>
              <a:rPr lang="en-GB" dirty="0"/>
              <a:t>A star-shaped leaf</a:t>
            </a:r>
          </a:p>
          <a:p>
            <a:pPr fontAlgn="base"/>
            <a:r>
              <a:rPr lang="en-GB" dirty="0"/>
              <a:t>Something sticky</a:t>
            </a:r>
          </a:p>
          <a:p>
            <a:pPr fontAlgn="base"/>
            <a:r>
              <a:rPr lang="en-GB" dirty="0"/>
              <a:t>A daisy</a:t>
            </a:r>
          </a:p>
          <a:p>
            <a:pPr fontAlgn="base"/>
            <a:r>
              <a:rPr lang="en-GB" dirty="0"/>
              <a:t>Something smooth</a:t>
            </a:r>
          </a:p>
          <a:p>
            <a:pPr fontAlgn="base"/>
            <a:r>
              <a:rPr lang="en-GB" dirty="0"/>
              <a:t>A dandelion clock</a:t>
            </a:r>
          </a:p>
          <a:p>
            <a:pPr fontAlgn="base"/>
            <a:r>
              <a:rPr lang="en-GB" dirty="0"/>
              <a:t>A yellow flower</a:t>
            </a:r>
          </a:p>
          <a:p>
            <a:pPr fontAlgn="base"/>
            <a:r>
              <a:rPr lang="en-GB" dirty="0"/>
              <a:t>Something stripy</a:t>
            </a:r>
          </a:p>
          <a:p>
            <a:pPr fontAlgn="base"/>
            <a:r>
              <a:rPr lang="en-GB" dirty="0"/>
              <a:t>Something spotty</a:t>
            </a:r>
          </a:p>
          <a:p>
            <a:pPr fontAlgn="base"/>
            <a:r>
              <a:rPr lang="en-GB" dirty="0"/>
              <a:t>3 different types of grass</a:t>
            </a:r>
          </a:p>
          <a:p>
            <a:pPr fontAlgn="base"/>
            <a:r>
              <a:rPr lang="en-GB" dirty="0"/>
              <a:t>A smooth stone</a:t>
            </a:r>
          </a:p>
          <a:p>
            <a:pPr fontAlgn="base"/>
            <a:r>
              <a:rPr lang="en-GB" dirty="0"/>
              <a:t>A seed pod</a:t>
            </a:r>
          </a:p>
          <a:p>
            <a:endParaRPr lang="en-GB" dirty="0"/>
          </a:p>
        </p:txBody>
      </p:sp>
      <p:sp>
        <p:nvSpPr>
          <p:cNvPr id="8" name="Rectangle 7"/>
          <p:cNvSpPr/>
          <p:nvPr/>
        </p:nvSpPr>
        <p:spPr>
          <a:xfrm>
            <a:off x="967523" y="475376"/>
            <a:ext cx="9196300" cy="923330"/>
          </a:xfrm>
          <a:prstGeom prst="rect">
            <a:avLst/>
          </a:prstGeom>
        </p:spPr>
        <p:txBody>
          <a:bodyPr wrap="none">
            <a:spAutoFit/>
          </a:bodyPr>
          <a:lstStyle/>
          <a:p>
            <a:r>
              <a:rPr lang="en-GB" sz="5400" b="1" dirty="0" smtClean="0">
                <a:effectLst>
                  <a:outerShdw blurRad="38100" dist="38100" dir="2700000" algn="tl">
                    <a:srgbClr val="000000">
                      <a:alpha val="43137"/>
                    </a:srgbClr>
                  </a:outerShdw>
                </a:effectLst>
              </a:rPr>
              <a:t>Send them on a scavenger hunt</a:t>
            </a:r>
            <a:endParaRPr lang="en-GB" sz="5400" b="1" dirty="0">
              <a:effectLst>
                <a:outerShdw blurRad="38100" dist="38100" dir="2700000" algn="tl">
                  <a:srgbClr val="000000">
                    <a:alpha val="43137"/>
                  </a:srgbClr>
                </a:outerShdw>
              </a:effectLst>
            </a:endParaRPr>
          </a:p>
        </p:txBody>
      </p:sp>
      <p:pic>
        <p:nvPicPr>
          <p:cNvPr id="5127" name="Picture 7" descr="Image result for woodland scavenger hunt"/>
          <p:cNvPicPr>
            <a:picLocks noChangeAspect="1" noChangeArrowheads="1"/>
          </p:cNvPicPr>
          <p:nvPr/>
        </p:nvPicPr>
        <p:blipFill rotWithShape="1">
          <a:blip r:embed="rId2">
            <a:extLst>
              <a:ext uri="{28A0092B-C50C-407E-A947-70E740481C1C}">
                <a14:useLocalDpi xmlns:a14="http://schemas.microsoft.com/office/drawing/2010/main" val="0"/>
              </a:ext>
            </a:extLst>
          </a:blip>
          <a:srcRect b="12644"/>
          <a:stretch/>
        </p:blipFill>
        <p:spPr bwMode="auto">
          <a:xfrm>
            <a:off x="3795342" y="1871625"/>
            <a:ext cx="3540661" cy="422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98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u="sng" dirty="0"/>
              <a:t>Have a go at building a birds’ nest </a:t>
            </a:r>
            <a:r>
              <a:rPr lang="en-GB" sz="2400" dirty="0"/>
              <a:t/>
            </a:r>
            <a:br>
              <a:rPr lang="en-GB" sz="2400" dirty="0"/>
            </a:br>
            <a:r>
              <a:rPr lang="en-GB" sz="2400" dirty="0" smtClean="0"/>
              <a:t/>
            </a:r>
            <a:br>
              <a:rPr lang="en-GB" sz="2400" dirty="0" smtClean="0"/>
            </a:br>
            <a:r>
              <a:rPr lang="en-GB" sz="2400" i="1" dirty="0" smtClean="0"/>
              <a:t>……. will </a:t>
            </a:r>
            <a:r>
              <a:rPr lang="en-GB" sz="2400" i="1" dirty="0"/>
              <a:t>it be strong and safe enough to hold pebble eggs?</a:t>
            </a:r>
          </a:p>
        </p:txBody>
      </p:sp>
      <p:sp>
        <p:nvSpPr>
          <p:cNvPr id="3" name="Content Placeholder 2"/>
          <p:cNvSpPr>
            <a:spLocks noGrp="1"/>
          </p:cNvSpPr>
          <p:nvPr>
            <p:ph idx="1"/>
          </p:nvPr>
        </p:nvSpPr>
        <p:spPr>
          <a:xfrm>
            <a:off x="838200" y="2223215"/>
            <a:ext cx="6412607" cy="3807249"/>
          </a:xfrm>
        </p:spPr>
        <p:txBody>
          <a:bodyPr>
            <a:normAutofit/>
          </a:bodyPr>
          <a:lstStyle/>
          <a:p>
            <a:pPr marL="0" indent="0" fontAlgn="base">
              <a:buNone/>
            </a:pPr>
            <a:r>
              <a:rPr lang="en-GB" sz="2200" dirty="0" smtClean="0"/>
              <a:t>Think about …. </a:t>
            </a:r>
          </a:p>
          <a:p>
            <a:pPr fontAlgn="base">
              <a:buFont typeface="Wingdings" panose="05000000000000000000" pitchFamily="2" charset="2"/>
              <a:buChar char="§"/>
            </a:pPr>
            <a:r>
              <a:rPr lang="en-GB" sz="2200" dirty="0" smtClean="0"/>
              <a:t>Birds</a:t>
            </a:r>
            <a:r>
              <a:rPr lang="en-GB" sz="2200" dirty="0"/>
              <a:t>’ nests need to be strong and sturdy enough to withstand wind, while still being cosy. Could you make a nest that’s up to the test?</a:t>
            </a:r>
          </a:p>
          <a:p>
            <a:pPr fontAlgn="base">
              <a:buFont typeface="Wingdings" panose="05000000000000000000" pitchFamily="2" charset="2"/>
              <a:buChar char="§"/>
            </a:pPr>
            <a:r>
              <a:rPr lang="en-GB" sz="2200" dirty="0"/>
              <a:t>Experiment with different natural materials – what works best?</a:t>
            </a:r>
          </a:p>
          <a:p>
            <a:pPr fontAlgn="base">
              <a:buFont typeface="Wingdings" panose="05000000000000000000" pitchFamily="2" charset="2"/>
              <a:buChar char="§"/>
            </a:pPr>
            <a:r>
              <a:rPr lang="en-GB" sz="2200" dirty="0"/>
              <a:t>Is your nest stronger with mud, or is it better without it?</a:t>
            </a:r>
          </a:p>
          <a:p>
            <a:pPr fontAlgn="base">
              <a:buFont typeface="Wingdings" panose="05000000000000000000" pitchFamily="2" charset="2"/>
              <a:buChar char="§"/>
            </a:pPr>
            <a:r>
              <a:rPr lang="en-GB" sz="2200" dirty="0"/>
              <a:t>Have a go at building your nest with one hand – birds only have their beaks, after all</a:t>
            </a:r>
            <a:r>
              <a:rPr lang="en-GB" sz="2200" dirty="0" smtClean="0"/>
              <a:t>!</a:t>
            </a:r>
            <a:endParaRPr lang="en-GB" sz="2200" dirty="0"/>
          </a:p>
        </p:txBody>
      </p:sp>
      <p:pic>
        <p:nvPicPr>
          <p:cNvPr id="6146" name="Picture 2" descr="Build a bird n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1" y="365125"/>
            <a:ext cx="3050772" cy="4143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38850" y="6030464"/>
            <a:ext cx="5905500" cy="523220"/>
          </a:xfrm>
          <a:prstGeom prst="rect">
            <a:avLst/>
          </a:prstGeom>
          <a:noFill/>
        </p:spPr>
        <p:txBody>
          <a:bodyPr wrap="square" rtlCol="0">
            <a:spAutoFit/>
          </a:bodyPr>
          <a:lstStyle/>
          <a:p>
            <a:r>
              <a:rPr lang="en-GB" sz="2800" dirty="0" smtClean="0">
                <a:effectLst>
                  <a:outerShdw blurRad="38100" dist="38100" dir="2700000" algn="tl">
                    <a:srgbClr val="000000">
                      <a:alpha val="43137"/>
                    </a:srgbClr>
                  </a:outerShdw>
                </a:effectLst>
              </a:rPr>
              <a:t>Please print out attachment document.  </a:t>
            </a:r>
            <a:endParaRPr lang="en-GB"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444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50" y="1750189"/>
            <a:ext cx="6096000" cy="3970318"/>
          </a:xfrm>
          <a:prstGeom prst="rect">
            <a:avLst/>
          </a:prstGeom>
        </p:spPr>
        <p:txBody>
          <a:bodyPr>
            <a:spAutoFit/>
          </a:bodyPr>
          <a:lstStyle/>
          <a:p>
            <a:pPr fontAlgn="base"/>
            <a:r>
              <a:rPr lang="en-GB" b="0" i="0" dirty="0" smtClean="0">
                <a:solidFill>
                  <a:srgbClr val="545454"/>
                </a:solidFill>
                <a:effectLst/>
                <a:latin typeface="AndesCondensedBold"/>
              </a:rPr>
              <a:t>A handy tool to help kids identify trees found in the UK.</a:t>
            </a:r>
          </a:p>
          <a:p>
            <a:pPr fontAlgn="base"/>
            <a:endParaRPr lang="en-GB" b="0" i="0" dirty="0" smtClean="0">
              <a:solidFill>
                <a:srgbClr val="545454"/>
              </a:solidFill>
              <a:effectLst/>
              <a:latin typeface="AndesCondensedLight"/>
            </a:endParaRPr>
          </a:p>
          <a:p>
            <a:pPr fontAlgn="base"/>
            <a:r>
              <a:rPr lang="en-GB" b="0" i="0" dirty="0" smtClean="0">
                <a:solidFill>
                  <a:srgbClr val="545454"/>
                </a:solidFill>
                <a:effectLst/>
                <a:latin typeface="inherit"/>
              </a:rPr>
              <a:t>Print out attachment and make the leaf </a:t>
            </a:r>
            <a:r>
              <a:rPr lang="en-GB" b="0" i="0" dirty="0" err="1" smtClean="0">
                <a:solidFill>
                  <a:srgbClr val="545454"/>
                </a:solidFill>
                <a:effectLst/>
                <a:latin typeface="inherit"/>
              </a:rPr>
              <a:t>iDial</a:t>
            </a:r>
            <a:r>
              <a:rPr lang="en-GB" b="0" i="0" dirty="0" smtClean="0">
                <a:solidFill>
                  <a:srgbClr val="545454"/>
                </a:solidFill>
                <a:effectLst/>
                <a:latin typeface="inherit"/>
              </a:rPr>
              <a:t>, then take it with you on your next adventure. </a:t>
            </a:r>
            <a:br>
              <a:rPr lang="en-GB" b="0" i="0" dirty="0" smtClean="0">
                <a:solidFill>
                  <a:srgbClr val="545454"/>
                </a:solidFill>
                <a:effectLst/>
                <a:latin typeface="inherit"/>
              </a:rPr>
            </a:br>
            <a:r>
              <a:rPr lang="en-GB" b="0" i="0" dirty="0" smtClean="0">
                <a:solidFill>
                  <a:srgbClr val="545454"/>
                </a:solidFill>
                <a:effectLst/>
                <a:latin typeface="inherit"/>
              </a:rPr>
              <a:t/>
            </a:r>
            <a:br>
              <a:rPr lang="en-GB" b="0" i="0" dirty="0" smtClean="0">
                <a:solidFill>
                  <a:srgbClr val="545454"/>
                </a:solidFill>
                <a:effectLst/>
                <a:latin typeface="inherit"/>
              </a:rPr>
            </a:br>
            <a:r>
              <a:rPr lang="en-GB" b="0" i="0" dirty="0" smtClean="0">
                <a:solidFill>
                  <a:srgbClr val="545454"/>
                </a:solidFill>
                <a:effectLst/>
                <a:latin typeface="inherit"/>
              </a:rPr>
              <a:t>How many different leaves can you find?</a:t>
            </a:r>
          </a:p>
          <a:p>
            <a:pPr fontAlgn="base"/>
            <a:endParaRPr lang="en-GB" b="0" i="0" dirty="0" smtClean="0">
              <a:solidFill>
                <a:srgbClr val="545454"/>
              </a:solidFill>
              <a:effectLst/>
              <a:latin typeface="inherit"/>
            </a:endParaRPr>
          </a:p>
          <a:p>
            <a:pPr fontAlgn="base"/>
            <a:r>
              <a:rPr lang="en-GB" dirty="0" smtClean="0">
                <a:solidFill>
                  <a:srgbClr val="545454"/>
                </a:solidFill>
                <a:latin typeface="inherit"/>
              </a:rPr>
              <a:t>Variations </a:t>
            </a:r>
            <a:endParaRPr lang="en-GB" b="0" i="0" dirty="0" smtClean="0">
              <a:solidFill>
                <a:srgbClr val="545454"/>
              </a:solidFill>
              <a:effectLst/>
              <a:latin typeface="inherit"/>
            </a:endParaRPr>
          </a:p>
          <a:p>
            <a:pPr fontAlgn="base">
              <a:buFont typeface="Arial" panose="020B0604020202020204" pitchFamily="34" charset="0"/>
              <a:buChar char="•"/>
            </a:pPr>
            <a:r>
              <a:rPr lang="en-GB" b="0" i="0" dirty="0" smtClean="0">
                <a:solidFill>
                  <a:srgbClr val="545454"/>
                </a:solidFill>
                <a:effectLst/>
                <a:latin typeface="AndesCondensedLight"/>
              </a:rPr>
              <a:t>Look out for leaves during spring, summer and autumn</a:t>
            </a:r>
          </a:p>
          <a:p>
            <a:pPr fontAlgn="base">
              <a:buFont typeface="Arial" panose="020B0604020202020204" pitchFamily="34" charset="0"/>
              <a:buChar char="•"/>
            </a:pPr>
            <a:endParaRPr lang="en-GB" b="0" i="0" dirty="0" smtClean="0">
              <a:solidFill>
                <a:srgbClr val="545454"/>
              </a:solidFill>
              <a:effectLst/>
              <a:latin typeface="AndesCondensedLight"/>
            </a:endParaRPr>
          </a:p>
          <a:p>
            <a:pPr fontAlgn="base">
              <a:buFont typeface="Arial" panose="020B0604020202020204" pitchFamily="34" charset="0"/>
              <a:buChar char="•"/>
            </a:pPr>
            <a:r>
              <a:rPr lang="en-GB" b="0" i="0" dirty="0" smtClean="0">
                <a:solidFill>
                  <a:srgbClr val="545454"/>
                </a:solidFill>
                <a:effectLst/>
                <a:latin typeface="AndesCondensedLight"/>
              </a:rPr>
              <a:t>Challenge your friends to see who can find each leaf first!</a:t>
            </a:r>
          </a:p>
          <a:p>
            <a:pPr fontAlgn="base">
              <a:buFont typeface="Arial" panose="020B0604020202020204" pitchFamily="34" charset="0"/>
              <a:buChar char="•"/>
            </a:pPr>
            <a:r>
              <a:rPr lang="en-GB" b="0" i="0" dirty="0" smtClean="0">
                <a:solidFill>
                  <a:srgbClr val="545454"/>
                </a:solidFill>
                <a:effectLst/>
                <a:latin typeface="AndesCondensedLight"/>
              </a:rPr>
              <a:t>Try guessing which tree or shrub a leaf belongs to, then check the </a:t>
            </a:r>
            <a:r>
              <a:rPr lang="en-GB" b="0" i="0" dirty="0" err="1" smtClean="0">
                <a:solidFill>
                  <a:srgbClr val="545454"/>
                </a:solidFill>
                <a:effectLst/>
                <a:latin typeface="AndesCondensedLight"/>
              </a:rPr>
              <a:t>iDial</a:t>
            </a:r>
            <a:r>
              <a:rPr lang="en-GB" b="0" i="0" dirty="0" smtClean="0">
                <a:solidFill>
                  <a:srgbClr val="545454"/>
                </a:solidFill>
                <a:effectLst/>
                <a:latin typeface="AndesCondensedLight"/>
              </a:rPr>
              <a:t> to see if you were right!</a:t>
            </a:r>
          </a:p>
          <a:p>
            <a:pPr fontAlgn="base">
              <a:buFont typeface="Arial" panose="020B0604020202020204" pitchFamily="34" charset="0"/>
              <a:buChar char="•"/>
            </a:pPr>
            <a:endParaRPr lang="en-GB" b="0" i="0" dirty="0" smtClean="0">
              <a:solidFill>
                <a:srgbClr val="545454"/>
              </a:solidFill>
              <a:effectLst/>
              <a:latin typeface="AndesCondensedLight"/>
            </a:endParaRPr>
          </a:p>
        </p:txBody>
      </p:sp>
      <p:pic>
        <p:nvPicPr>
          <p:cNvPr id="7170" name="Picture 2" descr="The Nature Detectives leaf iDial in action, helping to identify a birch lea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25" y="1750189"/>
            <a:ext cx="4095943" cy="34956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1950" y="569133"/>
            <a:ext cx="9353550" cy="646331"/>
          </a:xfrm>
          <a:prstGeom prst="rect">
            <a:avLst/>
          </a:prstGeom>
          <a:noFill/>
        </p:spPr>
        <p:txBody>
          <a:bodyPr wrap="square" rtlCol="0">
            <a:spAutoFit/>
          </a:bodyPr>
          <a:lstStyle/>
          <a:p>
            <a:r>
              <a:rPr lang="en-GB" sz="3600" b="1" i="1" dirty="0" smtClean="0">
                <a:solidFill>
                  <a:schemeClr val="accent4">
                    <a:lumMod val="50000"/>
                  </a:schemeClr>
                </a:solidFill>
              </a:rPr>
              <a:t>How many different trees can you identify … </a:t>
            </a:r>
            <a:endParaRPr lang="en-GB" sz="3600" b="1" i="1" dirty="0">
              <a:solidFill>
                <a:schemeClr val="accent4">
                  <a:lumMod val="50000"/>
                </a:schemeClr>
              </a:solidFill>
            </a:endParaRPr>
          </a:p>
        </p:txBody>
      </p:sp>
      <p:sp>
        <p:nvSpPr>
          <p:cNvPr id="7" name="Rectangle 6"/>
          <p:cNvSpPr/>
          <p:nvPr/>
        </p:nvSpPr>
        <p:spPr>
          <a:xfrm>
            <a:off x="361950" y="5934670"/>
            <a:ext cx="11830050" cy="707886"/>
          </a:xfrm>
          <a:prstGeom prst="rect">
            <a:avLst/>
          </a:prstGeom>
        </p:spPr>
        <p:txBody>
          <a:bodyPr wrap="square">
            <a:spAutoFit/>
          </a:bodyPr>
          <a:lstStyle/>
          <a:p>
            <a:pPr fontAlgn="base"/>
            <a:r>
              <a:rPr lang="en-GB" sz="2000" b="1" i="1" dirty="0" smtClean="0">
                <a:solidFill>
                  <a:schemeClr val="accent4">
                    <a:lumMod val="50000"/>
                  </a:schemeClr>
                </a:solidFill>
                <a:effectLst/>
                <a:latin typeface="AndesCondensedBold"/>
              </a:rPr>
              <a:t>Did you know?</a:t>
            </a:r>
            <a:r>
              <a:rPr lang="en-GB" sz="2000" b="1" i="1" dirty="0" smtClean="0">
                <a:solidFill>
                  <a:schemeClr val="accent4">
                    <a:lumMod val="50000"/>
                  </a:schemeClr>
                </a:solidFill>
                <a:effectLst/>
                <a:latin typeface="inherit"/>
              </a:rPr>
              <a:t> Leaves are large and flat to help them absorb sunlight and carbon dioxide, which they turn into food to help trees and plants grow.</a:t>
            </a:r>
            <a:endParaRPr lang="en-GB" sz="2000" b="1" i="1" dirty="0">
              <a:solidFill>
                <a:schemeClr val="accent4">
                  <a:lumMod val="50000"/>
                </a:schemeClr>
              </a:solidFill>
              <a:effectLst/>
              <a:latin typeface="inherit"/>
            </a:endParaRPr>
          </a:p>
        </p:txBody>
      </p:sp>
    </p:spTree>
    <p:extLst>
      <p:ext uri="{BB962C8B-B14F-4D97-AF65-F5344CB8AC3E}">
        <p14:creationId xmlns:p14="http://schemas.microsoft.com/office/powerpoint/2010/main" val="108659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F11A59381CB544BECC899284073DEA" ma:contentTypeVersion="10" ma:contentTypeDescription="Create a new document." ma:contentTypeScope="" ma:versionID="34211b528b8c580d754325461e0a49af">
  <xsd:schema xmlns:xsd="http://www.w3.org/2001/XMLSchema" xmlns:xs="http://www.w3.org/2001/XMLSchema" xmlns:p="http://schemas.microsoft.com/office/2006/metadata/properties" xmlns:ns2="8348e51d-76d6-44dd-804c-d1110ca830c0" xmlns:ns3="0e841fd0-b222-41cf-a178-e6884a90e74e" targetNamespace="http://schemas.microsoft.com/office/2006/metadata/properties" ma:root="true" ma:fieldsID="7c1bc76380f36522ec9f584436d4e00c" ns2:_="" ns3:_="">
    <xsd:import namespace="8348e51d-76d6-44dd-804c-d1110ca830c0"/>
    <xsd:import namespace="0e841fd0-b222-41cf-a178-e6884a90e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8e51d-76d6-44dd-804c-d1110ca830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841fd0-b222-41cf-a178-e6884a90e7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333820-6D7A-4144-8AB6-3A710FA02664}"/>
</file>

<file path=customXml/itemProps2.xml><?xml version="1.0" encoding="utf-8"?>
<ds:datastoreItem xmlns:ds="http://schemas.openxmlformats.org/officeDocument/2006/customXml" ds:itemID="{AC966CA9-6900-436C-A09E-13CB335797D0}"/>
</file>

<file path=customXml/itemProps3.xml><?xml version="1.0" encoding="utf-8"?>
<ds:datastoreItem xmlns:ds="http://schemas.openxmlformats.org/officeDocument/2006/customXml" ds:itemID="{FD8FF1A6-AF46-4949-83DF-4D994F4C1D5D}"/>
</file>

<file path=docProps/app.xml><?xml version="1.0" encoding="utf-8"?>
<Properties xmlns="http://schemas.openxmlformats.org/officeDocument/2006/extended-properties" xmlns:vt="http://schemas.openxmlformats.org/officeDocument/2006/docPropsVTypes">
  <TotalTime>42</TotalTime>
  <Words>484</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AndesCondensedBold</vt:lpstr>
      <vt:lpstr>AndesCondensedLight</vt:lpstr>
      <vt:lpstr>Arial</vt:lpstr>
      <vt:lpstr>Calibri</vt:lpstr>
      <vt:lpstr>Calibri Light</vt:lpstr>
      <vt:lpstr>inherit</vt:lpstr>
      <vt:lpstr>Wingdings</vt:lpstr>
      <vt:lpstr>Office Theme</vt:lpstr>
      <vt:lpstr>Learning Outside the Classroom: Parent Pack  </vt:lpstr>
      <vt:lpstr>Six great woodland activities for your children</vt:lpstr>
      <vt:lpstr>Build a Den </vt:lpstr>
      <vt:lpstr>It’s great exercise and gives them a huge sense of achievement. Just show them how to find a suitable tree – it should be green and healthy with lots of sturdy branches not too high up.   Reminder: Set a safe height limit if you think they might get too adventurous.</vt:lpstr>
      <vt:lpstr>Make an obstacle course</vt:lpstr>
      <vt:lpstr> Give them a paper bag and a list of things to find.   Set a time limit to get them running around.  </vt:lpstr>
      <vt:lpstr>Have a go at building a birds’ nest   ……. will it be strong and safe enough to hold pebble eggs?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Outside the Classroom: Parent Pack</dc:title>
  <dc:creator>Windows User</dc:creator>
  <cp:lastModifiedBy>Windows User</cp:lastModifiedBy>
  <cp:revision>7</cp:revision>
  <dcterms:created xsi:type="dcterms:W3CDTF">2019-06-18T17:13:47Z</dcterms:created>
  <dcterms:modified xsi:type="dcterms:W3CDTF">2019-06-18T17:56:13Z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0x010100B9F11A59381CB544BECC899284073DEA</vt:lpwstr>
  </property>
</Properties>
</file>