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8" r:id="rId4"/>
    <p:sldId id="259" r:id="rId5"/>
    <p:sldId id="260" r:id="rId6"/>
    <p:sldId id="271" r:id="rId7"/>
    <p:sldId id="261" r:id="rId8"/>
    <p:sldId id="263" r:id="rId9"/>
    <p:sldId id="265" r:id="rId10"/>
    <p:sldId id="272" r:id="rId11"/>
    <p:sldId id="273" r:id="rId12"/>
    <p:sldId id="274" r:id="rId13"/>
    <p:sldId id="275" r:id="rId14"/>
    <p:sldId id="277" r:id="rId15"/>
    <p:sldId id="276" r:id="rId16"/>
    <p:sldId id="278" r:id="rId17"/>
    <p:sldId id="279" r:id="rId18"/>
    <p:sldId id="280" r:id="rId19"/>
    <p:sldId id="281" r:id="rId20"/>
    <p:sldId id="282"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p:cViewPr>
        <p:scale>
          <a:sx n="66" d="100"/>
          <a:sy n="66" d="100"/>
        </p:scale>
        <p:origin x="16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8F2371A-3937-4A36-84DA-9AD7CC550FB6}" type="datetimeFigureOut">
              <a:rPr lang="en-GB" smtClean="0"/>
              <a:t>17/06/2019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415635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F2371A-3937-4A36-84DA-9AD7CC550FB6}" type="datetimeFigureOut">
              <a:rPr lang="en-GB" smtClean="0"/>
              <a:t>17/06/2019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1601667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F2371A-3937-4A36-84DA-9AD7CC550FB6}" type="datetimeFigureOut">
              <a:rPr lang="en-GB" smtClean="0"/>
              <a:t>17/06/2019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97044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F2371A-3937-4A36-84DA-9AD7CC550FB6}" type="datetimeFigureOut">
              <a:rPr lang="en-GB" smtClean="0"/>
              <a:t>17/06/2019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362756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F2371A-3937-4A36-84DA-9AD7CC550FB6}" type="datetimeFigureOut">
              <a:rPr lang="en-GB" smtClean="0"/>
              <a:t>17/06/2019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266651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8F2371A-3937-4A36-84DA-9AD7CC550FB6}" type="datetimeFigureOut">
              <a:rPr lang="en-GB" smtClean="0"/>
              <a:t>17/06/2019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106031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8F2371A-3937-4A36-84DA-9AD7CC550FB6}" type="datetimeFigureOut">
              <a:rPr lang="en-GB" smtClean="0"/>
              <a:t>17/06/2019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189772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8F2371A-3937-4A36-84DA-9AD7CC550FB6}" type="datetimeFigureOut">
              <a:rPr lang="en-GB" smtClean="0"/>
              <a:t>17/06/2019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124649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2371A-3937-4A36-84DA-9AD7CC550FB6}" type="datetimeFigureOut">
              <a:rPr lang="en-GB" smtClean="0"/>
              <a:t>17/06/2019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2166803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2371A-3937-4A36-84DA-9AD7CC550FB6}" type="datetimeFigureOut">
              <a:rPr lang="en-GB" smtClean="0"/>
              <a:t>17/06/2019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126252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2371A-3937-4A36-84DA-9AD7CC550FB6}" type="datetimeFigureOut">
              <a:rPr lang="en-GB" smtClean="0"/>
              <a:t>17/06/2019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246719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2371A-3937-4A36-84DA-9AD7CC550FB6}" type="datetimeFigureOut">
              <a:rPr lang="en-GB" smtClean="0"/>
              <a:t>17/06/2019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26463-D86D-4527-831C-4A4A536FB067}" type="slidenum">
              <a:rPr lang="en-GB" smtClean="0"/>
              <a:t>‹#›</a:t>
            </a:fld>
            <a:endParaRPr lang="en-GB"/>
          </a:p>
        </p:txBody>
      </p:sp>
    </p:spTree>
    <p:extLst>
      <p:ext uri="{BB962C8B-B14F-4D97-AF65-F5344CB8AC3E}">
        <p14:creationId xmlns:p14="http://schemas.microsoft.com/office/powerpoint/2010/main" val="3348761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boysofyoga.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8350" y="906463"/>
            <a:ext cx="4552950" cy="2387600"/>
          </a:xfrm>
          <a:solidFill>
            <a:schemeClr val="accent1">
              <a:lumMod val="40000"/>
              <a:lumOff val="60000"/>
            </a:schemeClr>
          </a:solidFill>
        </p:spPr>
        <p:txBody>
          <a:bodyPr/>
          <a:lstStyle/>
          <a:p>
            <a:pPr algn="l"/>
            <a:r>
              <a:rPr lang="en-GB" b="1" u="sng" dirty="0" smtClean="0"/>
              <a:t>Yoga </a:t>
            </a:r>
            <a:br>
              <a:rPr lang="en-GB" b="1" u="sng" dirty="0" smtClean="0"/>
            </a:br>
            <a:r>
              <a:rPr lang="en-GB" b="1" u="sng" dirty="0" smtClean="0"/>
              <a:t>Parents Pack </a:t>
            </a:r>
            <a:endParaRPr lang="en-GB" b="1" u="sng" dirty="0"/>
          </a:p>
        </p:txBody>
      </p:sp>
      <p:sp>
        <p:nvSpPr>
          <p:cNvPr id="3" name="Subtitle 2"/>
          <p:cNvSpPr>
            <a:spLocks noGrp="1"/>
          </p:cNvSpPr>
          <p:nvPr>
            <p:ph type="subTitle" idx="1"/>
          </p:nvPr>
        </p:nvSpPr>
        <p:spPr>
          <a:xfrm>
            <a:off x="768350" y="3294063"/>
            <a:ext cx="2959100" cy="503237"/>
          </a:xfrm>
        </p:spPr>
        <p:txBody>
          <a:bodyPr/>
          <a:lstStyle/>
          <a:p>
            <a:r>
              <a:rPr lang="en-GB" dirty="0" smtClean="0"/>
              <a:t>Secondary Resources</a:t>
            </a:r>
            <a:endParaRPr lang="en-GB" dirty="0"/>
          </a:p>
        </p:txBody>
      </p:sp>
      <p:pic>
        <p:nvPicPr>
          <p:cNvPr id="12292" name="Picture 4" descr="Image result for yoga teenage bo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122" y="1150144"/>
            <a:ext cx="5586628" cy="41061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8350" y="5881753"/>
            <a:ext cx="9931400" cy="369332"/>
          </a:xfrm>
          <a:prstGeom prst="rect">
            <a:avLst/>
          </a:prstGeom>
        </p:spPr>
        <p:txBody>
          <a:bodyPr wrap="square">
            <a:spAutoFit/>
          </a:bodyPr>
          <a:lstStyle/>
          <a:p>
            <a:r>
              <a:rPr lang="en-GB" b="1" cap="all" dirty="0"/>
              <a:t>Basic beginners yoga poses that build the foundations of the practice </a:t>
            </a:r>
            <a:endParaRPr lang="en-GB" dirty="0"/>
          </a:p>
        </p:txBody>
      </p:sp>
      <p:sp>
        <p:nvSpPr>
          <p:cNvPr id="7" name="Content Placeholder 2"/>
          <p:cNvSpPr txBox="1">
            <a:spLocks/>
          </p:cNvSpPr>
          <p:nvPr/>
        </p:nvSpPr>
        <p:spPr>
          <a:xfrm>
            <a:off x="689428" y="6251085"/>
            <a:ext cx="11502572" cy="7644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i="1" dirty="0" smtClean="0"/>
              <a:t>This Pack includes standing, strengthening , hip-opening, seated and restorative yoga poses.  </a:t>
            </a:r>
            <a:endParaRPr lang="en-GB" sz="1800" i="1" dirty="0"/>
          </a:p>
        </p:txBody>
      </p:sp>
    </p:spTree>
    <p:extLst>
      <p:ext uri="{BB962C8B-B14F-4D97-AF65-F5344CB8AC3E}">
        <p14:creationId xmlns:p14="http://schemas.microsoft.com/office/powerpoint/2010/main" val="319779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864"/>
            <a:ext cx="10515600" cy="1177368"/>
          </a:xfrm>
        </p:spPr>
        <p:txBody>
          <a:bodyPr>
            <a:normAutofit/>
          </a:bodyPr>
          <a:lstStyle/>
          <a:p>
            <a:r>
              <a:rPr lang="en-GB" sz="6600" b="1" dirty="0" smtClean="0"/>
              <a:t>Hip-opening Yoga Poses: </a:t>
            </a:r>
            <a:endParaRPr lang="en-GB" sz="6600" b="1" dirty="0"/>
          </a:p>
        </p:txBody>
      </p:sp>
      <p:sp>
        <p:nvSpPr>
          <p:cNvPr id="3" name="Content Placeholder 2"/>
          <p:cNvSpPr>
            <a:spLocks noGrp="1"/>
          </p:cNvSpPr>
          <p:nvPr>
            <p:ph idx="1"/>
          </p:nvPr>
        </p:nvSpPr>
        <p:spPr>
          <a:xfrm>
            <a:off x="838200" y="3036239"/>
            <a:ext cx="10515600" cy="1020605"/>
          </a:xfrm>
        </p:spPr>
        <p:txBody>
          <a:bodyPr/>
          <a:lstStyle/>
          <a:p>
            <a:pPr marL="0" indent="0">
              <a:buNone/>
            </a:pPr>
            <a:r>
              <a:rPr lang="en-GB" dirty="0"/>
              <a:t>I</a:t>
            </a:r>
            <a:r>
              <a:rPr lang="en-GB" dirty="0" smtClean="0"/>
              <a:t>mprove </a:t>
            </a:r>
            <a:r>
              <a:rPr lang="en-GB" dirty="0"/>
              <a:t>your range of motion and </a:t>
            </a:r>
            <a:r>
              <a:rPr lang="en-GB" dirty="0" smtClean="0"/>
              <a:t>circulation, alleviate </a:t>
            </a:r>
            <a:r>
              <a:rPr lang="en-GB" dirty="0"/>
              <a:t>back pain </a:t>
            </a:r>
            <a:r>
              <a:rPr lang="en-GB" dirty="0" smtClean="0"/>
              <a:t>&amp; more. </a:t>
            </a:r>
            <a:endParaRPr lang="en-GB" dirty="0"/>
          </a:p>
        </p:txBody>
      </p:sp>
    </p:spTree>
    <p:extLst>
      <p:ext uri="{BB962C8B-B14F-4D97-AF65-F5344CB8AC3E}">
        <p14:creationId xmlns:p14="http://schemas.microsoft.com/office/powerpoint/2010/main" val="591293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86" y="365125"/>
            <a:ext cx="11086514" cy="1325563"/>
          </a:xfrm>
        </p:spPr>
        <p:txBody>
          <a:bodyPr>
            <a:normAutofit/>
          </a:bodyPr>
          <a:lstStyle/>
          <a:p>
            <a:r>
              <a:rPr lang="en-GB" sz="3100" b="1" dirty="0">
                <a:solidFill>
                  <a:schemeClr val="accent1"/>
                </a:solidFill>
              </a:rPr>
              <a:t>Wide-Angle Seated Forward </a:t>
            </a:r>
            <a:r>
              <a:rPr lang="en-GB" sz="3100" b="1" dirty="0" smtClean="0">
                <a:solidFill>
                  <a:schemeClr val="accent1"/>
                </a:solidFill>
              </a:rPr>
              <a:t>Bend: </a:t>
            </a:r>
            <a:r>
              <a:rPr lang="en-GB" sz="3100" b="1" dirty="0" smtClean="0"/>
              <a:t>is </a:t>
            </a:r>
            <a:r>
              <a:rPr lang="en-GB" sz="3100" b="1" dirty="0"/>
              <a:t>good preparation for most of the seated forward bends, twists, and the wide-leg standing poses</a:t>
            </a:r>
            <a:r>
              <a:rPr lang="en-GB" sz="3100" b="1" dirty="0" smtClean="0"/>
              <a:t>.</a:t>
            </a:r>
            <a:endParaRPr lang="en-GB" b="1" dirty="0"/>
          </a:p>
        </p:txBody>
      </p:sp>
      <p:sp>
        <p:nvSpPr>
          <p:cNvPr id="3" name="Content Placeholder 2"/>
          <p:cNvSpPr>
            <a:spLocks noGrp="1"/>
          </p:cNvSpPr>
          <p:nvPr>
            <p:ph idx="1"/>
          </p:nvPr>
        </p:nvSpPr>
        <p:spPr>
          <a:xfrm>
            <a:off x="267285" y="4375051"/>
            <a:ext cx="11760591" cy="2293035"/>
          </a:xfrm>
        </p:spPr>
        <p:txBody>
          <a:bodyPr>
            <a:normAutofit fontScale="70000" lnSpcReduction="20000"/>
          </a:bodyPr>
          <a:lstStyle/>
          <a:p>
            <a:pPr marL="0" indent="0">
              <a:buNone/>
            </a:pPr>
            <a:r>
              <a:rPr lang="en-GB" b="1" dirty="0"/>
              <a:t>Step </a:t>
            </a:r>
            <a:r>
              <a:rPr lang="en-GB" b="1" dirty="0" smtClean="0"/>
              <a:t>1</a:t>
            </a:r>
            <a:r>
              <a:rPr lang="en-GB" dirty="0" smtClean="0"/>
              <a:t>: lean </a:t>
            </a:r>
            <a:r>
              <a:rPr lang="en-GB" dirty="0"/>
              <a:t>your torso back slightly on your hands and lift and open your legs to an angle of about 90 degrees </a:t>
            </a:r>
            <a:r>
              <a:rPr lang="en-GB" dirty="0" smtClean="0"/>
              <a:t>Press </a:t>
            </a:r>
            <a:r>
              <a:rPr lang="en-GB" dirty="0"/>
              <a:t>your hands against the floor and slide your buttocks forward, widening the legs another 10 to 20 degrees. </a:t>
            </a:r>
            <a:endParaRPr lang="en-GB" dirty="0"/>
          </a:p>
          <a:p>
            <a:pPr marL="0" indent="0">
              <a:buNone/>
            </a:pPr>
            <a:r>
              <a:rPr lang="en-GB" b="1" dirty="0" smtClean="0"/>
              <a:t>Step 2</a:t>
            </a:r>
            <a:r>
              <a:rPr lang="en-GB" dirty="0" smtClean="0"/>
              <a:t>: Rotate </a:t>
            </a:r>
            <a:r>
              <a:rPr lang="en-GB" dirty="0"/>
              <a:t>your thighs outwardly, pinning the outer thighs against the floor, so that the knee caps point straight up toward the ceiling. Reach out through your heels and stretch your soles, pressing though the balls of the </a:t>
            </a:r>
            <a:r>
              <a:rPr lang="en-GB" dirty="0" smtClean="0"/>
              <a:t>feet.</a:t>
            </a:r>
          </a:p>
          <a:p>
            <a:pPr marL="0" indent="0">
              <a:buNone/>
            </a:pPr>
            <a:r>
              <a:rPr lang="en-GB" b="1" dirty="0" smtClean="0"/>
              <a:t>Step 3</a:t>
            </a:r>
            <a:r>
              <a:rPr lang="en-GB" dirty="0" smtClean="0"/>
              <a:t>: With </a:t>
            </a:r>
            <a:r>
              <a:rPr lang="en-GB" dirty="0"/>
              <a:t>your thigh bones pressed heavily into the floor and your knee caps pointing up at the ceiling, walk your hands forward between your legs. Keep your arms long. As with all forward bends, the emphasis is on moving from the hip joints and maintaining the length of the front torso. As soon as you find yourself bending from the waist, stop, re-establish the length from the pubis to the navel, and continue forward if possible.</a:t>
            </a:r>
          </a:p>
          <a:p>
            <a:pPr marL="0" indent="0">
              <a:buNone/>
            </a:pPr>
            <a:endParaRPr lang="en-GB" dirty="0"/>
          </a:p>
          <a:p>
            <a:pPr marL="0" indent="0">
              <a:buNone/>
            </a:pPr>
            <a:endParaRPr lang="en-GB" dirty="0"/>
          </a:p>
        </p:txBody>
      </p:sp>
      <p:pic>
        <p:nvPicPr>
          <p:cNvPr id="13314" name="Picture 2" descr="Wide-Angle Seated Forward Bend"/>
          <p:cNvPicPr>
            <a:picLocks noChangeAspect="1" noChangeArrowheads="1"/>
          </p:cNvPicPr>
          <p:nvPr/>
        </p:nvPicPr>
        <p:blipFill rotWithShape="1">
          <a:blip r:embed="rId2">
            <a:extLst>
              <a:ext uri="{28A0092B-C50C-407E-A947-70E740481C1C}">
                <a14:useLocalDpi xmlns:a14="http://schemas.microsoft.com/office/drawing/2010/main" val="0"/>
              </a:ext>
            </a:extLst>
          </a:blip>
          <a:srcRect l="6146" t="44280" r="6470" b="3501"/>
          <a:stretch/>
        </p:blipFill>
        <p:spPr bwMode="auto">
          <a:xfrm>
            <a:off x="2870395" y="1816865"/>
            <a:ext cx="5880296" cy="1976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59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64" y="365125"/>
            <a:ext cx="11105271" cy="1325563"/>
          </a:xfrm>
        </p:spPr>
        <p:txBody>
          <a:bodyPr>
            <a:normAutofit/>
          </a:bodyPr>
          <a:lstStyle/>
          <a:p>
            <a:r>
              <a:rPr lang="en-GB" sz="2800" b="1" dirty="0" smtClean="0">
                <a:solidFill>
                  <a:schemeClr val="accent1"/>
                </a:solidFill>
              </a:rPr>
              <a:t>Fire Log Pose: </a:t>
            </a:r>
            <a:r>
              <a:rPr lang="en-GB" sz="2800" b="1" dirty="0" smtClean="0"/>
              <a:t>stretches </a:t>
            </a:r>
            <a:r>
              <a:rPr lang="en-GB" sz="2800" b="1" dirty="0"/>
              <a:t>the outer hips </a:t>
            </a:r>
            <a:r>
              <a:rPr lang="en-GB" sz="2800" b="1" dirty="0" smtClean="0"/>
              <a:t>intensely</a:t>
            </a:r>
            <a:r>
              <a:rPr lang="en-GB" sz="2800" b="1" dirty="0"/>
              <a:t>.</a:t>
            </a:r>
          </a:p>
        </p:txBody>
      </p:sp>
      <p:sp>
        <p:nvSpPr>
          <p:cNvPr id="3" name="Content Placeholder 2"/>
          <p:cNvSpPr>
            <a:spLocks noGrp="1"/>
          </p:cNvSpPr>
          <p:nvPr>
            <p:ph idx="1"/>
          </p:nvPr>
        </p:nvSpPr>
        <p:spPr>
          <a:xfrm>
            <a:off x="5050302" y="1825624"/>
            <a:ext cx="6949440" cy="4870597"/>
          </a:xfrm>
        </p:spPr>
        <p:txBody>
          <a:bodyPr>
            <a:normAutofit fontScale="92500" lnSpcReduction="20000"/>
          </a:bodyPr>
          <a:lstStyle/>
          <a:p>
            <a:pPr marL="0" indent="0">
              <a:buNone/>
            </a:pPr>
            <a:r>
              <a:rPr lang="en-GB" b="1" dirty="0" smtClean="0"/>
              <a:t>Step </a:t>
            </a:r>
            <a:r>
              <a:rPr lang="en-GB" b="1" dirty="0"/>
              <a:t>1</a:t>
            </a:r>
            <a:endParaRPr lang="en-GB" dirty="0"/>
          </a:p>
          <a:p>
            <a:pPr marL="0" indent="0">
              <a:buNone/>
            </a:pPr>
            <a:r>
              <a:rPr lang="en-GB" dirty="0"/>
              <a:t>Slide your left foot under your right leg to the outside of your right hip, and lay the outer leg on the floor. Then, stack your right leg on top of the left. Be sure the right ankle is outside the left </a:t>
            </a:r>
            <a:r>
              <a:rPr lang="en-GB" dirty="0" smtClean="0"/>
              <a:t>knee.</a:t>
            </a:r>
            <a:br>
              <a:rPr lang="en-GB" dirty="0" smtClean="0"/>
            </a:br>
            <a:endParaRPr lang="en-GB" dirty="0" smtClean="0"/>
          </a:p>
          <a:p>
            <a:pPr marL="0" indent="0">
              <a:buNone/>
            </a:pPr>
            <a:r>
              <a:rPr lang="en-GB" b="1" dirty="0"/>
              <a:t>Step </a:t>
            </a:r>
            <a:r>
              <a:rPr lang="en-GB" b="1" dirty="0" smtClean="0"/>
              <a:t>2</a:t>
            </a:r>
          </a:p>
          <a:p>
            <a:pPr marL="0" indent="0">
              <a:buNone/>
            </a:pPr>
            <a:r>
              <a:rPr lang="en-GB" dirty="0" smtClean="0"/>
              <a:t>Press </a:t>
            </a:r>
            <a:r>
              <a:rPr lang="en-GB" dirty="0"/>
              <a:t>through your heels and spread your toes. Keeping your front torso long, exhale and fold forward from your groins. Be sure not to round forward from your belly: Keep the space between your pubis and navel long. Lay your hands on the floor in front of your shins.</a:t>
            </a:r>
          </a:p>
          <a:p>
            <a:endParaRPr lang="en-GB" dirty="0"/>
          </a:p>
        </p:txBody>
      </p:sp>
      <p:pic>
        <p:nvPicPr>
          <p:cNvPr id="14338" name="Picture 2" descr="Fire Log Pose Agnistambhasana lotus pose"/>
          <p:cNvPicPr>
            <a:picLocks noChangeAspect="1" noChangeArrowheads="1"/>
          </p:cNvPicPr>
          <p:nvPr/>
        </p:nvPicPr>
        <p:blipFill rotWithShape="1">
          <a:blip r:embed="rId2">
            <a:extLst>
              <a:ext uri="{28A0092B-C50C-407E-A947-70E740481C1C}">
                <a14:useLocalDpi xmlns:a14="http://schemas.microsoft.com/office/drawing/2010/main" val="0"/>
              </a:ext>
            </a:extLst>
          </a:blip>
          <a:srcRect l="30639" r="27269" b="3207"/>
          <a:stretch/>
        </p:blipFill>
        <p:spPr bwMode="auto">
          <a:xfrm>
            <a:off x="543364" y="1712230"/>
            <a:ext cx="3451685" cy="446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9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solidFill>
                  <a:schemeClr val="accent1"/>
                </a:solidFill>
              </a:rPr>
              <a:t>Hand-to-Big-Toe </a:t>
            </a:r>
            <a:r>
              <a:rPr lang="en-GB" b="1" u="sng" dirty="0" smtClean="0">
                <a:solidFill>
                  <a:schemeClr val="accent1"/>
                </a:solidFill>
              </a:rPr>
              <a:t>Pose</a:t>
            </a:r>
            <a:endParaRPr lang="en-GB" b="1" u="sng" dirty="0">
              <a:solidFill>
                <a:schemeClr val="accent1"/>
              </a:solidFill>
            </a:endParaRPr>
          </a:p>
        </p:txBody>
      </p:sp>
      <p:sp>
        <p:nvSpPr>
          <p:cNvPr id="3" name="Content Placeholder 2"/>
          <p:cNvSpPr>
            <a:spLocks noGrp="1"/>
          </p:cNvSpPr>
          <p:nvPr>
            <p:ph idx="1"/>
          </p:nvPr>
        </p:nvSpPr>
        <p:spPr>
          <a:xfrm>
            <a:off x="486508" y="1586473"/>
            <a:ext cx="6111239" cy="4955003"/>
          </a:xfrm>
        </p:spPr>
        <p:txBody>
          <a:bodyPr>
            <a:normAutofit lnSpcReduction="10000"/>
          </a:bodyPr>
          <a:lstStyle/>
          <a:p>
            <a:r>
              <a:rPr lang="en-GB" b="1" dirty="0"/>
              <a:t>Step </a:t>
            </a:r>
            <a:r>
              <a:rPr lang="en-GB" b="1" dirty="0" smtClean="0"/>
              <a:t>1</a:t>
            </a:r>
            <a:r>
              <a:rPr lang="en-GB" dirty="0" smtClean="0"/>
              <a:t>: From standing (Mountain Pose), </a:t>
            </a:r>
            <a:r>
              <a:rPr lang="en-GB" dirty="0"/>
              <a:t>bring your left knee toward your belly.</a:t>
            </a:r>
          </a:p>
          <a:p>
            <a:r>
              <a:rPr lang="en-GB" b="1" dirty="0"/>
              <a:t>Step </a:t>
            </a:r>
            <a:r>
              <a:rPr lang="en-GB" b="1" dirty="0" smtClean="0"/>
              <a:t>2</a:t>
            </a:r>
            <a:r>
              <a:rPr lang="en-GB" dirty="0" smtClean="0"/>
              <a:t>: Reach </a:t>
            </a:r>
            <a:r>
              <a:rPr lang="en-GB" dirty="0"/>
              <a:t>your left arm inside the thigh, cross it over the front ankle, and hold the outside of your left foot. </a:t>
            </a:r>
            <a:endParaRPr lang="en-GB" dirty="0" smtClean="0"/>
          </a:p>
          <a:p>
            <a:r>
              <a:rPr lang="en-GB" b="1" dirty="0" smtClean="0"/>
              <a:t>Step 3</a:t>
            </a:r>
            <a:r>
              <a:rPr lang="en-GB" dirty="0" smtClean="0"/>
              <a:t>: Firm </a:t>
            </a:r>
            <a:r>
              <a:rPr lang="en-GB" dirty="0"/>
              <a:t>the front thigh muscles of the standing leg, and press the outer thigh inward</a:t>
            </a:r>
            <a:r>
              <a:rPr lang="en-GB" dirty="0" smtClean="0"/>
              <a:t>.</a:t>
            </a:r>
          </a:p>
          <a:p>
            <a:r>
              <a:rPr lang="en-GB" dirty="0" smtClean="0"/>
              <a:t>Step 4: Extend </a:t>
            </a:r>
            <a:r>
              <a:rPr lang="en-GB" dirty="0"/>
              <a:t>the left leg forward. Straighten the knee as much as possible. </a:t>
            </a:r>
          </a:p>
          <a:p>
            <a:endParaRPr lang="en-GB" dirty="0"/>
          </a:p>
        </p:txBody>
      </p:sp>
      <p:pic>
        <p:nvPicPr>
          <p:cNvPr id="15362" name="Picture 2" descr="Big hand to little toe pose"/>
          <p:cNvPicPr>
            <a:picLocks noChangeAspect="1" noChangeArrowheads="1"/>
          </p:cNvPicPr>
          <p:nvPr/>
        </p:nvPicPr>
        <p:blipFill rotWithShape="1">
          <a:blip r:embed="rId2">
            <a:extLst>
              <a:ext uri="{28A0092B-C50C-407E-A947-70E740481C1C}">
                <a14:useLocalDpi xmlns:a14="http://schemas.microsoft.com/office/drawing/2010/main" val="0"/>
              </a:ext>
            </a:extLst>
          </a:blip>
          <a:srcRect l="32608" t="17587" r="29115"/>
          <a:stretch/>
        </p:blipFill>
        <p:spPr bwMode="auto">
          <a:xfrm>
            <a:off x="7610622" y="1229689"/>
            <a:ext cx="4375052" cy="5298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9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864"/>
            <a:ext cx="10515600" cy="1177368"/>
          </a:xfrm>
        </p:spPr>
        <p:txBody>
          <a:bodyPr>
            <a:normAutofit/>
          </a:bodyPr>
          <a:lstStyle/>
          <a:p>
            <a:r>
              <a:rPr lang="en-GB" sz="6600" b="1" dirty="0" smtClean="0"/>
              <a:t>Seated Yoga Poses: </a:t>
            </a:r>
            <a:endParaRPr lang="en-GB" sz="6600" b="1" dirty="0"/>
          </a:p>
        </p:txBody>
      </p:sp>
      <p:sp>
        <p:nvSpPr>
          <p:cNvPr id="3" name="Content Placeholder 2"/>
          <p:cNvSpPr>
            <a:spLocks noGrp="1"/>
          </p:cNvSpPr>
          <p:nvPr>
            <p:ph idx="1"/>
          </p:nvPr>
        </p:nvSpPr>
        <p:spPr>
          <a:xfrm>
            <a:off x="838200" y="3036239"/>
            <a:ext cx="10515600" cy="1020605"/>
          </a:xfrm>
        </p:spPr>
        <p:txBody>
          <a:bodyPr/>
          <a:lstStyle/>
          <a:p>
            <a:pPr marL="0" indent="0">
              <a:buNone/>
            </a:pPr>
            <a:r>
              <a:rPr lang="en-GB" dirty="0"/>
              <a:t>Tone the belly, massage your internal organs, and relieve lower back pain in these seated yoga poses.</a:t>
            </a:r>
            <a:endParaRPr lang="en-GB" dirty="0"/>
          </a:p>
        </p:txBody>
      </p:sp>
    </p:spTree>
    <p:extLst>
      <p:ext uri="{BB962C8B-B14F-4D97-AF65-F5344CB8AC3E}">
        <p14:creationId xmlns:p14="http://schemas.microsoft.com/office/powerpoint/2010/main" val="3877860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77529" cy="1325563"/>
          </a:xfrm>
        </p:spPr>
        <p:txBody>
          <a:bodyPr/>
          <a:lstStyle/>
          <a:p>
            <a:r>
              <a:rPr lang="en-GB" b="1" u="sng" dirty="0" smtClean="0">
                <a:solidFill>
                  <a:schemeClr val="accent1"/>
                </a:solidFill>
              </a:rPr>
              <a:t>Cow Face Pose </a:t>
            </a:r>
            <a:endParaRPr lang="en-GB" b="1" u="sng" dirty="0">
              <a:solidFill>
                <a:schemeClr val="accent1"/>
              </a:solidFill>
            </a:endParaRPr>
          </a:p>
        </p:txBody>
      </p:sp>
      <p:sp>
        <p:nvSpPr>
          <p:cNvPr id="3" name="Content Placeholder 2"/>
          <p:cNvSpPr>
            <a:spLocks noGrp="1"/>
          </p:cNvSpPr>
          <p:nvPr>
            <p:ph idx="1"/>
          </p:nvPr>
        </p:nvSpPr>
        <p:spPr>
          <a:xfrm>
            <a:off x="4895557" y="30724"/>
            <a:ext cx="7174523" cy="6840709"/>
          </a:xfrm>
        </p:spPr>
        <p:txBody>
          <a:bodyPr>
            <a:noAutofit/>
          </a:bodyPr>
          <a:lstStyle/>
          <a:p>
            <a:pPr marL="0" indent="0">
              <a:buNone/>
            </a:pPr>
            <a:r>
              <a:rPr lang="en-GB" sz="2000" b="1" dirty="0"/>
              <a:t>Step </a:t>
            </a:r>
            <a:r>
              <a:rPr lang="en-GB" sz="2000" b="1" dirty="0" smtClean="0"/>
              <a:t>1</a:t>
            </a:r>
            <a:r>
              <a:rPr lang="en-GB" sz="2000" dirty="0" smtClean="0"/>
              <a:t>: From sitting, bend </a:t>
            </a:r>
            <a:r>
              <a:rPr lang="en-GB" sz="2000" dirty="0"/>
              <a:t>your knees and put your feet on the floor. Slide your left foot under the right knee to the outside of the right hip. Then cross your right leg over the left, stacking the right knee on top of the left, and bring the right foot to the outside of the left hip. </a:t>
            </a:r>
            <a:r>
              <a:rPr lang="en-GB" sz="2000" dirty="0" smtClean="0"/>
              <a:t>Sit </a:t>
            </a:r>
            <a:r>
              <a:rPr lang="en-GB" sz="2000" dirty="0"/>
              <a:t>evenly on the sitting </a:t>
            </a:r>
            <a:r>
              <a:rPr lang="en-GB" sz="2000" dirty="0" smtClean="0"/>
              <a:t>bones.</a:t>
            </a:r>
            <a:br>
              <a:rPr lang="en-GB" sz="2000" dirty="0" smtClean="0"/>
            </a:br>
            <a:endParaRPr lang="en-GB" sz="2000" dirty="0" smtClean="0"/>
          </a:p>
          <a:p>
            <a:pPr marL="0" indent="0">
              <a:buNone/>
            </a:pPr>
            <a:r>
              <a:rPr lang="en-GB" sz="2000" b="1" dirty="0" smtClean="0"/>
              <a:t>Step 2</a:t>
            </a:r>
            <a:r>
              <a:rPr lang="en-GB" sz="2000" dirty="0" smtClean="0"/>
              <a:t>: Inhale </a:t>
            </a:r>
            <a:r>
              <a:rPr lang="en-GB" sz="2000" dirty="0"/>
              <a:t>and stretch your right arm straight out to the right, parallel to the floor. Rotate your arm inwardly; the thumb will turn first toward the floor, then point toward the wall behind you, with the palm facing the ceiling. This movement will roll your right shoulder slightly up and forward, and round your upper back. With a full exhalation, sweep the arm behind your torso and tuck the forearm in the hollow of your lower back, parallel to your waist, with the right elbow against the right side of your torso. Roll the shoulder back and down, then work the forearm up your back until it is parallel to your spine. The back of your hand will be between your shoulder blades. See that your right elbow doesn't slip away from the right side of your </a:t>
            </a:r>
            <a:r>
              <a:rPr lang="en-GB" sz="2000" dirty="0" smtClean="0"/>
              <a:t>torso.</a:t>
            </a:r>
          </a:p>
          <a:p>
            <a:pPr marL="0" indent="0">
              <a:buNone/>
            </a:pPr>
            <a:endParaRPr lang="en-GB" sz="2000" b="1" dirty="0"/>
          </a:p>
          <a:p>
            <a:pPr marL="0" indent="0">
              <a:buNone/>
            </a:pPr>
            <a:r>
              <a:rPr lang="en-GB" sz="2000" b="1" dirty="0" smtClean="0"/>
              <a:t>Step </a:t>
            </a:r>
            <a:r>
              <a:rPr lang="en-GB" sz="2000" b="1" dirty="0"/>
              <a:t>3</a:t>
            </a:r>
            <a:r>
              <a:rPr lang="en-GB" sz="2000" dirty="0" smtClean="0"/>
              <a:t>: Lift </a:t>
            </a:r>
            <a:r>
              <a:rPr lang="en-GB" sz="2000" dirty="0"/>
              <a:t>the left elbow toward the ceiling and, from the back armpit, descend the right elbow toward the floor. Firm your shoulder blades against your back ribs and lift your chest. Try to keep the left arm right beside the left side of your head</a:t>
            </a:r>
            <a:r>
              <a:rPr lang="en-GB" sz="2000" dirty="0" smtClean="0"/>
              <a:t>.</a:t>
            </a:r>
            <a:endParaRPr lang="en-GB" sz="2000" dirty="0"/>
          </a:p>
        </p:txBody>
      </p:sp>
      <p:pic>
        <p:nvPicPr>
          <p:cNvPr id="16386" name="Picture 2" descr="Cow Face Pose"/>
          <p:cNvPicPr>
            <a:picLocks noChangeAspect="1" noChangeArrowheads="1"/>
          </p:cNvPicPr>
          <p:nvPr/>
        </p:nvPicPr>
        <p:blipFill rotWithShape="1">
          <a:blip r:embed="rId2">
            <a:extLst>
              <a:ext uri="{28A0092B-C50C-407E-A947-70E740481C1C}">
                <a14:useLocalDpi xmlns:a14="http://schemas.microsoft.com/office/drawing/2010/main" val="0"/>
              </a:ext>
            </a:extLst>
          </a:blip>
          <a:srcRect l="26454" t="2975" r="27515"/>
          <a:stretch/>
        </p:blipFill>
        <p:spPr bwMode="auto">
          <a:xfrm>
            <a:off x="838200" y="1825625"/>
            <a:ext cx="3232401" cy="3832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80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403" y="434496"/>
            <a:ext cx="2594317" cy="1325563"/>
          </a:xfrm>
        </p:spPr>
        <p:txBody>
          <a:bodyPr/>
          <a:lstStyle/>
          <a:p>
            <a:r>
              <a:rPr lang="en-GB" b="1" u="sng" dirty="0" smtClean="0">
                <a:solidFill>
                  <a:schemeClr val="accent1"/>
                </a:solidFill>
                <a:effectLst>
                  <a:outerShdw blurRad="38100" dist="38100" dir="2700000" algn="tl">
                    <a:srgbClr val="000000">
                      <a:alpha val="43137"/>
                    </a:srgbClr>
                  </a:outerShdw>
                </a:effectLst>
              </a:rPr>
              <a:t>Hero Pose</a:t>
            </a:r>
            <a:endParaRPr lang="en-GB" b="1" u="sng" dirty="0">
              <a:solidFill>
                <a:schemeClr val="accent1"/>
              </a:solidFill>
              <a:effectLst>
                <a:outerShdw blurRad="38100" dist="38100" dir="2700000" algn="tl">
                  <a:srgbClr val="000000">
                    <a:alpha val="43137"/>
                  </a:srgbClr>
                </a:outerShdw>
              </a:effectLst>
            </a:endParaRPr>
          </a:p>
        </p:txBody>
      </p:sp>
      <p:pic>
        <p:nvPicPr>
          <p:cNvPr id="17410" name="Picture 2" descr="Hero Pos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620" r="18329"/>
          <a:stretch/>
        </p:blipFill>
        <p:spPr bwMode="auto">
          <a:xfrm>
            <a:off x="295488" y="2025747"/>
            <a:ext cx="3963746" cy="34983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59234" y="1097278"/>
            <a:ext cx="7784123" cy="5355312"/>
          </a:xfrm>
          <a:prstGeom prst="rect">
            <a:avLst/>
          </a:prstGeom>
        </p:spPr>
        <p:txBody>
          <a:bodyPr wrap="square">
            <a:spAutoFit/>
          </a:bodyPr>
          <a:lstStyle/>
          <a:p>
            <a:r>
              <a:rPr lang="en-GB" b="1" dirty="0" smtClean="0">
                <a:solidFill>
                  <a:srgbClr val="333333"/>
                </a:solidFill>
              </a:rPr>
              <a:t>Step </a:t>
            </a:r>
            <a:r>
              <a:rPr lang="en-GB" b="1" dirty="0">
                <a:solidFill>
                  <a:srgbClr val="333333"/>
                </a:solidFill>
              </a:rPr>
              <a:t>1</a:t>
            </a:r>
            <a:endParaRPr lang="en-GB" dirty="0">
              <a:solidFill>
                <a:srgbClr val="333333"/>
              </a:solidFill>
            </a:endParaRPr>
          </a:p>
          <a:p>
            <a:r>
              <a:rPr lang="en-GB" dirty="0">
                <a:solidFill>
                  <a:srgbClr val="333333"/>
                </a:solidFill>
              </a:rPr>
              <a:t>Kneel on the </a:t>
            </a:r>
            <a:r>
              <a:rPr lang="en-GB" dirty="0" smtClean="0">
                <a:solidFill>
                  <a:srgbClr val="333333"/>
                </a:solidFill>
              </a:rPr>
              <a:t>floor, </a:t>
            </a:r>
            <a:r>
              <a:rPr lang="en-GB" dirty="0">
                <a:solidFill>
                  <a:srgbClr val="333333"/>
                </a:solidFill>
              </a:rPr>
              <a:t>with your thighs perpendicular to the floor, and touch your inner knees together. Slide your feet apart, slightly wider than your hips, with the tops of the feet flat on the floor. Angle your big toes slightly in toward each other and press the top of each foot evenly on the floor</a:t>
            </a:r>
            <a:r>
              <a:rPr lang="en-GB" dirty="0" smtClean="0">
                <a:solidFill>
                  <a:srgbClr val="333333"/>
                </a:solidFill>
              </a:rPr>
              <a:t>.</a:t>
            </a:r>
          </a:p>
          <a:p>
            <a:endParaRPr lang="en-GB" dirty="0">
              <a:solidFill>
                <a:srgbClr val="333333"/>
              </a:solidFill>
            </a:endParaRPr>
          </a:p>
          <a:p>
            <a:r>
              <a:rPr lang="en-GB" b="1" dirty="0" smtClean="0">
                <a:solidFill>
                  <a:srgbClr val="333333"/>
                </a:solidFill>
              </a:rPr>
              <a:t>Step </a:t>
            </a:r>
            <a:r>
              <a:rPr lang="en-GB" b="1" dirty="0">
                <a:solidFill>
                  <a:srgbClr val="333333"/>
                </a:solidFill>
              </a:rPr>
              <a:t>2</a:t>
            </a:r>
            <a:endParaRPr lang="en-GB" dirty="0">
              <a:solidFill>
                <a:srgbClr val="333333"/>
              </a:solidFill>
            </a:endParaRPr>
          </a:p>
          <a:p>
            <a:r>
              <a:rPr lang="en-GB" dirty="0">
                <a:solidFill>
                  <a:srgbClr val="333333"/>
                </a:solidFill>
              </a:rPr>
              <a:t>Exhale and sit back halfway, with your torso leaning slightly forward. Wedge your thumbs into the backs of your knees and draw the skin and flesh of the calf muscles toward the heels. Then sit down between your feet</a:t>
            </a:r>
            <a:r>
              <a:rPr lang="en-GB" dirty="0" smtClean="0">
                <a:solidFill>
                  <a:srgbClr val="333333"/>
                </a:solidFill>
              </a:rPr>
              <a:t>.</a:t>
            </a:r>
          </a:p>
          <a:p>
            <a:endParaRPr lang="en-GB" b="0" i="0" dirty="0">
              <a:solidFill>
                <a:srgbClr val="333333"/>
              </a:solidFill>
              <a:effectLst/>
            </a:endParaRPr>
          </a:p>
          <a:p>
            <a:r>
              <a:rPr lang="en-GB" b="1" dirty="0"/>
              <a:t>Step 3</a:t>
            </a:r>
            <a:endParaRPr lang="en-GB" dirty="0"/>
          </a:p>
          <a:p>
            <a:r>
              <a:rPr lang="en-GB" dirty="0"/>
              <a:t>If your buttocks don't comfortably rest on the floor, raise them on a block or thick book placed between the feet. Make sure both sitting bones are evenly supported. Allow a thumb's-width space between the inner heels and the outer hips. Turn your thighs inward and press the heads of the thigh bones into the floor with the bases of your palms. Then lay your hands in your lap, one on the other, palms up, or on your thighs, palms down.</a:t>
            </a:r>
          </a:p>
          <a:p>
            <a:endParaRPr lang="en-GB" b="0" i="0" dirty="0">
              <a:solidFill>
                <a:srgbClr val="333333"/>
              </a:solidFill>
              <a:effectLst/>
              <a:latin typeface="open-sans"/>
            </a:endParaRPr>
          </a:p>
        </p:txBody>
      </p:sp>
    </p:spTree>
    <p:extLst>
      <p:ext uri="{BB962C8B-B14F-4D97-AF65-F5344CB8AC3E}">
        <p14:creationId xmlns:p14="http://schemas.microsoft.com/office/powerpoint/2010/main" val="2611887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58" y="524782"/>
            <a:ext cx="5042095" cy="1325563"/>
          </a:xfrm>
        </p:spPr>
        <p:txBody>
          <a:bodyPr/>
          <a:lstStyle/>
          <a:p>
            <a:r>
              <a:rPr lang="en-GB" b="1" dirty="0" smtClean="0">
                <a:solidFill>
                  <a:schemeClr val="accent1"/>
                </a:solidFill>
              </a:rPr>
              <a:t>Seated Forward Bend</a:t>
            </a:r>
            <a:endParaRPr lang="en-GB" b="1" dirty="0">
              <a:solidFill>
                <a:schemeClr val="accent1"/>
              </a:solidFill>
            </a:endParaRPr>
          </a:p>
        </p:txBody>
      </p:sp>
      <p:sp>
        <p:nvSpPr>
          <p:cNvPr id="3" name="Content Placeholder 2"/>
          <p:cNvSpPr>
            <a:spLocks noGrp="1"/>
          </p:cNvSpPr>
          <p:nvPr>
            <p:ph idx="1"/>
          </p:nvPr>
        </p:nvSpPr>
        <p:spPr>
          <a:xfrm>
            <a:off x="5289453" y="1690688"/>
            <a:ext cx="6387904" cy="4713923"/>
          </a:xfrm>
        </p:spPr>
        <p:txBody>
          <a:bodyPr>
            <a:normAutofit fontScale="62500" lnSpcReduction="20000"/>
          </a:bodyPr>
          <a:lstStyle/>
          <a:p>
            <a:pPr marL="0" indent="0">
              <a:buNone/>
            </a:pPr>
            <a:r>
              <a:rPr lang="en-GB" sz="3400" b="1" dirty="0"/>
              <a:t>Step 1</a:t>
            </a:r>
            <a:endParaRPr lang="en-GB" sz="3400" dirty="0"/>
          </a:p>
          <a:p>
            <a:pPr marL="0" indent="0">
              <a:buNone/>
            </a:pPr>
            <a:r>
              <a:rPr lang="en-GB" sz="3400" dirty="0"/>
              <a:t>Sit on the floor with your buttocks </a:t>
            </a:r>
            <a:r>
              <a:rPr lang="en-GB" sz="3400" dirty="0" smtClean="0"/>
              <a:t>with  </a:t>
            </a:r>
            <a:r>
              <a:rPr lang="en-GB" sz="3400" dirty="0"/>
              <a:t>your legs straight in front of you. Press actively through your heels. </a:t>
            </a:r>
            <a:r>
              <a:rPr lang="en-GB" sz="3400" dirty="0" smtClean="0"/>
              <a:t>Turn </a:t>
            </a:r>
            <a:r>
              <a:rPr lang="en-GB" sz="3400" dirty="0"/>
              <a:t>the top thighs in slightly and press them down into the floor. Press through your palms or finger tips on the floor beside your hips and lift the top of the sternum toward the ceiling as the top thighs descend</a:t>
            </a:r>
            <a:r>
              <a:rPr lang="en-GB" sz="3400" dirty="0" smtClean="0"/>
              <a:t>.</a:t>
            </a:r>
          </a:p>
          <a:p>
            <a:pPr marL="0" indent="0">
              <a:buNone/>
            </a:pPr>
            <a:r>
              <a:rPr lang="en-GB" sz="3400" b="1" dirty="0" smtClean="0"/>
              <a:t/>
            </a:r>
            <a:br>
              <a:rPr lang="en-GB" sz="3400" b="1" dirty="0" smtClean="0"/>
            </a:br>
            <a:r>
              <a:rPr lang="en-GB" sz="3400" b="1" dirty="0" smtClean="0"/>
              <a:t>Step </a:t>
            </a:r>
            <a:r>
              <a:rPr lang="en-GB" sz="3400" b="1" dirty="0"/>
              <a:t>2</a:t>
            </a:r>
            <a:endParaRPr lang="en-GB" sz="3400" dirty="0"/>
          </a:p>
          <a:p>
            <a:pPr marL="0" indent="0">
              <a:buNone/>
            </a:pPr>
            <a:r>
              <a:rPr lang="en-GB" sz="3400" dirty="0"/>
              <a:t>Draw the inner groins deep into the pelvis. Inhale, and keeping the front torso long, lean forward from the hip joints, not the waist. Lengthen the tailbone away from the back of your pelvis. If possible take the sides of the feet with your hands, thumbs on the soles, elbows fully extended; if this isn't possible, loop a strap around the foot soles, and hold the strap firmly. Be sure your elbows are straight, not bent</a:t>
            </a:r>
            <a:r>
              <a:rPr lang="en-GB" sz="3400" dirty="0" smtClean="0"/>
              <a:t>.</a:t>
            </a:r>
            <a:endParaRPr lang="en-GB" dirty="0"/>
          </a:p>
          <a:p>
            <a:endParaRPr lang="en-GB" dirty="0"/>
          </a:p>
        </p:txBody>
      </p:sp>
      <p:pic>
        <p:nvPicPr>
          <p:cNvPr id="18434" name="Picture 2" descr="Seated Forward Fold"/>
          <p:cNvPicPr>
            <a:picLocks noChangeAspect="1" noChangeArrowheads="1"/>
          </p:cNvPicPr>
          <p:nvPr/>
        </p:nvPicPr>
        <p:blipFill rotWithShape="1">
          <a:blip r:embed="rId2">
            <a:extLst>
              <a:ext uri="{28A0092B-C50C-407E-A947-70E740481C1C}">
                <a14:useLocalDpi xmlns:a14="http://schemas.microsoft.com/office/drawing/2010/main" val="0"/>
              </a:ext>
            </a:extLst>
          </a:blip>
          <a:srcRect l="14524" t="10366" r="13946" b="1750"/>
          <a:stretch/>
        </p:blipFill>
        <p:spPr bwMode="auto">
          <a:xfrm>
            <a:off x="595086" y="2349305"/>
            <a:ext cx="4257512" cy="251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418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864"/>
            <a:ext cx="10515600" cy="1177368"/>
          </a:xfrm>
        </p:spPr>
        <p:txBody>
          <a:bodyPr>
            <a:normAutofit/>
          </a:bodyPr>
          <a:lstStyle/>
          <a:p>
            <a:r>
              <a:rPr lang="en-GB" sz="6600" b="1" dirty="0" smtClean="0"/>
              <a:t>Restorative Yoga Poses: </a:t>
            </a:r>
            <a:endParaRPr lang="en-GB" sz="6600" b="1" dirty="0"/>
          </a:p>
        </p:txBody>
      </p:sp>
      <p:sp>
        <p:nvSpPr>
          <p:cNvPr id="3" name="Content Placeholder 2"/>
          <p:cNvSpPr>
            <a:spLocks noGrp="1"/>
          </p:cNvSpPr>
          <p:nvPr>
            <p:ph idx="1"/>
          </p:nvPr>
        </p:nvSpPr>
        <p:spPr>
          <a:xfrm>
            <a:off x="838200" y="3036239"/>
            <a:ext cx="10515600" cy="1020605"/>
          </a:xfrm>
        </p:spPr>
        <p:txBody>
          <a:bodyPr/>
          <a:lstStyle/>
          <a:p>
            <a:pPr marL="0" indent="0">
              <a:buNone/>
            </a:pPr>
            <a:r>
              <a:rPr lang="en-GB" dirty="0" smtClean="0"/>
              <a:t>Help to calm </a:t>
            </a:r>
            <a:r>
              <a:rPr lang="en-GB" dirty="0"/>
              <a:t>and reset your entire body and mind to prepare you for ultimate relaxation in Corpse Pose.</a:t>
            </a:r>
            <a:endParaRPr lang="en-GB" dirty="0"/>
          </a:p>
        </p:txBody>
      </p:sp>
    </p:spTree>
    <p:extLst>
      <p:ext uri="{BB962C8B-B14F-4D97-AF65-F5344CB8AC3E}">
        <p14:creationId xmlns:p14="http://schemas.microsoft.com/office/powerpoint/2010/main" val="367172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946009" cy="1325563"/>
          </a:xfrm>
        </p:spPr>
        <p:txBody>
          <a:bodyPr/>
          <a:lstStyle/>
          <a:p>
            <a:r>
              <a:rPr lang="en-GB" b="1" u="sng" dirty="0" smtClean="0">
                <a:solidFill>
                  <a:schemeClr val="accent1"/>
                </a:solidFill>
                <a:effectLst>
                  <a:outerShdw blurRad="38100" dist="38100" dir="2700000" algn="tl">
                    <a:srgbClr val="000000">
                      <a:alpha val="43137"/>
                    </a:srgbClr>
                  </a:outerShdw>
                </a:effectLst>
              </a:rPr>
              <a:t>Child’s Pose </a:t>
            </a:r>
            <a:endParaRPr lang="en-GB" b="1" u="sng"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647173" y="243567"/>
            <a:ext cx="6109398" cy="6418489"/>
          </a:xfrm>
        </p:spPr>
        <p:txBody>
          <a:bodyPr>
            <a:normAutofit fontScale="85000" lnSpcReduction="20000"/>
          </a:bodyPr>
          <a:lstStyle/>
          <a:p>
            <a:pPr marL="0" indent="0">
              <a:buNone/>
            </a:pPr>
            <a:r>
              <a:rPr lang="en-GB" b="1" dirty="0"/>
              <a:t>Step 1</a:t>
            </a:r>
            <a:endParaRPr lang="en-GB" dirty="0"/>
          </a:p>
          <a:p>
            <a:r>
              <a:rPr lang="en-GB" dirty="0"/>
              <a:t>Kneel on the floor. Touch your big toes together and sit on your heels, then separate your knees about as wide as your hips</a:t>
            </a:r>
            <a:r>
              <a:rPr lang="en-GB" dirty="0" smtClean="0"/>
              <a:t>.</a:t>
            </a:r>
          </a:p>
          <a:p>
            <a:pPr marL="0" indent="0">
              <a:buNone/>
            </a:pPr>
            <a:r>
              <a:rPr lang="en-GB" b="1" dirty="0" smtClean="0"/>
              <a:t/>
            </a:r>
            <a:br>
              <a:rPr lang="en-GB" b="1" dirty="0" smtClean="0"/>
            </a:br>
            <a:r>
              <a:rPr lang="en-GB" b="1" dirty="0" smtClean="0"/>
              <a:t>Step </a:t>
            </a:r>
            <a:r>
              <a:rPr lang="en-GB" b="1" dirty="0"/>
              <a:t>2</a:t>
            </a:r>
            <a:endParaRPr lang="en-GB" dirty="0"/>
          </a:p>
          <a:p>
            <a:r>
              <a:rPr lang="en-GB" dirty="0"/>
              <a:t>Exhale and lay your torso down between your thighs. Broaden your sacrum across the back of your pelvis and narrow your hip points toward the navel, so that they nestle down onto the inner thighs. Lengthen your tailbone away from the back of the pelvis while you lift the base of your skull away from the back of your neck</a:t>
            </a:r>
            <a:r>
              <a:rPr lang="en-GB" dirty="0" smtClean="0"/>
              <a:t>.</a:t>
            </a:r>
          </a:p>
          <a:p>
            <a:pPr marL="0" indent="0">
              <a:buNone/>
            </a:pPr>
            <a:endParaRPr lang="en-GB" b="1" dirty="0" smtClean="0"/>
          </a:p>
          <a:p>
            <a:pPr marL="0" indent="0">
              <a:buNone/>
            </a:pPr>
            <a:r>
              <a:rPr lang="en-GB" b="1" dirty="0" smtClean="0"/>
              <a:t>Step </a:t>
            </a:r>
            <a:r>
              <a:rPr lang="en-GB" b="1" dirty="0"/>
              <a:t>3</a:t>
            </a:r>
            <a:endParaRPr lang="en-GB" dirty="0"/>
          </a:p>
          <a:p>
            <a:r>
              <a:rPr lang="en-GB" dirty="0"/>
              <a:t>Lay your hands on the floor alongside your torso, palms up, and release the fronts of your shoulders toward the floor. Feel how the weight of the front shoulders pulls the shoulder blades wide across your back.</a:t>
            </a:r>
          </a:p>
          <a:p>
            <a:endParaRPr lang="en-GB" dirty="0"/>
          </a:p>
          <a:p>
            <a:endParaRPr lang="en-GB" dirty="0"/>
          </a:p>
        </p:txBody>
      </p:sp>
      <p:pic>
        <p:nvPicPr>
          <p:cNvPr id="19458" name="Picture 2" descr="Child's Pose"/>
          <p:cNvPicPr>
            <a:picLocks noChangeAspect="1" noChangeArrowheads="1"/>
          </p:cNvPicPr>
          <p:nvPr/>
        </p:nvPicPr>
        <p:blipFill rotWithShape="1">
          <a:blip r:embed="rId2">
            <a:extLst>
              <a:ext uri="{28A0092B-C50C-407E-A947-70E740481C1C}">
                <a14:useLocalDpi xmlns:a14="http://schemas.microsoft.com/office/drawing/2010/main" val="0"/>
              </a:ext>
            </a:extLst>
          </a:blip>
          <a:srcRect l="32985" r="31200"/>
          <a:stretch/>
        </p:blipFill>
        <p:spPr bwMode="auto">
          <a:xfrm rot="5400000">
            <a:off x="1389799" y="1824416"/>
            <a:ext cx="2741117" cy="4305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23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863"/>
            <a:ext cx="10515600" cy="1325563"/>
          </a:xfrm>
        </p:spPr>
        <p:txBody>
          <a:bodyPr>
            <a:normAutofit/>
          </a:bodyPr>
          <a:lstStyle/>
          <a:p>
            <a:r>
              <a:rPr lang="en-GB" sz="6600" b="1" dirty="0" smtClean="0"/>
              <a:t>Standing Yoga Poses: </a:t>
            </a:r>
            <a:endParaRPr lang="en-GB" sz="6600" b="1" dirty="0"/>
          </a:p>
        </p:txBody>
      </p:sp>
      <p:sp>
        <p:nvSpPr>
          <p:cNvPr id="3" name="Content Placeholder 2"/>
          <p:cNvSpPr>
            <a:spLocks noGrp="1"/>
          </p:cNvSpPr>
          <p:nvPr>
            <p:ph idx="1"/>
          </p:nvPr>
        </p:nvSpPr>
        <p:spPr>
          <a:xfrm>
            <a:off x="838200" y="3036239"/>
            <a:ext cx="10515600" cy="1020605"/>
          </a:xfrm>
        </p:spPr>
        <p:txBody>
          <a:bodyPr/>
          <a:lstStyle/>
          <a:p>
            <a:pPr marL="0" indent="0">
              <a:buNone/>
            </a:pPr>
            <a:r>
              <a:rPr lang="en-GB" dirty="0"/>
              <a:t>Build strength </a:t>
            </a:r>
            <a:r>
              <a:rPr lang="en-GB" dirty="0" smtClean="0"/>
              <a:t>and stability in order to </a:t>
            </a:r>
            <a:r>
              <a:rPr lang="en-GB" dirty="0"/>
              <a:t>set the foundation for a safe yoga practice. </a:t>
            </a:r>
            <a:endParaRPr lang="en-GB" dirty="0"/>
          </a:p>
        </p:txBody>
      </p:sp>
    </p:spTree>
    <p:extLst>
      <p:ext uri="{BB962C8B-B14F-4D97-AF65-F5344CB8AC3E}">
        <p14:creationId xmlns:p14="http://schemas.microsoft.com/office/powerpoint/2010/main" val="3115984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267200" cy="1325563"/>
          </a:xfrm>
        </p:spPr>
        <p:txBody>
          <a:bodyPr/>
          <a:lstStyle/>
          <a:p>
            <a:r>
              <a:rPr lang="en-GB" b="1" u="sng" dirty="0" smtClean="0">
                <a:solidFill>
                  <a:schemeClr val="accent1"/>
                </a:solidFill>
              </a:rPr>
              <a:t>Happy Baby Pose </a:t>
            </a:r>
            <a:endParaRPr lang="en-GB" b="1" u="sng" dirty="0">
              <a:solidFill>
                <a:schemeClr val="accent1"/>
              </a:solidFill>
            </a:endParaRPr>
          </a:p>
        </p:txBody>
      </p:sp>
      <p:sp>
        <p:nvSpPr>
          <p:cNvPr id="3" name="Content Placeholder 2"/>
          <p:cNvSpPr>
            <a:spLocks noGrp="1"/>
          </p:cNvSpPr>
          <p:nvPr>
            <p:ph idx="1"/>
          </p:nvPr>
        </p:nvSpPr>
        <p:spPr>
          <a:xfrm>
            <a:off x="6081485" y="1027905"/>
            <a:ext cx="5646057" cy="5314837"/>
          </a:xfrm>
        </p:spPr>
        <p:txBody>
          <a:bodyPr>
            <a:normAutofit fontScale="77500" lnSpcReduction="20000"/>
          </a:bodyPr>
          <a:lstStyle/>
          <a:p>
            <a:pPr marL="0" indent="0">
              <a:buNone/>
            </a:pPr>
            <a:r>
              <a:rPr lang="en-GB" b="1" dirty="0"/>
              <a:t>Step 1</a:t>
            </a:r>
            <a:endParaRPr lang="en-GB" dirty="0"/>
          </a:p>
          <a:p>
            <a:r>
              <a:rPr lang="en-GB" dirty="0"/>
              <a:t>Lie on your back. With an exhale, bend your knees into your belly</a:t>
            </a:r>
            <a:r>
              <a:rPr lang="en-GB" dirty="0" smtClean="0"/>
              <a:t>.</a:t>
            </a:r>
            <a:br>
              <a:rPr lang="en-GB" dirty="0" smtClean="0"/>
            </a:br>
            <a:endParaRPr lang="en-GB" dirty="0"/>
          </a:p>
          <a:p>
            <a:pPr marL="0" indent="0">
              <a:buNone/>
            </a:pPr>
            <a:r>
              <a:rPr lang="en-GB" b="1" dirty="0"/>
              <a:t>Step 2</a:t>
            </a:r>
            <a:endParaRPr lang="en-GB" dirty="0"/>
          </a:p>
          <a:p>
            <a:r>
              <a:rPr lang="en-GB" dirty="0"/>
              <a:t>Inhale, grip the outsides of your feet with your hands (if you have difficulty holding the feet directly with your hands, hold onto a belt looped over each sole.) Open your knees slightly wider than your torso, then bring them up toward your armpits</a:t>
            </a:r>
            <a:r>
              <a:rPr lang="en-GB" dirty="0" smtClean="0"/>
              <a:t>.#</a:t>
            </a:r>
          </a:p>
          <a:p>
            <a:endParaRPr lang="en-GB" dirty="0" smtClean="0"/>
          </a:p>
          <a:p>
            <a:pPr marL="0" indent="0">
              <a:buNone/>
            </a:pPr>
            <a:r>
              <a:rPr lang="en-GB" b="1" dirty="0"/>
              <a:t>Step 3</a:t>
            </a:r>
            <a:endParaRPr lang="en-GB" dirty="0"/>
          </a:p>
          <a:p>
            <a:r>
              <a:rPr lang="en-GB" dirty="0"/>
              <a:t>Position each ankle directly over the knee, so your shins are perpendicular to the floor. Flex through the heels. Gently push your feet up into your hands (or the belts) as you pull your hands down to create a resistance.</a:t>
            </a:r>
          </a:p>
          <a:p>
            <a:endParaRPr lang="en-GB" dirty="0"/>
          </a:p>
          <a:p>
            <a:endParaRPr lang="en-GB" dirty="0"/>
          </a:p>
        </p:txBody>
      </p:sp>
      <p:pic>
        <p:nvPicPr>
          <p:cNvPr id="20482" name="Picture 2" descr="Happy baby pose"/>
          <p:cNvPicPr>
            <a:picLocks noChangeAspect="1" noChangeArrowheads="1"/>
          </p:cNvPicPr>
          <p:nvPr/>
        </p:nvPicPr>
        <p:blipFill rotWithShape="1">
          <a:blip r:embed="rId2">
            <a:extLst>
              <a:ext uri="{28A0092B-C50C-407E-A947-70E740481C1C}">
                <a14:useLocalDpi xmlns:a14="http://schemas.microsoft.com/office/drawing/2010/main" val="0"/>
              </a:ext>
            </a:extLst>
          </a:blip>
          <a:srcRect l="26975" t="13686" r="26782" b="17460"/>
          <a:stretch/>
        </p:blipFill>
        <p:spPr bwMode="auto">
          <a:xfrm>
            <a:off x="838200" y="2561695"/>
            <a:ext cx="4267200" cy="3615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788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066925"/>
            <a:ext cx="10515600" cy="1325563"/>
          </a:xfrm>
        </p:spPr>
        <p:txBody>
          <a:bodyPr/>
          <a:lstStyle/>
          <a:p>
            <a:r>
              <a:rPr lang="en-GB" dirty="0" smtClean="0"/>
              <a:t>Internet link for interactive sessions: </a:t>
            </a:r>
            <a:endParaRPr lang="en-GB" dirty="0"/>
          </a:p>
        </p:txBody>
      </p:sp>
      <p:sp>
        <p:nvSpPr>
          <p:cNvPr id="3" name="Content Placeholder 2"/>
          <p:cNvSpPr>
            <a:spLocks noGrp="1"/>
          </p:cNvSpPr>
          <p:nvPr>
            <p:ph idx="1"/>
          </p:nvPr>
        </p:nvSpPr>
        <p:spPr>
          <a:xfrm>
            <a:off x="838200" y="3242468"/>
            <a:ext cx="8724900" cy="993775"/>
          </a:xfrm>
        </p:spPr>
        <p:txBody>
          <a:bodyPr/>
          <a:lstStyle/>
          <a:p>
            <a:r>
              <a:rPr lang="en-GB" dirty="0" smtClean="0"/>
              <a:t>Boys of yoga: </a:t>
            </a:r>
            <a:r>
              <a:rPr lang="en-GB" dirty="0">
                <a:hlinkClick r:id="rId2"/>
              </a:rPr>
              <a:t>http://www.boysofyoga.com</a:t>
            </a:r>
            <a:r>
              <a:rPr lang="en-GB" dirty="0" smtClean="0">
                <a:hlinkClick r:id="rId2"/>
              </a:rPr>
              <a:t>/</a:t>
            </a:r>
            <a:r>
              <a:rPr lang="en-GB" dirty="0" smtClean="0"/>
              <a:t> </a:t>
            </a:r>
            <a:endParaRPr lang="en-GB" dirty="0"/>
          </a:p>
        </p:txBody>
      </p:sp>
    </p:spTree>
    <p:extLst>
      <p:ext uri="{BB962C8B-B14F-4D97-AF65-F5344CB8AC3E}">
        <p14:creationId xmlns:p14="http://schemas.microsoft.com/office/powerpoint/2010/main" val="258397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803" y="228602"/>
            <a:ext cx="11843197" cy="1269999"/>
          </a:xfrm>
        </p:spPr>
        <p:txBody>
          <a:bodyPr>
            <a:normAutofit/>
          </a:bodyPr>
          <a:lstStyle/>
          <a:p>
            <a:r>
              <a:rPr lang="en-GB" sz="2000" b="1" u="sng" dirty="0" err="1" smtClean="0">
                <a:solidFill>
                  <a:srgbClr val="0070C0"/>
                </a:solidFill>
              </a:rPr>
              <a:t>Tadasana</a:t>
            </a:r>
            <a:r>
              <a:rPr lang="en-GB" sz="2000" b="1" u="sng" dirty="0" smtClean="0">
                <a:solidFill>
                  <a:srgbClr val="0070C0"/>
                </a:solidFill>
              </a:rPr>
              <a:t> (Mountain Pose)</a:t>
            </a:r>
            <a:r>
              <a:rPr lang="en-GB" sz="2000" dirty="0" smtClean="0">
                <a:solidFill>
                  <a:srgbClr val="0070C0"/>
                </a:solidFill>
              </a:rPr>
              <a:t>: </a:t>
            </a:r>
            <a:r>
              <a:rPr lang="en-GB" sz="2000" dirty="0" smtClean="0"/>
              <a:t>The foundation of all standing poses, Mountain Pose makes a great a starting position, resting pose, or tool to improve posture. </a:t>
            </a:r>
            <a:endParaRPr lang="en-GB" sz="2000" dirty="0"/>
          </a:p>
        </p:txBody>
      </p:sp>
      <p:sp>
        <p:nvSpPr>
          <p:cNvPr id="3" name="Content Placeholder 2"/>
          <p:cNvSpPr>
            <a:spLocks noGrp="1"/>
          </p:cNvSpPr>
          <p:nvPr>
            <p:ph idx="1"/>
          </p:nvPr>
        </p:nvSpPr>
        <p:spPr>
          <a:xfrm>
            <a:off x="4152900" y="1498601"/>
            <a:ext cx="7835900" cy="5359399"/>
          </a:xfrm>
        </p:spPr>
        <p:txBody>
          <a:bodyPr>
            <a:normAutofit fontScale="62500" lnSpcReduction="20000"/>
          </a:bodyPr>
          <a:lstStyle/>
          <a:p>
            <a:pPr marL="0" indent="0">
              <a:buNone/>
            </a:pPr>
            <a:r>
              <a:rPr lang="en-GB" b="1" dirty="0"/>
              <a:t>Step 1</a:t>
            </a:r>
            <a:endParaRPr lang="en-GB" dirty="0"/>
          </a:p>
          <a:p>
            <a:r>
              <a:rPr lang="en-GB" dirty="0"/>
              <a:t>Stand with the bases of your big toes touching, heels slightly apart (so that your second toes are parallel). Lift and spread your toes and the balls of your feet, then lay them softly down on the floor. Rock back and forth and side to side. Gradually reduce this swaying to a standstill, with your weight balanced evenly on the feet</a:t>
            </a:r>
            <a:r>
              <a:rPr lang="en-GB" dirty="0" smtClean="0"/>
              <a:t>.</a:t>
            </a:r>
            <a:endParaRPr lang="en-GB" dirty="0"/>
          </a:p>
          <a:p>
            <a:pPr marL="0" indent="0">
              <a:buNone/>
            </a:pPr>
            <a:r>
              <a:rPr lang="en-GB" b="1" dirty="0"/>
              <a:t>Step 2</a:t>
            </a:r>
            <a:endParaRPr lang="en-GB" dirty="0"/>
          </a:p>
          <a:p>
            <a:r>
              <a:rPr lang="en-GB" dirty="0"/>
              <a:t>Firm your thigh muscles and lift the knee caps, without hardening your lower belly. Lift the inner ankles to strengthen the inner arches, then imagine a line of energy all the way up along your inner thighs to your groins, and from there through the core of your torso, neck, and head, and out through the crown of your head. Turn the upper thighs slightly inward. Lengthen your tailbone toward the floor and lift the pubis toward the </a:t>
            </a:r>
            <a:r>
              <a:rPr lang="en-GB" dirty="0" smtClean="0"/>
              <a:t>navel.</a:t>
            </a:r>
          </a:p>
          <a:p>
            <a:pPr marL="0" indent="0">
              <a:buNone/>
            </a:pPr>
            <a:r>
              <a:rPr lang="en-GB" b="1" dirty="0"/>
              <a:t>Step 3</a:t>
            </a:r>
            <a:endParaRPr lang="en-GB" dirty="0"/>
          </a:p>
          <a:p>
            <a:r>
              <a:rPr lang="en-GB" dirty="0"/>
              <a:t>Press your shoulder blades into your back, then widen them across and release them down your back. Without pushing your lower front ribs forward, lift the top of your sternum straight toward the ceiling. Widen your collarbones. Hang your arms beside the torso.</a:t>
            </a:r>
          </a:p>
          <a:p>
            <a:pPr marL="0" indent="0">
              <a:buNone/>
            </a:pPr>
            <a:r>
              <a:rPr lang="en-GB" b="1" dirty="0"/>
              <a:t>Step 4</a:t>
            </a:r>
            <a:endParaRPr lang="en-GB" dirty="0"/>
          </a:p>
          <a:p>
            <a:r>
              <a:rPr lang="en-GB" dirty="0"/>
              <a:t>Balance the crown of your head directly over the </a:t>
            </a:r>
            <a:r>
              <a:rPr lang="en-GB" dirty="0" smtClean="0"/>
              <a:t>centre </a:t>
            </a:r>
            <a:r>
              <a:rPr lang="en-GB" dirty="0"/>
              <a:t>of your pelvis, with the underside of your chin parallel to the floor, throat soft, and the tongue wide and flat on the floor of your mouth. Soften your eyes</a:t>
            </a:r>
            <a:r>
              <a:rPr lang="en-GB" dirty="0" smtClean="0"/>
              <a:t>.</a:t>
            </a:r>
            <a:endParaRPr lang="en-GB" dirty="0"/>
          </a:p>
        </p:txBody>
      </p:sp>
      <p:pic>
        <p:nvPicPr>
          <p:cNvPr id="1029" name="Picture 5" descr="mountainHP2_292_37362_cmyk"/>
          <p:cNvPicPr>
            <a:picLocks noChangeAspect="1" noChangeArrowheads="1"/>
          </p:cNvPicPr>
          <p:nvPr/>
        </p:nvPicPr>
        <p:blipFill rotWithShape="1">
          <a:blip r:embed="rId2">
            <a:extLst>
              <a:ext uri="{28A0092B-C50C-407E-A947-70E740481C1C}">
                <a14:useLocalDpi xmlns:a14="http://schemas.microsoft.com/office/drawing/2010/main" val="0"/>
              </a:ext>
            </a:extLst>
          </a:blip>
          <a:srcRect l="36417" r="35139"/>
          <a:stretch/>
        </p:blipFill>
        <p:spPr bwMode="auto">
          <a:xfrm>
            <a:off x="657896" y="1300767"/>
            <a:ext cx="2720787" cy="538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863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899" y="187325"/>
            <a:ext cx="11801929" cy="1325563"/>
          </a:xfrm>
        </p:spPr>
        <p:txBody>
          <a:bodyPr>
            <a:normAutofit/>
          </a:bodyPr>
          <a:lstStyle/>
          <a:p>
            <a:r>
              <a:rPr lang="en-GB" sz="2400" b="1" u="sng" dirty="0" smtClean="0">
                <a:solidFill>
                  <a:srgbClr val="0070C0"/>
                </a:solidFill>
              </a:rPr>
              <a:t>Chair Pose: </a:t>
            </a:r>
            <a:r>
              <a:rPr lang="en-GB" sz="2400" dirty="0" smtClean="0"/>
              <a:t>Chair </a:t>
            </a:r>
            <a:r>
              <a:rPr lang="en-GB" sz="2400" dirty="0"/>
              <a:t>Pose clearly works the muscles of the arms </a:t>
            </a:r>
            <a:r>
              <a:rPr lang="en-GB" sz="2400" dirty="0" smtClean="0"/>
              <a:t>and legs</a:t>
            </a:r>
            <a:r>
              <a:rPr lang="en-GB" sz="2400" dirty="0"/>
              <a:t>, but it also stimulates the diaphragm and heart.</a:t>
            </a:r>
            <a:endParaRPr lang="en-GB" sz="2400" b="1" u="sng" dirty="0"/>
          </a:p>
        </p:txBody>
      </p:sp>
      <p:sp>
        <p:nvSpPr>
          <p:cNvPr id="3" name="Content Placeholder 2"/>
          <p:cNvSpPr>
            <a:spLocks noGrp="1"/>
          </p:cNvSpPr>
          <p:nvPr>
            <p:ph idx="1"/>
          </p:nvPr>
        </p:nvSpPr>
        <p:spPr>
          <a:xfrm>
            <a:off x="6312794" y="1204686"/>
            <a:ext cx="5472806" cy="5437413"/>
          </a:xfrm>
        </p:spPr>
        <p:txBody>
          <a:bodyPr>
            <a:normAutofit fontScale="70000" lnSpcReduction="20000"/>
          </a:bodyPr>
          <a:lstStyle/>
          <a:p>
            <a:pPr marL="0" indent="0">
              <a:buNone/>
            </a:pPr>
            <a:endParaRPr lang="en-GB" b="1" dirty="0" smtClean="0"/>
          </a:p>
          <a:p>
            <a:pPr marL="0" indent="0">
              <a:buNone/>
            </a:pPr>
            <a:r>
              <a:rPr lang="en-GB" b="1" dirty="0"/>
              <a:t>Step 1</a:t>
            </a:r>
            <a:endParaRPr lang="en-GB" dirty="0"/>
          </a:p>
          <a:p>
            <a:r>
              <a:rPr lang="en-GB" dirty="0" smtClean="0"/>
              <a:t>Begin by standing </a:t>
            </a:r>
            <a:r>
              <a:rPr lang="en-GB" dirty="0"/>
              <a:t>in </a:t>
            </a:r>
            <a:r>
              <a:rPr lang="en-GB" dirty="0" smtClean="0"/>
              <a:t>Mountain </a:t>
            </a:r>
            <a:r>
              <a:rPr lang="en-GB" dirty="0"/>
              <a:t>P</a:t>
            </a:r>
            <a:r>
              <a:rPr lang="en-GB" dirty="0" smtClean="0"/>
              <a:t>ose. Inhale </a:t>
            </a:r>
            <a:r>
              <a:rPr lang="en-GB" dirty="0"/>
              <a:t>and raise your arms perpendicular to the floor. Either keep the arms parallel, palms facing inward, or join the palms</a:t>
            </a:r>
            <a:r>
              <a:rPr lang="en-GB" dirty="0" smtClean="0"/>
              <a:t>.</a:t>
            </a:r>
            <a:br>
              <a:rPr lang="en-GB" dirty="0" smtClean="0"/>
            </a:br>
            <a:endParaRPr lang="en-GB" b="1" dirty="0"/>
          </a:p>
          <a:p>
            <a:pPr marL="0" indent="0">
              <a:buNone/>
            </a:pPr>
            <a:r>
              <a:rPr lang="en-GB" b="1" dirty="0" smtClean="0"/>
              <a:t>Step </a:t>
            </a:r>
            <a:r>
              <a:rPr lang="en-GB" b="1" dirty="0"/>
              <a:t>2</a:t>
            </a:r>
            <a:endParaRPr lang="en-GB" dirty="0"/>
          </a:p>
          <a:p>
            <a:r>
              <a:rPr lang="en-GB" dirty="0"/>
              <a:t>Exhale and bend your knees, trying to take the thighs as nearly parallel to the floor as possible. The knees will project out over the feet, and the torso will lean slightly forward over the thighs until the front torso forms approximately a right angle with the tops of the thighs. Keep the inner thighs parallel to each other and press the heads of the thigh bones down toward the heels.</a:t>
            </a:r>
          </a:p>
          <a:p>
            <a:pPr marL="0" indent="0">
              <a:buNone/>
            </a:pPr>
            <a:r>
              <a:rPr lang="en-GB" b="1" dirty="0" smtClean="0"/>
              <a:t/>
            </a:r>
            <a:br>
              <a:rPr lang="en-GB" b="1" dirty="0" smtClean="0"/>
            </a:br>
            <a:r>
              <a:rPr lang="en-GB" b="1" dirty="0" smtClean="0"/>
              <a:t>Step </a:t>
            </a:r>
            <a:r>
              <a:rPr lang="en-GB" b="1" dirty="0"/>
              <a:t>3</a:t>
            </a:r>
            <a:endParaRPr lang="en-GB" dirty="0"/>
          </a:p>
          <a:p>
            <a:r>
              <a:rPr lang="en-GB" dirty="0"/>
              <a:t>Firm your shoulder blades against the back. Take your tailbone down toward the floor and in toward your pubis to keep the lower back long</a:t>
            </a:r>
            <a:r>
              <a:rPr lang="en-GB" dirty="0" smtClean="0"/>
              <a:t>.</a:t>
            </a:r>
          </a:p>
        </p:txBody>
      </p:sp>
      <p:pic>
        <p:nvPicPr>
          <p:cNvPr id="2052" name="Picture 4" descr="Chair Pose"/>
          <p:cNvPicPr>
            <a:picLocks noChangeAspect="1" noChangeArrowheads="1"/>
          </p:cNvPicPr>
          <p:nvPr/>
        </p:nvPicPr>
        <p:blipFill rotWithShape="1">
          <a:blip r:embed="rId2">
            <a:extLst>
              <a:ext uri="{28A0092B-C50C-407E-A947-70E740481C1C}">
                <a14:useLocalDpi xmlns:a14="http://schemas.microsoft.com/office/drawing/2010/main" val="0"/>
              </a:ext>
            </a:extLst>
          </a:blip>
          <a:srcRect l="33750" r="31694"/>
          <a:stretch/>
        </p:blipFill>
        <p:spPr bwMode="auto">
          <a:xfrm>
            <a:off x="1409700" y="1690688"/>
            <a:ext cx="3136900" cy="510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96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56" y="811368"/>
            <a:ext cx="5369417" cy="814925"/>
          </a:xfrm>
        </p:spPr>
        <p:txBody>
          <a:bodyPr>
            <a:normAutofit/>
          </a:bodyPr>
          <a:lstStyle/>
          <a:p>
            <a:r>
              <a:rPr lang="en-GB" b="1" u="sng" dirty="0">
                <a:solidFill>
                  <a:srgbClr val="0070C0"/>
                </a:solidFill>
              </a:rPr>
              <a:t>Lord of the Dance </a:t>
            </a:r>
            <a:r>
              <a:rPr lang="en-GB" b="1" u="sng" dirty="0" smtClean="0">
                <a:solidFill>
                  <a:srgbClr val="0070C0"/>
                </a:solidFill>
              </a:rPr>
              <a:t>Pose</a:t>
            </a:r>
            <a:endParaRPr lang="en-GB" b="1" u="sng" dirty="0">
              <a:solidFill>
                <a:srgbClr val="0070C0"/>
              </a:solidFill>
            </a:endParaRPr>
          </a:p>
        </p:txBody>
      </p:sp>
      <p:sp>
        <p:nvSpPr>
          <p:cNvPr id="3" name="Content Placeholder 2"/>
          <p:cNvSpPr>
            <a:spLocks noGrp="1"/>
          </p:cNvSpPr>
          <p:nvPr>
            <p:ph idx="1"/>
          </p:nvPr>
        </p:nvSpPr>
        <p:spPr>
          <a:xfrm>
            <a:off x="4881094" y="1867437"/>
            <a:ext cx="6472706" cy="4572000"/>
          </a:xfrm>
        </p:spPr>
        <p:txBody>
          <a:bodyPr>
            <a:normAutofit fontScale="70000" lnSpcReduction="20000"/>
          </a:bodyPr>
          <a:lstStyle/>
          <a:p>
            <a:pPr marL="0" indent="0">
              <a:buNone/>
            </a:pPr>
            <a:r>
              <a:rPr lang="en-GB" b="1" dirty="0"/>
              <a:t>Step 1</a:t>
            </a:r>
            <a:endParaRPr lang="en-GB" dirty="0"/>
          </a:p>
          <a:p>
            <a:r>
              <a:rPr lang="en-GB" dirty="0"/>
              <a:t>Stand in </a:t>
            </a:r>
            <a:r>
              <a:rPr lang="en-GB" dirty="0" smtClean="0"/>
              <a:t>Mountain Pose. </a:t>
            </a:r>
            <a:r>
              <a:rPr lang="en-GB" dirty="0"/>
              <a:t>Inhale, shift your weight onto your right foot, and lift your left heel toward your left buttock as you bend the knee. Press the head of your right thigh bone back, deep into the hip joint, and pull the knee cap up to keep the standing leg straight and strong</a:t>
            </a:r>
            <a:r>
              <a:rPr lang="en-GB" dirty="0" smtClean="0"/>
              <a:t>.</a:t>
            </a:r>
          </a:p>
          <a:p>
            <a:pPr marL="0" indent="0">
              <a:buNone/>
            </a:pPr>
            <a:r>
              <a:rPr lang="en-GB" b="1" dirty="0" smtClean="0"/>
              <a:t/>
            </a:r>
            <a:br>
              <a:rPr lang="en-GB" b="1" dirty="0" smtClean="0"/>
            </a:br>
            <a:r>
              <a:rPr lang="en-GB" b="1" dirty="0" smtClean="0"/>
              <a:t>Step </a:t>
            </a:r>
            <a:r>
              <a:rPr lang="en-GB" b="1" dirty="0"/>
              <a:t>2</a:t>
            </a:r>
            <a:endParaRPr lang="en-GB" dirty="0"/>
          </a:p>
          <a:p>
            <a:r>
              <a:rPr lang="en-GB" dirty="0" smtClean="0"/>
              <a:t>Keep </a:t>
            </a:r>
            <a:r>
              <a:rPr lang="en-GB" dirty="0"/>
              <a:t>your torso relatively upright. The first is to reach back with your left hand and grasp the outside of your left foot or ankle. To avoid compression in your lower back, actively lift your pubis toward your navel, and at the same time, press your tailbone toward the </a:t>
            </a:r>
            <a:r>
              <a:rPr lang="en-GB" dirty="0" smtClean="0"/>
              <a:t>floor.</a:t>
            </a:r>
          </a:p>
          <a:p>
            <a:pPr marL="0" indent="0">
              <a:buNone/>
            </a:pPr>
            <a:r>
              <a:rPr lang="en-GB" b="1" dirty="0" smtClean="0"/>
              <a:t>Step </a:t>
            </a:r>
            <a:r>
              <a:rPr lang="en-GB" b="1" dirty="0"/>
              <a:t>3</a:t>
            </a:r>
            <a:endParaRPr lang="en-GB" dirty="0"/>
          </a:p>
          <a:p>
            <a:r>
              <a:rPr lang="en-GB" dirty="0"/>
              <a:t>Begin to lift your left foot up, away from the floor, and back, away from your torso. Extend the left thigh behind you and parallel to the floor. Stretch your right arm forward, in front of your torso, parallel to the floor.</a:t>
            </a:r>
          </a:p>
          <a:p>
            <a:endParaRPr lang="en-GB" dirty="0"/>
          </a:p>
          <a:p>
            <a:endParaRPr lang="en-GB" dirty="0"/>
          </a:p>
          <a:p>
            <a:pPr marL="0" indent="0" fontAlgn="base">
              <a:buNone/>
            </a:pPr>
            <a:endParaRPr lang="en-GB" dirty="0"/>
          </a:p>
        </p:txBody>
      </p:sp>
      <p:pic>
        <p:nvPicPr>
          <p:cNvPr id="3076" name="Picture 4" descr="Lord of the Dance Pose"/>
          <p:cNvPicPr>
            <a:picLocks noChangeAspect="1" noChangeArrowheads="1"/>
          </p:cNvPicPr>
          <p:nvPr/>
        </p:nvPicPr>
        <p:blipFill rotWithShape="1">
          <a:blip r:embed="rId2">
            <a:extLst>
              <a:ext uri="{28A0092B-C50C-407E-A947-70E740481C1C}">
                <a14:useLocalDpi xmlns:a14="http://schemas.microsoft.com/office/drawing/2010/main" val="0"/>
              </a:ext>
            </a:extLst>
          </a:blip>
          <a:srcRect l="27372" t="20957" r="26995" b="1002"/>
          <a:stretch/>
        </p:blipFill>
        <p:spPr bwMode="auto">
          <a:xfrm>
            <a:off x="194256" y="3374265"/>
            <a:ext cx="3498283" cy="3365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52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863"/>
            <a:ext cx="10515600" cy="1325563"/>
          </a:xfrm>
        </p:spPr>
        <p:txBody>
          <a:bodyPr>
            <a:normAutofit/>
          </a:bodyPr>
          <a:lstStyle/>
          <a:p>
            <a:r>
              <a:rPr lang="en-GB" sz="6600" b="1" dirty="0" smtClean="0"/>
              <a:t>Strengthening Yoga Poses: </a:t>
            </a:r>
            <a:endParaRPr lang="en-GB" sz="6600" b="1" dirty="0"/>
          </a:p>
        </p:txBody>
      </p:sp>
      <p:sp>
        <p:nvSpPr>
          <p:cNvPr id="3" name="Content Placeholder 2"/>
          <p:cNvSpPr>
            <a:spLocks noGrp="1"/>
          </p:cNvSpPr>
          <p:nvPr>
            <p:ph idx="1"/>
          </p:nvPr>
        </p:nvSpPr>
        <p:spPr>
          <a:xfrm>
            <a:off x="838200" y="3036239"/>
            <a:ext cx="10515600" cy="1020605"/>
          </a:xfrm>
        </p:spPr>
        <p:txBody>
          <a:bodyPr/>
          <a:lstStyle/>
          <a:p>
            <a:pPr marL="0" indent="0">
              <a:buNone/>
            </a:pPr>
            <a:r>
              <a:rPr lang="en-GB" dirty="0"/>
              <a:t>Work and tone your entire body with strengthening yoga </a:t>
            </a:r>
            <a:r>
              <a:rPr lang="en-GB" dirty="0" smtClean="0"/>
              <a:t>poses.</a:t>
            </a:r>
            <a:endParaRPr lang="en-GB" dirty="0"/>
          </a:p>
        </p:txBody>
      </p:sp>
    </p:spTree>
    <p:extLst>
      <p:ext uri="{BB962C8B-B14F-4D97-AF65-F5344CB8AC3E}">
        <p14:creationId xmlns:p14="http://schemas.microsoft.com/office/powerpoint/2010/main" val="392241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8" y="115911"/>
            <a:ext cx="11899006" cy="1262128"/>
          </a:xfrm>
        </p:spPr>
        <p:txBody>
          <a:bodyPr>
            <a:normAutofit/>
          </a:bodyPr>
          <a:lstStyle/>
          <a:p>
            <a:pPr fontAlgn="base"/>
            <a:r>
              <a:rPr lang="en-GB" sz="2800" b="1" u="sng" dirty="0" smtClean="0">
                <a:solidFill>
                  <a:srgbClr val="0070C0"/>
                </a:solidFill>
              </a:rPr>
              <a:t>Locust Pose: </a:t>
            </a:r>
            <a:r>
              <a:rPr lang="en-GB" sz="2000" b="1" dirty="0" smtClean="0"/>
              <a:t>effectively </a:t>
            </a:r>
            <a:r>
              <a:rPr lang="en-GB" sz="2000" b="1" dirty="0"/>
              <a:t>preps beginners for deeper backbends, strengthening the back of the torso, legs, and arms.</a:t>
            </a:r>
            <a:endParaRPr lang="en-GB" sz="2000" b="1" u="sng" dirty="0"/>
          </a:p>
        </p:txBody>
      </p:sp>
      <p:sp>
        <p:nvSpPr>
          <p:cNvPr id="3" name="Content Placeholder 2"/>
          <p:cNvSpPr>
            <a:spLocks noGrp="1"/>
          </p:cNvSpPr>
          <p:nvPr>
            <p:ph idx="1"/>
          </p:nvPr>
        </p:nvSpPr>
        <p:spPr>
          <a:xfrm>
            <a:off x="4172754" y="1536141"/>
            <a:ext cx="7521263" cy="4826022"/>
          </a:xfrm>
        </p:spPr>
        <p:txBody>
          <a:bodyPr>
            <a:normAutofit fontScale="62500" lnSpcReduction="20000"/>
          </a:bodyPr>
          <a:lstStyle/>
          <a:p>
            <a:pPr marL="0" indent="0">
              <a:buNone/>
            </a:pPr>
            <a:r>
              <a:rPr lang="en-GB" b="1" dirty="0"/>
              <a:t>Step 1</a:t>
            </a:r>
            <a:endParaRPr lang="en-GB" dirty="0"/>
          </a:p>
          <a:p>
            <a:r>
              <a:rPr lang="en-GB" dirty="0" smtClean="0"/>
              <a:t>Lie </a:t>
            </a:r>
            <a:r>
              <a:rPr lang="en-GB" dirty="0"/>
              <a:t>on your belly with your arms along the sides of your torso, palms up, forehead resting on the floor. Turn your big toes toward each other to inwardly rotate your thighs, and firm your buttocks so your coccyx presses toward your </a:t>
            </a:r>
            <a:r>
              <a:rPr lang="en-GB" dirty="0" smtClean="0"/>
              <a:t>pubis. </a:t>
            </a:r>
          </a:p>
          <a:p>
            <a:pPr marL="0" indent="0">
              <a:buNone/>
            </a:pPr>
            <a:r>
              <a:rPr lang="en-GB" b="1" dirty="0"/>
              <a:t>Step 2</a:t>
            </a:r>
            <a:endParaRPr lang="en-GB" dirty="0"/>
          </a:p>
          <a:p>
            <a:r>
              <a:rPr lang="en-GB" dirty="0"/>
              <a:t>Exhale and lift your head, upper torso, arms, and legs away from the floor. You’ll be resting on your lower ribs, belly, and front pelvis. Firm your buttocks and reach strongly through your legs, first through the heels to lengthen the back legs, then through the bases of the big toes. Keep the big toes turned toward each other</a:t>
            </a:r>
            <a:r>
              <a:rPr lang="en-GB" dirty="0" smtClean="0"/>
              <a:t>.</a:t>
            </a:r>
          </a:p>
          <a:p>
            <a:pPr marL="0" indent="0">
              <a:buNone/>
            </a:pPr>
            <a:r>
              <a:rPr lang="en-GB" b="1" dirty="0"/>
              <a:t>Step 3</a:t>
            </a:r>
            <a:endParaRPr lang="en-GB" dirty="0"/>
          </a:p>
          <a:p>
            <a:r>
              <a:rPr lang="en-GB" dirty="0"/>
              <a:t>Raise your arms parallel to the floor and stretch back actively through your fingertips. Imagine there’s a weight pressing down on the backs of the upper arms, and push up toward the ceiling against this resistance. </a:t>
            </a:r>
            <a:r>
              <a:rPr lang="en-GB" dirty="0" smtClean="0"/>
              <a:t/>
            </a:r>
            <a:br>
              <a:rPr lang="en-GB" dirty="0" smtClean="0"/>
            </a:br>
            <a:endParaRPr lang="en-GB" dirty="0" smtClean="0"/>
          </a:p>
          <a:p>
            <a:pPr marL="0" indent="0">
              <a:buNone/>
            </a:pPr>
            <a:r>
              <a:rPr lang="en-GB" b="1" dirty="0" smtClean="0"/>
              <a:t>Step 4</a:t>
            </a:r>
            <a:endParaRPr lang="en-GB" dirty="0"/>
          </a:p>
          <a:p>
            <a:r>
              <a:rPr lang="en-GB" dirty="0" smtClean="0"/>
              <a:t>Gaze </a:t>
            </a:r>
            <a:r>
              <a:rPr lang="en-GB" dirty="0"/>
              <a:t>forward or slightly upward, being careful not to jut your chin forward and crunch the back of your neck. Keep the base of the skull lifted and the back of the neck long.</a:t>
            </a:r>
          </a:p>
          <a:p>
            <a:endParaRPr lang="en-GB" dirty="0"/>
          </a:p>
          <a:p>
            <a:endParaRPr lang="en-GB" dirty="0" smtClean="0"/>
          </a:p>
          <a:p>
            <a:pPr marL="0" indent="0">
              <a:buNone/>
            </a:pPr>
            <a:endParaRPr lang="en-GB" dirty="0"/>
          </a:p>
          <a:p>
            <a:endParaRPr lang="en-GB" dirty="0"/>
          </a:p>
        </p:txBody>
      </p:sp>
      <p:pic>
        <p:nvPicPr>
          <p:cNvPr id="4100" name="Picture 4" descr="locust pos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019" t="33376" r="15164" b="17347"/>
          <a:stretch/>
        </p:blipFill>
        <p:spPr bwMode="auto">
          <a:xfrm>
            <a:off x="463640" y="2949262"/>
            <a:ext cx="3441485" cy="127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54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 y="365125"/>
            <a:ext cx="11745531" cy="1325563"/>
          </a:xfrm>
        </p:spPr>
        <p:txBody>
          <a:bodyPr>
            <a:normAutofit/>
          </a:bodyPr>
          <a:lstStyle/>
          <a:p>
            <a:r>
              <a:rPr lang="en-GB" sz="3200" b="1" u="sng" dirty="0" smtClean="0">
                <a:solidFill>
                  <a:srgbClr val="0070C0"/>
                </a:solidFill>
              </a:rPr>
              <a:t>Plank Pose: </a:t>
            </a:r>
            <a:r>
              <a:rPr lang="en-GB" sz="3200" b="1" u="sng" dirty="0" smtClean="0"/>
              <a:t>t</a:t>
            </a:r>
            <a:r>
              <a:rPr lang="en-GB" sz="3200" b="1" dirty="0" smtClean="0"/>
              <a:t>he </a:t>
            </a:r>
            <a:r>
              <a:rPr lang="en-GB" sz="3200" b="1" dirty="0"/>
              <a:t>perfect </a:t>
            </a:r>
            <a:r>
              <a:rPr lang="en-GB" sz="3200" b="1" dirty="0" smtClean="0"/>
              <a:t>foundation </a:t>
            </a:r>
            <a:r>
              <a:rPr lang="en-GB" sz="3200" b="1" dirty="0"/>
              <a:t>to more challenging arm balances.</a:t>
            </a:r>
            <a:endParaRPr lang="en-GB" sz="3200" b="1" u="sng" dirty="0"/>
          </a:p>
        </p:txBody>
      </p:sp>
      <p:sp>
        <p:nvSpPr>
          <p:cNvPr id="3" name="Content Placeholder 2"/>
          <p:cNvSpPr>
            <a:spLocks noGrp="1"/>
          </p:cNvSpPr>
          <p:nvPr>
            <p:ph idx="1"/>
          </p:nvPr>
        </p:nvSpPr>
        <p:spPr>
          <a:xfrm>
            <a:off x="5009883" y="1918952"/>
            <a:ext cx="6343918" cy="4790941"/>
          </a:xfrm>
        </p:spPr>
        <p:txBody>
          <a:bodyPr>
            <a:normAutofit fontScale="77500" lnSpcReduction="20000"/>
          </a:bodyPr>
          <a:lstStyle/>
          <a:p>
            <a:pPr marL="0" indent="0">
              <a:buNone/>
            </a:pPr>
            <a:r>
              <a:rPr lang="en-GB" b="1" dirty="0"/>
              <a:t>Step 1</a:t>
            </a:r>
            <a:endParaRPr lang="en-GB" dirty="0"/>
          </a:p>
          <a:p>
            <a:r>
              <a:rPr lang="en-GB" dirty="0" smtClean="0"/>
              <a:t>Inhale </a:t>
            </a:r>
            <a:r>
              <a:rPr lang="en-GB" dirty="0"/>
              <a:t>and draw your torso forward until the arms are perpendicular to the floor and the shoulders directly over the wrists, torso parallel to the floor</a:t>
            </a:r>
            <a:r>
              <a:rPr lang="en-GB" dirty="0" smtClean="0"/>
              <a:t>.</a:t>
            </a:r>
          </a:p>
          <a:p>
            <a:pPr marL="0" indent="0">
              <a:buNone/>
            </a:pPr>
            <a:r>
              <a:rPr lang="en-GB" b="1" dirty="0"/>
              <a:t>Step 2</a:t>
            </a:r>
            <a:endParaRPr lang="en-GB" dirty="0"/>
          </a:p>
          <a:p>
            <a:r>
              <a:rPr lang="en-GB" dirty="0"/>
              <a:t>Press your outer arms inward and firm the bases of your index fingers into the floor. Firm your shoulder blades against your back, then spread them away from the spine. Also spread your collarbones away from the sternum</a:t>
            </a:r>
            <a:r>
              <a:rPr lang="en-GB" dirty="0" smtClean="0"/>
              <a:t>.</a:t>
            </a:r>
          </a:p>
          <a:p>
            <a:pPr marL="0" indent="0">
              <a:buNone/>
            </a:pPr>
            <a:r>
              <a:rPr lang="en-GB" b="1" dirty="0"/>
              <a:t>Step 3</a:t>
            </a:r>
            <a:endParaRPr lang="en-GB" dirty="0"/>
          </a:p>
          <a:p>
            <a:r>
              <a:rPr lang="en-GB" dirty="0"/>
              <a:t>Press your front thighs up toward the ceiling, but resist your tailbone toward the floor as you lengthen it toward the heels. Lift the base of the skull away from the back of the neck and look straight down at the floor, keeping the throat and eyes soft.</a:t>
            </a:r>
          </a:p>
          <a:p>
            <a:endParaRPr lang="en-GB" dirty="0"/>
          </a:p>
          <a:p>
            <a:endParaRPr lang="en-GB" dirty="0"/>
          </a:p>
        </p:txBody>
      </p:sp>
      <p:pic>
        <p:nvPicPr>
          <p:cNvPr id="5124" name="Picture 4" descr="Plank Po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730" y="2478555"/>
            <a:ext cx="3643693" cy="2049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77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090839"/>
            <a:ext cx="3444688" cy="1325563"/>
          </a:xfrm>
        </p:spPr>
        <p:txBody>
          <a:bodyPr/>
          <a:lstStyle/>
          <a:p>
            <a:r>
              <a:rPr lang="en-GB" b="1" u="sng" dirty="0">
                <a:solidFill>
                  <a:schemeClr val="accent1"/>
                </a:solidFill>
              </a:rPr>
              <a:t>Triangle </a:t>
            </a:r>
            <a:r>
              <a:rPr lang="en-GB" b="1" u="sng" dirty="0" smtClean="0">
                <a:solidFill>
                  <a:schemeClr val="accent1"/>
                </a:solidFill>
              </a:rPr>
              <a:t>pose</a:t>
            </a:r>
            <a:endParaRPr lang="en-GB" b="1" u="sng" dirty="0">
              <a:solidFill>
                <a:schemeClr val="accent1"/>
              </a:solidFill>
            </a:endParaRPr>
          </a:p>
        </p:txBody>
      </p:sp>
      <p:sp>
        <p:nvSpPr>
          <p:cNvPr id="3" name="Content Placeholder 2"/>
          <p:cNvSpPr>
            <a:spLocks noGrp="1"/>
          </p:cNvSpPr>
          <p:nvPr>
            <p:ph idx="1"/>
          </p:nvPr>
        </p:nvSpPr>
        <p:spPr>
          <a:xfrm>
            <a:off x="4937761" y="365124"/>
            <a:ext cx="6977575" cy="6492875"/>
          </a:xfrm>
        </p:spPr>
        <p:txBody>
          <a:bodyPr>
            <a:noAutofit/>
          </a:bodyPr>
          <a:lstStyle/>
          <a:p>
            <a:pPr marL="0" indent="0">
              <a:buNone/>
            </a:pPr>
            <a:r>
              <a:rPr lang="en-GB" sz="1800" b="1" dirty="0"/>
              <a:t>Step 1</a:t>
            </a:r>
            <a:endParaRPr lang="en-GB" sz="1800" dirty="0"/>
          </a:p>
          <a:p>
            <a:r>
              <a:rPr lang="en-GB" sz="1800" dirty="0" smtClean="0"/>
              <a:t>With </a:t>
            </a:r>
            <a:r>
              <a:rPr lang="en-GB" sz="1800" dirty="0"/>
              <a:t>an exhalation, step or lightly jump your feet 3 1/2 to 4 feet apart. Raise your arms parallel to the floor and reach them actively out to the sides, shoulder blades wide, palms down</a:t>
            </a:r>
            <a:r>
              <a:rPr lang="en-GB" sz="1800" dirty="0" smtClean="0"/>
              <a:t>.</a:t>
            </a:r>
          </a:p>
          <a:p>
            <a:pPr marL="0" indent="0">
              <a:buNone/>
            </a:pPr>
            <a:r>
              <a:rPr lang="en-GB" sz="1800" b="1" dirty="0"/>
              <a:t>Step 2</a:t>
            </a:r>
            <a:endParaRPr lang="en-GB" sz="1800" dirty="0"/>
          </a:p>
          <a:p>
            <a:r>
              <a:rPr lang="en-GB" sz="1800" dirty="0"/>
              <a:t>Turn your left foot in slightly to the right and your right foot out to the right 90 degrees. Align the right heel with the left heel. Firm your thighs and turn your right thigh outward, so that the </a:t>
            </a:r>
            <a:r>
              <a:rPr lang="en-GB" sz="1800" dirty="0" smtClean="0"/>
              <a:t>centre </a:t>
            </a:r>
            <a:r>
              <a:rPr lang="en-GB" sz="1800" dirty="0"/>
              <a:t>of the right knee cap is in line with the </a:t>
            </a:r>
            <a:r>
              <a:rPr lang="en-GB" sz="1800" dirty="0" smtClean="0"/>
              <a:t>centre </a:t>
            </a:r>
            <a:r>
              <a:rPr lang="en-GB" sz="1800" dirty="0"/>
              <a:t>of the right </a:t>
            </a:r>
            <a:r>
              <a:rPr lang="en-GB" sz="1800" dirty="0" smtClean="0"/>
              <a:t>ankle.</a:t>
            </a:r>
          </a:p>
          <a:p>
            <a:pPr marL="0" indent="0">
              <a:buNone/>
            </a:pPr>
            <a:r>
              <a:rPr lang="en-GB" sz="1800" b="1" dirty="0" smtClean="0"/>
              <a:t>Step </a:t>
            </a:r>
            <a:r>
              <a:rPr lang="en-GB" sz="1800" b="1" dirty="0"/>
              <a:t>3</a:t>
            </a:r>
            <a:endParaRPr lang="en-GB" sz="1800" dirty="0"/>
          </a:p>
          <a:p>
            <a:r>
              <a:rPr lang="en-GB" sz="1800" dirty="0"/>
              <a:t>Exhale and extend your torso to the right directly over the plane of the right leg, bending from the hip joint, not the waist. Anchor this movement by strengthening the left leg and pressing the outer heel firmly to the floor. Rotate the torso to the left, keeping the two sides equally long. Let the left hip come slightly forward and lengthen the tailbone toward the back heel.</a:t>
            </a:r>
          </a:p>
          <a:p>
            <a:pPr marL="0" indent="0">
              <a:buNone/>
            </a:pPr>
            <a:r>
              <a:rPr lang="en-GB" sz="1800" b="1" dirty="0"/>
              <a:t>Step 4</a:t>
            </a:r>
            <a:endParaRPr lang="en-GB" sz="1800" dirty="0"/>
          </a:p>
          <a:p>
            <a:r>
              <a:rPr lang="en-GB" sz="1800" dirty="0"/>
              <a:t>Rest your right hand on your shin, ankle, or the floor outside your right foot, whatever is possible without distorting the sides of the torso. Stretch your left arm toward the ceiling, in line with the tops of your shoulders. Keep your head in a neutral position or turn it to the left, eyes gazing softly at the left thumb</a:t>
            </a:r>
            <a:r>
              <a:rPr lang="en-GB" sz="1800" dirty="0" smtClean="0"/>
              <a:t>.</a:t>
            </a:r>
            <a:endParaRPr lang="en-GB" sz="1800" dirty="0"/>
          </a:p>
        </p:txBody>
      </p:sp>
      <p:pic>
        <p:nvPicPr>
          <p:cNvPr id="7172" name="Picture 4" descr="extended triangle"/>
          <p:cNvPicPr>
            <a:picLocks noChangeAspect="1" noChangeArrowheads="1"/>
          </p:cNvPicPr>
          <p:nvPr/>
        </p:nvPicPr>
        <p:blipFill rotWithShape="1">
          <a:blip r:embed="rId2">
            <a:extLst>
              <a:ext uri="{28A0092B-C50C-407E-A947-70E740481C1C}">
                <a14:useLocalDpi xmlns:a14="http://schemas.microsoft.com/office/drawing/2010/main" val="0"/>
              </a:ext>
            </a:extLst>
          </a:blip>
          <a:srcRect l="28178" t="11459" r="27268" b="9990"/>
          <a:stretch/>
        </p:blipFill>
        <p:spPr bwMode="auto">
          <a:xfrm>
            <a:off x="436098" y="3043090"/>
            <a:ext cx="3846789" cy="381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24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F11A59381CB544BECC899284073DEA" ma:contentTypeVersion="10" ma:contentTypeDescription="Create a new document." ma:contentTypeScope="" ma:versionID="34211b528b8c580d754325461e0a49af">
  <xsd:schema xmlns:xsd="http://www.w3.org/2001/XMLSchema" xmlns:xs="http://www.w3.org/2001/XMLSchema" xmlns:p="http://schemas.microsoft.com/office/2006/metadata/properties" xmlns:ns2="8348e51d-76d6-44dd-804c-d1110ca830c0" xmlns:ns3="0e841fd0-b222-41cf-a178-e6884a90e74e" targetNamespace="http://schemas.microsoft.com/office/2006/metadata/properties" ma:root="true" ma:fieldsID="7c1bc76380f36522ec9f584436d4e00c" ns2:_="" ns3:_="">
    <xsd:import namespace="8348e51d-76d6-44dd-804c-d1110ca830c0"/>
    <xsd:import namespace="0e841fd0-b222-41cf-a178-e6884a90e7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48e51d-76d6-44dd-804c-d1110ca830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841fd0-b222-41cf-a178-e6884a90e74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0CD411-5545-426C-8B8D-F1728800EB21}"/>
</file>

<file path=customXml/itemProps2.xml><?xml version="1.0" encoding="utf-8"?>
<ds:datastoreItem xmlns:ds="http://schemas.openxmlformats.org/officeDocument/2006/customXml" ds:itemID="{FA70CAAB-577E-4A19-AE4A-680B6058EF58}"/>
</file>

<file path=customXml/itemProps3.xml><?xml version="1.0" encoding="utf-8"?>
<ds:datastoreItem xmlns:ds="http://schemas.openxmlformats.org/officeDocument/2006/customXml" ds:itemID="{5E92BD7D-D51E-4497-9E8F-C334E8CB56B4}"/>
</file>

<file path=docProps/app.xml><?xml version="1.0" encoding="utf-8"?>
<Properties xmlns="http://schemas.openxmlformats.org/officeDocument/2006/extended-properties" xmlns:vt="http://schemas.openxmlformats.org/officeDocument/2006/docPropsVTypes">
  <TotalTime>258</TotalTime>
  <Words>1795</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open-sans</vt:lpstr>
      <vt:lpstr>Office Theme</vt:lpstr>
      <vt:lpstr>Yoga  Parents Pack </vt:lpstr>
      <vt:lpstr>Standing Yoga Poses: </vt:lpstr>
      <vt:lpstr>Tadasana (Mountain Pose): The foundation of all standing poses, Mountain Pose makes a great a starting position, resting pose, or tool to improve posture. </vt:lpstr>
      <vt:lpstr>Chair Pose: Chair Pose clearly works the muscles of the arms and legs, but it also stimulates the diaphragm and heart.</vt:lpstr>
      <vt:lpstr>Lord of the Dance Pose</vt:lpstr>
      <vt:lpstr>Strengthening Yoga Poses: </vt:lpstr>
      <vt:lpstr>Locust Pose: effectively preps beginners for deeper backbends, strengthening the back of the torso, legs, and arms.</vt:lpstr>
      <vt:lpstr>Plank Pose: the perfect foundation to more challenging arm balances.</vt:lpstr>
      <vt:lpstr>Triangle pose</vt:lpstr>
      <vt:lpstr>Hip-opening Yoga Poses: </vt:lpstr>
      <vt:lpstr>Wide-Angle Seated Forward Bend: is good preparation for most of the seated forward bends, twists, and the wide-leg standing poses.</vt:lpstr>
      <vt:lpstr>Fire Log Pose: stretches the outer hips intensely.</vt:lpstr>
      <vt:lpstr>Hand-to-Big-Toe Pose</vt:lpstr>
      <vt:lpstr>Seated Yoga Poses: </vt:lpstr>
      <vt:lpstr>Cow Face Pose </vt:lpstr>
      <vt:lpstr>Hero Pose</vt:lpstr>
      <vt:lpstr>Seated Forward Bend</vt:lpstr>
      <vt:lpstr>Restorative Yoga Poses: </vt:lpstr>
      <vt:lpstr>Child’s Pose </vt:lpstr>
      <vt:lpstr>Happy Baby Pose </vt:lpstr>
      <vt:lpstr>Internet link for interactive sessions: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29</cp:revision>
  <dcterms:created xsi:type="dcterms:W3CDTF">2018-11-18T21:13:58Z</dcterms:created>
  <dcterms:modified xsi:type="dcterms:W3CDTF">2019-06-17T21:16:23Z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0x010100B9F11A59381CB544BECC899284073DEA</vt:lpwstr>
  </property>
</Properties>
</file>