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Lst>
  <p:notesMasterIdLst>
    <p:notesMasterId r:id="rId10"/>
  </p:notesMasterIdLst>
  <p:sldSz cx="14630400" cy="8229600"/>
  <p:notesSz cx="8229600" cy="14630400"/>
  <p:embeddedFontLst>
    <p:embeddedFont>
      <p:font typeface="Barlow"/>
      <p:regular r:id="rId15"/>
    </p:embeddedFont>
    <p:embeddedFont>
      <p:font typeface="Barlow"/>
      <p:regular r:id="rId16"/>
    </p:embeddedFont>
    <p:embeddedFont>
      <p:font typeface="Barlow"/>
      <p:regular r:id="rId17"/>
    </p:embeddedFont>
    <p:embeddedFont>
      <p:font typeface="Barlow"/>
      <p:regular r:id="rId18"/>
    </p:embeddedFont>
    <p:embeddedFont>
      <p:font typeface="Montserrat"/>
      <p:regular r:id="rId19"/>
    </p:embeddedFont>
    <p:embeddedFont>
      <p:font typeface="Montserrat"/>
      <p:regular r:id="rId20"/>
    </p:embeddedFont>
    <p:embeddedFont>
      <p:font typeface="Montserrat"/>
      <p:regular r:id="rId21"/>
    </p:embeddedFont>
    <p:embeddedFont>
      <p:font typeface="Montserrat"/>
      <p:regular r:id="rId22"/>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notesMaster" Target="notesMasters/notesMaster1.xml"/><Relationship Id="rId11" Type="http://schemas.openxmlformats.org/officeDocument/2006/relationships/presProps" Target="presProps.xml"/><Relationship Id="rId12" Type="http://schemas.openxmlformats.org/officeDocument/2006/relationships/viewProps" Target="viewProps.xml"/><Relationship Id="rId13" Type="http://schemas.openxmlformats.org/officeDocument/2006/relationships/theme" Target="theme/theme1.xml"/><Relationship Id="rId14" Type="http://schemas.openxmlformats.org/officeDocument/2006/relationships/tableStyles" Target="tableStyles.xml"/><Relationship Id="rId15" Type="http://schemas.openxmlformats.org/officeDocument/2006/relationships/font" Target="fonts/font1.fntdata"/><Relationship Id="rId16" Type="http://schemas.openxmlformats.org/officeDocument/2006/relationships/font" Target="fonts/font2.fntdata"/><Relationship Id="rId17" Type="http://schemas.openxmlformats.org/officeDocument/2006/relationships/font" Target="fonts/font3.fntdata"/><Relationship Id="rId18" Type="http://schemas.openxmlformats.org/officeDocument/2006/relationships/font" Target="fonts/font4.fntdata"/><Relationship Id="rId19" Type="http://schemas.openxmlformats.org/officeDocument/2006/relationships/font" Target="fonts/font5.fntdata"/><Relationship Id="rId20" Type="http://schemas.openxmlformats.org/officeDocument/2006/relationships/font" Target="fonts/font6.fntdata"/><Relationship Id="rId21" Type="http://schemas.openxmlformats.org/officeDocument/2006/relationships/font" Target="fonts/font7.fntdata"/><Relationship Id="rId22"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7-1.png"/><Relationship Id="rId2" Type="http://schemas.openxmlformats.org/officeDocument/2006/relationships/image" Target="../media/image-1007-2.png"/><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8-1.png"/><Relationship Id="rId2" Type="http://schemas.openxmlformats.org/officeDocument/2006/relationships/image" Target="../media/image-1008-2.png"/><Relationship Id="rId4"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9-1.png"/><Relationship Id="rId2" Type="http://schemas.openxmlformats.org/officeDocument/2006/relationships/image" Target="../media/image-1009-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slideLayout" Target="../slideLayouts/slideLayout2.xml"/><Relationship Id="rId3"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slideLayout" Target="../slideLayouts/slideLayout3.xml"/><Relationship Id="rId6"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slideLayout" Target="../slideLayouts/slideLayout4.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image" Target="../media/image-6-6.png"/><Relationship Id="rId7" Type="http://schemas.openxmlformats.org/officeDocument/2006/relationships/image" Target="../media/image-6-7.png"/><Relationship Id="rId8" Type="http://schemas.openxmlformats.org/officeDocument/2006/relationships/image" Target="../media/image-6-8.png"/><Relationship Id="rId9" Type="http://schemas.openxmlformats.org/officeDocument/2006/relationships/slideLayout" Target="../slideLayouts/slideLayout7.xml"/><Relationship Id="rId10"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slideLayout" Target="../slideLayouts/slideLayout8.xml"/><Relationship Id="rId6"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8869680" y="0"/>
            <a:ext cx="5760720" cy="8229600"/>
          </a:xfrm>
          <a:prstGeom prst="rect">
            <a:avLst/>
          </a:prstGeom>
        </p:spPr>
      </p:pic>
      <p:sp>
        <p:nvSpPr>
          <p:cNvPr id="3" name="Text 0"/>
          <p:cNvSpPr/>
          <p:nvPr/>
        </p:nvSpPr>
        <p:spPr>
          <a:xfrm>
            <a:off x="758309" y="1210866"/>
            <a:ext cx="7627382" cy="1425416"/>
          </a:xfrm>
          <a:prstGeom prst="rect">
            <a:avLst/>
          </a:prstGeom>
          <a:noFill/>
          <a:ln/>
        </p:spPr>
        <p:txBody>
          <a:bodyPr wrap="square" lIns="0" tIns="0" rIns="0" bIns="0" rtlCol="0" anchor="t"/>
          <a:lstStyle/>
          <a:p>
            <a:pPr algn="l" indent="0" marL="0">
              <a:lnSpc>
                <a:spcPts val="5600"/>
              </a:lnSpc>
              <a:buNone/>
            </a:pPr>
            <a:r>
              <a:rPr lang="en-US" sz="4450" b="1" dirty="0">
                <a:solidFill>
                  <a:srgbClr val="2E3C4E"/>
                </a:solidFill>
                <a:latin typeface="Barlow Bold" pitchFamily="34" charset="0"/>
                <a:ea typeface="Barlow Bold" pitchFamily="34" charset="-122"/>
                <a:cs typeface="Barlow Bold" pitchFamily="34" charset="-120"/>
              </a:rPr>
              <a:t>AI for SDG 9: Smarter Auto Repair Infrastructure</a:t>
            </a:r>
            <a:endParaRPr lang="en-US" sz="4450" dirty="0"/>
          </a:p>
        </p:txBody>
      </p:sp>
      <p:sp>
        <p:nvSpPr>
          <p:cNvPr id="4" name="Text 1"/>
          <p:cNvSpPr/>
          <p:nvPr/>
        </p:nvSpPr>
        <p:spPr>
          <a:xfrm>
            <a:off x="758309" y="2961203"/>
            <a:ext cx="7627382" cy="2080260"/>
          </a:xfrm>
          <a:prstGeom prst="rect">
            <a:avLst/>
          </a:prstGeom>
          <a:noFill/>
          <a:ln/>
        </p:spPr>
        <p:txBody>
          <a:bodyPr wrap="square" lIns="0" tIns="0" rIns="0" bIns="0" rtlCol="0" anchor="t"/>
          <a:lstStyle/>
          <a:p>
            <a:pPr algn="l"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This presentation details an AI-powered solution designed to optimize auto repair infrastructure, aligning with the United Nations Sustainable Development Goal 9 (SDG 9) on Industry, Innovation, and Infrastructure. Our project focuses on predicting the availability of ASE-certified mechanics across various U.S. locations, addressing critical needs in the auto repair sector.</a:t>
            </a:r>
            <a:endParaRPr lang="en-US" sz="1700" dirty="0"/>
          </a:p>
        </p:txBody>
      </p:sp>
      <p:sp>
        <p:nvSpPr>
          <p:cNvPr id="5" name="Text 2"/>
          <p:cNvSpPr/>
          <p:nvPr/>
        </p:nvSpPr>
        <p:spPr>
          <a:xfrm>
            <a:off x="758309" y="5285184"/>
            <a:ext cx="7627382" cy="1733550"/>
          </a:xfrm>
          <a:prstGeom prst="rect">
            <a:avLst/>
          </a:prstGeom>
          <a:noFill/>
          <a:ln/>
        </p:spPr>
        <p:txBody>
          <a:bodyPr wrap="square" lIns="0" tIns="0" rIns="0" bIns="0" rtlCol="0" anchor="t"/>
          <a:lstStyle/>
          <a:p>
            <a:pPr algn="l"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By leveraging advanced analytics, we aim to enhance the equitable and efficient distribution of skilled labor, thereby improving vehicle uptime and fostering economic productivity. This initiative represents a significant step towards more resilient and sustainable transportation systems, particularly in underserved communities.</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20209" y="566618"/>
            <a:ext cx="13189982" cy="1353979"/>
          </a:xfrm>
          <a:prstGeom prst="rect">
            <a:avLst/>
          </a:prstGeom>
          <a:noFill/>
          <a:ln/>
        </p:spPr>
        <p:txBody>
          <a:bodyPr wrap="square" lIns="0" tIns="0" rIns="0" bIns="0" rtlCol="0" anchor="t"/>
          <a:lstStyle/>
          <a:p>
            <a:pPr algn="l" indent="0" marL="0">
              <a:lnSpc>
                <a:spcPts val="5300"/>
              </a:lnSpc>
              <a:buNone/>
            </a:pPr>
            <a:r>
              <a:rPr lang="en-US" sz="4250" b="1" dirty="0">
                <a:solidFill>
                  <a:srgbClr val="2E3C4E"/>
                </a:solidFill>
                <a:latin typeface="Barlow Bold" pitchFamily="34" charset="0"/>
                <a:ea typeface="Barlow Bold" pitchFamily="34" charset="-122"/>
                <a:cs typeface="Barlow Bold" pitchFamily="34" charset="-120"/>
              </a:rPr>
              <a:t>Addressing the SDG 9 Challenge: Skilled Mechanic Distribution</a:t>
            </a:r>
            <a:endParaRPr lang="en-US" sz="4250" dirty="0"/>
          </a:p>
        </p:txBody>
      </p:sp>
      <p:sp>
        <p:nvSpPr>
          <p:cNvPr id="3" name="Shape 1"/>
          <p:cNvSpPr/>
          <p:nvPr/>
        </p:nvSpPr>
        <p:spPr>
          <a:xfrm>
            <a:off x="720209" y="2332196"/>
            <a:ext cx="463034" cy="463034"/>
          </a:xfrm>
          <a:prstGeom prst="roundRect">
            <a:avLst>
              <a:gd name="adj" fmla="val 66669"/>
            </a:avLst>
          </a:prstGeom>
          <a:solidFill>
            <a:srgbClr val="D4E9F7"/>
          </a:solidFill>
          <a:ln w="7620">
            <a:solidFill>
              <a:srgbClr val="BACFDD"/>
            </a:solidFill>
            <a:prstDash val="solid"/>
          </a:ln>
        </p:spPr>
      </p:sp>
      <p:pic>
        <p:nvPicPr>
          <p:cNvPr id="4" name="Image 0" descr="preencoded.png">    </p:cNvPr>
          <p:cNvPicPr>
            <a:picLocks noChangeAspect="1"/>
          </p:cNvPicPr>
          <p:nvPr/>
        </p:nvPicPr>
        <p:blipFill>
          <a:blip r:embed="rId1"/>
          <a:stretch>
            <a:fillRect/>
          </a:stretch>
        </p:blipFill>
        <p:spPr>
          <a:xfrm>
            <a:off x="789206" y="2360593"/>
            <a:ext cx="324922" cy="406122"/>
          </a:xfrm>
          <a:prstGeom prst="rect">
            <a:avLst/>
          </a:prstGeom>
        </p:spPr>
      </p:pic>
      <p:sp>
        <p:nvSpPr>
          <p:cNvPr id="5" name="Text 2"/>
          <p:cNvSpPr/>
          <p:nvPr/>
        </p:nvSpPr>
        <p:spPr>
          <a:xfrm>
            <a:off x="1388983" y="2402919"/>
            <a:ext cx="2707838" cy="338376"/>
          </a:xfrm>
          <a:prstGeom prst="rect">
            <a:avLst/>
          </a:prstGeom>
          <a:noFill/>
          <a:ln/>
        </p:spPr>
        <p:txBody>
          <a:bodyPr wrap="none" lIns="0" tIns="0" rIns="0" bIns="0" rtlCol="0" anchor="t"/>
          <a:lstStyle/>
          <a:p>
            <a:pPr algn="l" indent="0" marL="0">
              <a:lnSpc>
                <a:spcPts val="2650"/>
              </a:lnSpc>
              <a:buNone/>
            </a:pPr>
            <a:r>
              <a:rPr lang="en-US" sz="2100" b="1" dirty="0">
                <a:solidFill>
                  <a:srgbClr val="384653"/>
                </a:solidFill>
                <a:latin typeface="Barlow Bold" pitchFamily="34" charset="0"/>
                <a:ea typeface="Barlow Bold" pitchFamily="34" charset="-122"/>
                <a:cs typeface="Barlow Bold" pitchFamily="34" charset="-120"/>
              </a:rPr>
              <a:t>Uneven Distribution</a:t>
            </a:r>
            <a:endParaRPr lang="en-US" sz="2100" dirty="0"/>
          </a:p>
        </p:txBody>
      </p:sp>
      <p:sp>
        <p:nvSpPr>
          <p:cNvPr id="6" name="Text 3"/>
          <p:cNvSpPr/>
          <p:nvPr/>
        </p:nvSpPr>
        <p:spPr>
          <a:xfrm>
            <a:off x="1388983" y="2864763"/>
            <a:ext cx="5797629" cy="987981"/>
          </a:xfrm>
          <a:prstGeom prst="rect">
            <a:avLst/>
          </a:prstGeom>
          <a:noFill/>
          <a:ln/>
        </p:spPr>
        <p:txBody>
          <a:bodyPr wrap="square" lIns="0" tIns="0" rIns="0" bIns="0" rtlCol="0" anchor="t"/>
          <a:lstStyle/>
          <a:p>
            <a:pPr algn="l" indent="0" marL="0">
              <a:lnSpc>
                <a:spcPts val="2550"/>
              </a:lnSpc>
              <a:buNone/>
            </a:pPr>
            <a:r>
              <a:rPr lang="en-US" sz="1600" dirty="0">
                <a:solidFill>
                  <a:srgbClr val="384653"/>
                </a:solidFill>
                <a:latin typeface="Montserrat" pitchFamily="34" charset="0"/>
                <a:ea typeface="Montserrat" pitchFamily="34" charset="-122"/>
                <a:cs typeface="Montserrat" pitchFamily="34" charset="-120"/>
              </a:rPr>
              <a:t>A significant challenge is the disparity in skilled auto mechanic availability between urban and rural areas, leading to service bottlenecks.</a:t>
            </a:r>
            <a:endParaRPr lang="en-US" sz="1600" dirty="0"/>
          </a:p>
        </p:txBody>
      </p:sp>
      <p:sp>
        <p:nvSpPr>
          <p:cNvPr id="7" name="Shape 4"/>
          <p:cNvSpPr/>
          <p:nvPr/>
        </p:nvSpPr>
        <p:spPr>
          <a:xfrm>
            <a:off x="7443788" y="2332196"/>
            <a:ext cx="463034" cy="463034"/>
          </a:xfrm>
          <a:prstGeom prst="roundRect">
            <a:avLst>
              <a:gd name="adj" fmla="val 66669"/>
            </a:avLst>
          </a:prstGeom>
          <a:solidFill>
            <a:srgbClr val="D4E9F7"/>
          </a:solidFill>
          <a:ln w="7620">
            <a:solidFill>
              <a:srgbClr val="BACFDD"/>
            </a:solidFill>
            <a:prstDash val="solid"/>
          </a:ln>
        </p:spPr>
      </p:sp>
      <p:pic>
        <p:nvPicPr>
          <p:cNvPr id="8" name="Image 1" descr="preencoded.png">    </p:cNvPr>
          <p:cNvPicPr>
            <a:picLocks noChangeAspect="1"/>
          </p:cNvPicPr>
          <p:nvPr/>
        </p:nvPicPr>
        <p:blipFill>
          <a:blip r:embed="rId2"/>
          <a:stretch>
            <a:fillRect/>
          </a:stretch>
        </p:blipFill>
        <p:spPr>
          <a:xfrm>
            <a:off x="7512784" y="2360593"/>
            <a:ext cx="324922" cy="406122"/>
          </a:xfrm>
          <a:prstGeom prst="rect">
            <a:avLst/>
          </a:prstGeom>
        </p:spPr>
      </p:pic>
      <p:sp>
        <p:nvSpPr>
          <p:cNvPr id="9" name="Text 5"/>
          <p:cNvSpPr/>
          <p:nvPr/>
        </p:nvSpPr>
        <p:spPr>
          <a:xfrm>
            <a:off x="8112562" y="2402919"/>
            <a:ext cx="2707838" cy="338376"/>
          </a:xfrm>
          <a:prstGeom prst="rect">
            <a:avLst/>
          </a:prstGeom>
          <a:noFill/>
          <a:ln/>
        </p:spPr>
        <p:txBody>
          <a:bodyPr wrap="none" lIns="0" tIns="0" rIns="0" bIns="0" rtlCol="0" anchor="t"/>
          <a:lstStyle/>
          <a:p>
            <a:pPr algn="l" indent="0" marL="0">
              <a:lnSpc>
                <a:spcPts val="2650"/>
              </a:lnSpc>
              <a:buNone/>
            </a:pPr>
            <a:r>
              <a:rPr lang="en-US" sz="2100" b="1" dirty="0">
                <a:solidFill>
                  <a:srgbClr val="384653"/>
                </a:solidFill>
                <a:latin typeface="Barlow Bold" pitchFamily="34" charset="0"/>
                <a:ea typeface="Barlow Bold" pitchFamily="34" charset="-122"/>
                <a:cs typeface="Barlow Bold" pitchFamily="34" charset="-120"/>
              </a:rPr>
              <a:t>Long Repair Times</a:t>
            </a:r>
            <a:endParaRPr lang="en-US" sz="2100" dirty="0"/>
          </a:p>
        </p:txBody>
      </p:sp>
      <p:sp>
        <p:nvSpPr>
          <p:cNvPr id="10" name="Text 6"/>
          <p:cNvSpPr/>
          <p:nvPr/>
        </p:nvSpPr>
        <p:spPr>
          <a:xfrm>
            <a:off x="8112562" y="2864763"/>
            <a:ext cx="5797629" cy="987981"/>
          </a:xfrm>
          <a:prstGeom prst="rect">
            <a:avLst/>
          </a:prstGeom>
          <a:noFill/>
          <a:ln/>
        </p:spPr>
        <p:txBody>
          <a:bodyPr wrap="square" lIns="0" tIns="0" rIns="0" bIns="0" rtlCol="0" anchor="t"/>
          <a:lstStyle/>
          <a:p>
            <a:pPr algn="l" indent="0" marL="0">
              <a:lnSpc>
                <a:spcPts val="2550"/>
              </a:lnSpc>
              <a:buNone/>
            </a:pPr>
            <a:r>
              <a:rPr lang="en-US" sz="1600" dirty="0">
                <a:solidFill>
                  <a:srgbClr val="384653"/>
                </a:solidFill>
                <a:latin typeface="Montserrat" pitchFamily="34" charset="0"/>
                <a:ea typeface="Montserrat" pitchFamily="34" charset="-122"/>
                <a:cs typeface="Montserrat" pitchFamily="34" charset="-120"/>
              </a:rPr>
              <a:t>Scarcity of certified mechanics results in extended vehicle repair durations, impacting personal and commercial mobility.</a:t>
            </a:r>
            <a:endParaRPr lang="en-US" sz="1600" dirty="0"/>
          </a:p>
        </p:txBody>
      </p:sp>
      <p:sp>
        <p:nvSpPr>
          <p:cNvPr id="11" name="Shape 7"/>
          <p:cNvSpPr/>
          <p:nvPr/>
        </p:nvSpPr>
        <p:spPr>
          <a:xfrm>
            <a:off x="720209" y="4264342"/>
            <a:ext cx="463034" cy="463034"/>
          </a:xfrm>
          <a:prstGeom prst="roundRect">
            <a:avLst>
              <a:gd name="adj" fmla="val 66669"/>
            </a:avLst>
          </a:prstGeom>
          <a:solidFill>
            <a:srgbClr val="D4E9F7"/>
          </a:solidFill>
          <a:ln w="7620">
            <a:solidFill>
              <a:srgbClr val="BACFDD"/>
            </a:solidFill>
            <a:prstDash val="solid"/>
          </a:ln>
        </p:spPr>
      </p:sp>
      <p:pic>
        <p:nvPicPr>
          <p:cNvPr id="12" name="Image 2" descr="preencoded.png">    </p:cNvPr>
          <p:cNvPicPr>
            <a:picLocks noChangeAspect="1"/>
          </p:cNvPicPr>
          <p:nvPr/>
        </p:nvPicPr>
        <p:blipFill>
          <a:blip r:embed="rId3"/>
          <a:stretch>
            <a:fillRect/>
          </a:stretch>
        </p:blipFill>
        <p:spPr>
          <a:xfrm>
            <a:off x="789206" y="4292739"/>
            <a:ext cx="324922" cy="406122"/>
          </a:xfrm>
          <a:prstGeom prst="rect">
            <a:avLst/>
          </a:prstGeom>
        </p:spPr>
      </p:pic>
      <p:sp>
        <p:nvSpPr>
          <p:cNvPr id="13" name="Text 8"/>
          <p:cNvSpPr/>
          <p:nvPr/>
        </p:nvSpPr>
        <p:spPr>
          <a:xfrm>
            <a:off x="1388983" y="4335066"/>
            <a:ext cx="3210520" cy="338376"/>
          </a:xfrm>
          <a:prstGeom prst="rect">
            <a:avLst/>
          </a:prstGeom>
          <a:noFill/>
          <a:ln/>
        </p:spPr>
        <p:txBody>
          <a:bodyPr wrap="none" lIns="0" tIns="0" rIns="0" bIns="0" rtlCol="0" anchor="t"/>
          <a:lstStyle/>
          <a:p>
            <a:pPr algn="l" indent="0" marL="0">
              <a:lnSpc>
                <a:spcPts val="2650"/>
              </a:lnSpc>
              <a:buNone/>
            </a:pPr>
            <a:r>
              <a:rPr lang="en-US" sz="2100" b="1" dirty="0">
                <a:solidFill>
                  <a:srgbClr val="384653"/>
                </a:solidFill>
                <a:latin typeface="Barlow Bold" pitchFamily="34" charset="0"/>
                <a:ea typeface="Barlow Bold" pitchFamily="34" charset="-122"/>
                <a:cs typeface="Barlow Bold" pitchFamily="34" charset="-120"/>
              </a:rPr>
              <a:t>Increased Consumer Costs</a:t>
            </a:r>
            <a:endParaRPr lang="en-US" sz="2100" dirty="0"/>
          </a:p>
        </p:txBody>
      </p:sp>
      <p:sp>
        <p:nvSpPr>
          <p:cNvPr id="14" name="Text 9"/>
          <p:cNvSpPr/>
          <p:nvPr/>
        </p:nvSpPr>
        <p:spPr>
          <a:xfrm>
            <a:off x="1388983" y="4796909"/>
            <a:ext cx="5797629" cy="987981"/>
          </a:xfrm>
          <a:prstGeom prst="rect">
            <a:avLst/>
          </a:prstGeom>
          <a:noFill/>
          <a:ln/>
        </p:spPr>
        <p:txBody>
          <a:bodyPr wrap="square" lIns="0" tIns="0" rIns="0" bIns="0" rtlCol="0" anchor="t"/>
          <a:lstStyle/>
          <a:p>
            <a:pPr algn="l" indent="0" marL="0">
              <a:lnSpc>
                <a:spcPts val="2550"/>
              </a:lnSpc>
              <a:buNone/>
            </a:pPr>
            <a:r>
              <a:rPr lang="en-US" sz="1600" dirty="0">
                <a:solidFill>
                  <a:srgbClr val="384653"/>
                </a:solidFill>
                <a:latin typeface="Montserrat" pitchFamily="34" charset="0"/>
                <a:ea typeface="Montserrat" pitchFamily="34" charset="-122"/>
                <a:cs typeface="Montserrat" pitchFamily="34" charset="-120"/>
              </a:rPr>
              <a:t>Limited supply drives up repair expenses, disproportionately affecting economically disadvantaged communities.</a:t>
            </a:r>
            <a:endParaRPr lang="en-US" sz="1600" dirty="0"/>
          </a:p>
        </p:txBody>
      </p:sp>
      <p:sp>
        <p:nvSpPr>
          <p:cNvPr id="15" name="Shape 10"/>
          <p:cNvSpPr/>
          <p:nvPr/>
        </p:nvSpPr>
        <p:spPr>
          <a:xfrm>
            <a:off x="7443788" y="4264342"/>
            <a:ext cx="463034" cy="463034"/>
          </a:xfrm>
          <a:prstGeom prst="roundRect">
            <a:avLst>
              <a:gd name="adj" fmla="val 66669"/>
            </a:avLst>
          </a:prstGeom>
          <a:solidFill>
            <a:srgbClr val="D4E9F7"/>
          </a:solidFill>
          <a:ln w="7620">
            <a:solidFill>
              <a:srgbClr val="BACFDD"/>
            </a:solidFill>
            <a:prstDash val="solid"/>
          </a:ln>
        </p:spPr>
      </p:sp>
      <p:pic>
        <p:nvPicPr>
          <p:cNvPr id="16" name="Image 3" descr="preencoded.png">    </p:cNvPr>
          <p:cNvPicPr>
            <a:picLocks noChangeAspect="1"/>
          </p:cNvPicPr>
          <p:nvPr/>
        </p:nvPicPr>
        <p:blipFill>
          <a:blip r:embed="rId4"/>
          <a:stretch>
            <a:fillRect/>
          </a:stretch>
        </p:blipFill>
        <p:spPr>
          <a:xfrm>
            <a:off x="7512784" y="4292739"/>
            <a:ext cx="324922" cy="406122"/>
          </a:xfrm>
          <a:prstGeom prst="rect">
            <a:avLst/>
          </a:prstGeom>
        </p:spPr>
      </p:pic>
      <p:sp>
        <p:nvSpPr>
          <p:cNvPr id="17" name="Text 11"/>
          <p:cNvSpPr/>
          <p:nvPr/>
        </p:nvSpPr>
        <p:spPr>
          <a:xfrm>
            <a:off x="8112562" y="4335066"/>
            <a:ext cx="3620214" cy="338376"/>
          </a:xfrm>
          <a:prstGeom prst="rect">
            <a:avLst/>
          </a:prstGeom>
          <a:noFill/>
          <a:ln/>
        </p:spPr>
        <p:txBody>
          <a:bodyPr wrap="none" lIns="0" tIns="0" rIns="0" bIns="0" rtlCol="0" anchor="t"/>
          <a:lstStyle/>
          <a:p>
            <a:pPr algn="l" indent="0" marL="0">
              <a:lnSpc>
                <a:spcPts val="2650"/>
              </a:lnSpc>
              <a:buNone/>
            </a:pPr>
            <a:r>
              <a:rPr lang="en-US" sz="2100" b="1" dirty="0">
                <a:solidFill>
                  <a:srgbClr val="384653"/>
                </a:solidFill>
                <a:latin typeface="Barlow Bold" pitchFamily="34" charset="0"/>
                <a:ea typeface="Barlow Bold" pitchFamily="34" charset="-122"/>
                <a:cs typeface="Barlow Bold" pitchFamily="34" charset="-120"/>
              </a:rPr>
              <a:t>Economic Productivity Impact</a:t>
            </a:r>
            <a:endParaRPr lang="en-US" sz="2100" dirty="0"/>
          </a:p>
        </p:txBody>
      </p:sp>
      <p:sp>
        <p:nvSpPr>
          <p:cNvPr id="18" name="Text 12"/>
          <p:cNvSpPr/>
          <p:nvPr/>
        </p:nvSpPr>
        <p:spPr>
          <a:xfrm>
            <a:off x="8112562" y="4796909"/>
            <a:ext cx="5797629" cy="658654"/>
          </a:xfrm>
          <a:prstGeom prst="rect">
            <a:avLst/>
          </a:prstGeom>
          <a:noFill/>
          <a:ln/>
        </p:spPr>
        <p:txBody>
          <a:bodyPr wrap="square" lIns="0" tIns="0" rIns="0" bIns="0" rtlCol="0" anchor="t"/>
          <a:lstStyle/>
          <a:p>
            <a:pPr algn="l" indent="0" marL="0">
              <a:lnSpc>
                <a:spcPts val="2550"/>
              </a:lnSpc>
              <a:buNone/>
            </a:pPr>
            <a:r>
              <a:rPr lang="en-US" sz="1600" dirty="0">
                <a:solidFill>
                  <a:srgbClr val="384653"/>
                </a:solidFill>
                <a:latin typeface="Montserrat" pitchFamily="34" charset="0"/>
                <a:ea typeface="Montserrat" pitchFamily="34" charset="-122"/>
                <a:cs typeface="Montserrat" pitchFamily="34" charset="-120"/>
              </a:rPr>
              <a:t>Inefficient transport systems due to vehicle downtime impede overall economic activity and growth.</a:t>
            </a:r>
            <a:endParaRPr lang="en-US" sz="1600" dirty="0"/>
          </a:p>
        </p:txBody>
      </p:sp>
      <p:sp>
        <p:nvSpPr>
          <p:cNvPr id="19" name="Text 13"/>
          <p:cNvSpPr/>
          <p:nvPr/>
        </p:nvSpPr>
        <p:spPr>
          <a:xfrm>
            <a:off x="720209" y="6016347"/>
            <a:ext cx="13189982" cy="1646634"/>
          </a:xfrm>
          <a:prstGeom prst="rect">
            <a:avLst/>
          </a:prstGeom>
          <a:noFill/>
          <a:ln/>
        </p:spPr>
        <p:txBody>
          <a:bodyPr wrap="square" lIns="0" tIns="0" rIns="0" bIns="0" rtlCol="0" anchor="t"/>
          <a:lstStyle/>
          <a:p>
            <a:pPr algn="l" indent="0" marL="0">
              <a:lnSpc>
                <a:spcPts val="2550"/>
              </a:lnSpc>
              <a:buNone/>
            </a:pPr>
            <a:r>
              <a:rPr lang="en-US" sz="1600" dirty="0">
                <a:solidFill>
                  <a:srgbClr val="384653"/>
                </a:solidFill>
                <a:latin typeface="Montserrat" pitchFamily="34" charset="0"/>
                <a:ea typeface="Montserrat" pitchFamily="34" charset="-122"/>
                <a:cs typeface="Montserrat" pitchFamily="34" charset="-120"/>
              </a:rPr>
              <a:t>The uneven distribution of skilled auto mechanics is a critical barrier to efficient transport systems. In many underserved communities, particularly rural or economically disadvantaged regions, finding ASE-certified mechanics is a significant hurdle. This scarcity not only leads to prolonged repair times and elevated consumer costs but also adversely affects personal mobility and broader economic productivity. Our project directly confronts this problem by providing a solution for better workforce allocation and resource planning.</a:t>
            </a:r>
            <a:endParaRPr lang="en-US" sz="16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51284" y="590312"/>
            <a:ext cx="13127831" cy="1412319"/>
          </a:xfrm>
          <a:prstGeom prst="rect">
            <a:avLst/>
          </a:prstGeom>
          <a:noFill/>
          <a:ln/>
        </p:spPr>
        <p:txBody>
          <a:bodyPr wrap="square" lIns="0" tIns="0" rIns="0" bIns="0" rtlCol="0" anchor="t"/>
          <a:lstStyle/>
          <a:p>
            <a:pPr algn="l" indent="0" marL="0">
              <a:lnSpc>
                <a:spcPts val="5550"/>
              </a:lnSpc>
              <a:buNone/>
            </a:pPr>
            <a:r>
              <a:rPr lang="en-US" sz="4400" b="1" dirty="0">
                <a:solidFill>
                  <a:srgbClr val="2E3C4E"/>
                </a:solidFill>
                <a:latin typeface="Barlow Bold" pitchFamily="34" charset="0"/>
                <a:ea typeface="Barlow Bold" pitchFamily="34" charset="-122"/>
                <a:cs typeface="Barlow Bold" pitchFamily="34" charset="-120"/>
              </a:rPr>
              <a:t>Our Predictive Solution: Optimizing Mechanic Availability</a:t>
            </a:r>
            <a:endParaRPr lang="en-US" sz="4400" dirty="0"/>
          </a:p>
        </p:txBody>
      </p:sp>
      <p:pic>
        <p:nvPicPr>
          <p:cNvPr id="3" name="Image 0" descr="preencoded.png">    </p:cNvPr>
          <p:cNvPicPr>
            <a:picLocks noChangeAspect="1"/>
          </p:cNvPicPr>
          <p:nvPr/>
        </p:nvPicPr>
        <p:blipFill>
          <a:blip r:embed="rId1"/>
          <a:stretch>
            <a:fillRect/>
          </a:stretch>
        </p:blipFill>
        <p:spPr>
          <a:xfrm>
            <a:off x="751284" y="2431971"/>
            <a:ext cx="4375904" cy="858679"/>
          </a:xfrm>
          <a:prstGeom prst="rect">
            <a:avLst/>
          </a:prstGeom>
        </p:spPr>
      </p:pic>
      <p:sp>
        <p:nvSpPr>
          <p:cNvPr id="4" name="Text 1"/>
          <p:cNvSpPr/>
          <p:nvPr/>
        </p:nvSpPr>
        <p:spPr>
          <a:xfrm>
            <a:off x="965954" y="3612594"/>
            <a:ext cx="2824639" cy="353020"/>
          </a:xfrm>
          <a:prstGeom prst="rect">
            <a:avLst/>
          </a:prstGeom>
          <a:noFill/>
          <a:ln/>
        </p:spPr>
        <p:txBody>
          <a:bodyPr wrap="none" lIns="0" tIns="0" rIns="0" bIns="0" rtlCol="0" anchor="t"/>
          <a:lstStyle/>
          <a:p>
            <a:pPr algn="l" indent="0" marL="0">
              <a:lnSpc>
                <a:spcPts val="2750"/>
              </a:lnSpc>
              <a:buNone/>
            </a:pPr>
            <a:r>
              <a:rPr lang="en-US" sz="2200" b="1" dirty="0">
                <a:solidFill>
                  <a:srgbClr val="384653"/>
                </a:solidFill>
                <a:latin typeface="Barlow Bold" pitchFamily="34" charset="0"/>
                <a:ea typeface="Barlow Bold" pitchFamily="34" charset="-122"/>
                <a:cs typeface="Barlow Bold" pitchFamily="34" charset="-120"/>
              </a:rPr>
              <a:t>Data Collection</a:t>
            </a:r>
            <a:endParaRPr lang="en-US" sz="2200" dirty="0"/>
          </a:p>
        </p:txBody>
      </p:sp>
      <p:sp>
        <p:nvSpPr>
          <p:cNvPr id="5" name="Text 2"/>
          <p:cNvSpPr/>
          <p:nvPr/>
        </p:nvSpPr>
        <p:spPr>
          <a:xfrm>
            <a:off x="965954" y="4094321"/>
            <a:ext cx="3946565" cy="1030129"/>
          </a:xfrm>
          <a:prstGeom prst="rect">
            <a:avLst/>
          </a:prstGeom>
          <a:noFill/>
          <a:ln/>
        </p:spPr>
        <p:txBody>
          <a:bodyPr wrap="square" lIns="0" tIns="0" rIns="0" bIns="0" rtlCol="0" anchor="t"/>
          <a:lstStyle/>
          <a:p>
            <a:pPr algn="l" indent="0" marL="0">
              <a:lnSpc>
                <a:spcPts val="2700"/>
              </a:lnSpc>
              <a:buNone/>
            </a:pPr>
            <a:r>
              <a:rPr lang="en-US" sz="1650" dirty="0">
                <a:solidFill>
                  <a:srgbClr val="384653"/>
                </a:solidFill>
                <a:latin typeface="Montserrat" pitchFamily="34" charset="0"/>
                <a:ea typeface="Montserrat" pitchFamily="34" charset="-122"/>
                <a:cs typeface="Montserrat" pitchFamily="34" charset="-120"/>
              </a:rPr>
              <a:t>Gathering historical data on auto repair facilities, including location, name, and service details.</a:t>
            </a:r>
            <a:endParaRPr lang="en-US" sz="1650" dirty="0"/>
          </a:p>
        </p:txBody>
      </p:sp>
      <p:pic>
        <p:nvPicPr>
          <p:cNvPr id="6" name="Image 1" descr="preencoded.png">    </p:cNvPr>
          <p:cNvPicPr>
            <a:picLocks noChangeAspect="1"/>
          </p:cNvPicPr>
          <p:nvPr/>
        </p:nvPicPr>
        <p:blipFill>
          <a:blip r:embed="rId2"/>
          <a:stretch>
            <a:fillRect/>
          </a:stretch>
        </p:blipFill>
        <p:spPr>
          <a:xfrm>
            <a:off x="5127188" y="2431971"/>
            <a:ext cx="4375904" cy="858679"/>
          </a:xfrm>
          <a:prstGeom prst="rect">
            <a:avLst/>
          </a:prstGeom>
        </p:spPr>
      </p:pic>
      <p:sp>
        <p:nvSpPr>
          <p:cNvPr id="7" name="Text 3"/>
          <p:cNvSpPr/>
          <p:nvPr/>
        </p:nvSpPr>
        <p:spPr>
          <a:xfrm>
            <a:off x="5341858" y="3612594"/>
            <a:ext cx="2824639" cy="353020"/>
          </a:xfrm>
          <a:prstGeom prst="rect">
            <a:avLst/>
          </a:prstGeom>
          <a:noFill/>
          <a:ln/>
        </p:spPr>
        <p:txBody>
          <a:bodyPr wrap="none" lIns="0" tIns="0" rIns="0" bIns="0" rtlCol="0" anchor="t"/>
          <a:lstStyle/>
          <a:p>
            <a:pPr algn="l" indent="0" marL="0">
              <a:lnSpc>
                <a:spcPts val="2750"/>
              </a:lnSpc>
              <a:buNone/>
            </a:pPr>
            <a:r>
              <a:rPr lang="en-US" sz="2200" b="1" dirty="0">
                <a:solidFill>
                  <a:srgbClr val="384653"/>
                </a:solidFill>
                <a:latin typeface="Barlow Bold" pitchFamily="34" charset="0"/>
                <a:ea typeface="Barlow Bold" pitchFamily="34" charset="-122"/>
                <a:cs typeface="Barlow Bold" pitchFamily="34" charset="-120"/>
              </a:rPr>
              <a:t>ML Model Training</a:t>
            </a:r>
            <a:endParaRPr lang="en-US" sz="2200" dirty="0"/>
          </a:p>
        </p:txBody>
      </p:sp>
      <p:sp>
        <p:nvSpPr>
          <p:cNvPr id="8" name="Text 4"/>
          <p:cNvSpPr/>
          <p:nvPr/>
        </p:nvSpPr>
        <p:spPr>
          <a:xfrm>
            <a:off x="5341858" y="4094321"/>
            <a:ext cx="3946565" cy="1030129"/>
          </a:xfrm>
          <a:prstGeom prst="rect">
            <a:avLst/>
          </a:prstGeom>
          <a:noFill/>
          <a:ln/>
        </p:spPr>
        <p:txBody>
          <a:bodyPr wrap="square" lIns="0" tIns="0" rIns="0" bIns="0" rtlCol="0" anchor="t"/>
          <a:lstStyle/>
          <a:p>
            <a:pPr algn="l" indent="0" marL="0">
              <a:lnSpc>
                <a:spcPts val="2700"/>
              </a:lnSpc>
              <a:buNone/>
            </a:pPr>
            <a:r>
              <a:rPr lang="en-US" sz="1650" dirty="0">
                <a:solidFill>
                  <a:srgbClr val="384653"/>
                </a:solidFill>
                <a:latin typeface="Montserrat" pitchFamily="34" charset="0"/>
                <a:ea typeface="Montserrat" pitchFamily="34" charset="-122"/>
                <a:cs typeface="Montserrat" pitchFamily="34" charset="-120"/>
              </a:rPr>
              <a:t>Training a machine learning model to estimate the number of certified mechanics per facility.</a:t>
            </a:r>
            <a:endParaRPr lang="en-US" sz="1650" dirty="0"/>
          </a:p>
        </p:txBody>
      </p:sp>
      <p:pic>
        <p:nvPicPr>
          <p:cNvPr id="9" name="Image 2" descr="preencoded.png">    </p:cNvPr>
          <p:cNvPicPr>
            <a:picLocks noChangeAspect="1"/>
          </p:cNvPicPr>
          <p:nvPr/>
        </p:nvPicPr>
        <p:blipFill>
          <a:blip r:embed="rId3"/>
          <a:stretch>
            <a:fillRect/>
          </a:stretch>
        </p:blipFill>
        <p:spPr>
          <a:xfrm>
            <a:off x="9503093" y="2431971"/>
            <a:ext cx="4375904" cy="858679"/>
          </a:xfrm>
          <a:prstGeom prst="rect">
            <a:avLst/>
          </a:prstGeom>
        </p:spPr>
      </p:pic>
      <p:sp>
        <p:nvSpPr>
          <p:cNvPr id="10" name="Text 5"/>
          <p:cNvSpPr/>
          <p:nvPr/>
        </p:nvSpPr>
        <p:spPr>
          <a:xfrm>
            <a:off x="9717762" y="3612594"/>
            <a:ext cx="2824639" cy="353020"/>
          </a:xfrm>
          <a:prstGeom prst="rect">
            <a:avLst/>
          </a:prstGeom>
          <a:noFill/>
          <a:ln/>
        </p:spPr>
        <p:txBody>
          <a:bodyPr wrap="none" lIns="0" tIns="0" rIns="0" bIns="0" rtlCol="0" anchor="t"/>
          <a:lstStyle/>
          <a:p>
            <a:pPr algn="l" indent="0" marL="0">
              <a:lnSpc>
                <a:spcPts val="2750"/>
              </a:lnSpc>
              <a:buNone/>
            </a:pPr>
            <a:r>
              <a:rPr lang="en-US" sz="2200" b="1" dirty="0">
                <a:solidFill>
                  <a:srgbClr val="384653"/>
                </a:solidFill>
                <a:latin typeface="Barlow Bold" pitchFamily="34" charset="0"/>
                <a:ea typeface="Barlow Bold" pitchFamily="34" charset="-122"/>
                <a:cs typeface="Barlow Bold" pitchFamily="34" charset="-120"/>
              </a:rPr>
              <a:t>Predictive Insights</a:t>
            </a:r>
            <a:endParaRPr lang="en-US" sz="2200" dirty="0"/>
          </a:p>
        </p:txBody>
      </p:sp>
      <p:sp>
        <p:nvSpPr>
          <p:cNvPr id="11" name="Text 6"/>
          <p:cNvSpPr/>
          <p:nvPr/>
        </p:nvSpPr>
        <p:spPr>
          <a:xfrm>
            <a:off x="9717762" y="4094321"/>
            <a:ext cx="3946565" cy="1030129"/>
          </a:xfrm>
          <a:prstGeom prst="rect">
            <a:avLst/>
          </a:prstGeom>
          <a:noFill/>
          <a:ln/>
        </p:spPr>
        <p:txBody>
          <a:bodyPr wrap="square" lIns="0" tIns="0" rIns="0" bIns="0" rtlCol="0" anchor="t"/>
          <a:lstStyle/>
          <a:p>
            <a:pPr algn="l" indent="0" marL="0">
              <a:lnSpc>
                <a:spcPts val="2700"/>
              </a:lnSpc>
              <a:buNone/>
            </a:pPr>
            <a:r>
              <a:rPr lang="en-US" sz="1650" dirty="0">
                <a:solidFill>
                  <a:srgbClr val="384653"/>
                </a:solidFill>
                <a:latin typeface="Montserrat" pitchFamily="34" charset="0"/>
                <a:ea typeface="Montserrat" pitchFamily="34" charset="-122"/>
                <a:cs typeface="Montserrat" pitchFamily="34" charset="-120"/>
              </a:rPr>
              <a:t>Generating actionable predictions on mechanic availability to identify service gaps.</a:t>
            </a:r>
            <a:endParaRPr lang="en-US" sz="1650" dirty="0"/>
          </a:p>
        </p:txBody>
      </p:sp>
      <p:sp>
        <p:nvSpPr>
          <p:cNvPr id="12" name="Text 7"/>
          <p:cNvSpPr/>
          <p:nvPr/>
        </p:nvSpPr>
        <p:spPr>
          <a:xfrm>
            <a:off x="751284" y="5580578"/>
            <a:ext cx="13127831" cy="2060258"/>
          </a:xfrm>
          <a:prstGeom prst="rect">
            <a:avLst/>
          </a:prstGeom>
          <a:noFill/>
          <a:ln/>
        </p:spPr>
        <p:txBody>
          <a:bodyPr wrap="square" lIns="0" tIns="0" rIns="0" bIns="0" rtlCol="0" anchor="t"/>
          <a:lstStyle/>
          <a:p>
            <a:pPr algn="l" indent="0" marL="0">
              <a:lnSpc>
                <a:spcPts val="2700"/>
              </a:lnSpc>
              <a:buNone/>
            </a:pPr>
            <a:r>
              <a:rPr lang="en-US" sz="1650" dirty="0">
                <a:solidFill>
                  <a:srgbClr val="384653"/>
                </a:solidFill>
                <a:latin typeface="Montserrat" pitchFamily="34" charset="0"/>
                <a:ea typeface="Montserrat" pitchFamily="34" charset="-122"/>
                <a:cs typeface="Montserrat" pitchFamily="34" charset="-120"/>
              </a:rPr>
              <a:t>Our proposed solution leverages historical data from auto repair and towing facilities, including granular details like location, facility names, and specific service offerings. This rich dataset is used to train a sophisticated machine learning model. The model's primary function is to accurately estimate the number of ASE-certified mechanics available at any given facility. This predictive capability is invaluable for policymakers, logistics companies, and automotive service chains, enabling them to proactively identify critical service gaps and strategically plan workforce allocation to meet demand effectively.</a:t>
            </a:r>
            <a:endParaRPr lang="en-US" sz="16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506373" y="397788"/>
            <a:ext cx="9272111" cy="475893"/>
          </a:xfrm>
          <a:prstGeom prst="rect">
            <a:avLst/>
          </a:prstGeom>
          <a:noFill/>
          <a:ln/>
        </p:spPr>
        <p:txBody>
          <a:bodyPr wrap="none" lIns="0" tIns="0" rIns="0" bIns="0" rtlCol="0" anchor="t"/>
          <a:lstStyle/>
          <a:p>
            <a:pPr algn="l" indent="0" marL="0">
              <a:lnSpc>
                <a:spcPts val="3700"/>
              </a:lnSpc>
              <a:buNone/>
            </a:pPr>
            <a:r>
              <a:rPr lang="en-US" sz="2950" b="1" dirty="0">
                <a:solidFill>
                  <a:srgbClr val="2E3C4E"/>
                </a:solidFill>
                <a:latin typeface="Barlow Bold" pitchFamily="34" charset="0"/>
                <a:ea typeface="Barlow Bold" pitchFamily="34" charset="-122"/>
                <a:cs typeface="Barlow Bold" pitchFamily="34" charset="-120"/>
              </a:rPr>
              <a:t>Machine Learning Approach: Random Forest Regressor</a:t>
            </a:r>
            <a:endParaRPr lang="en-US" sz="2950" dirty="0"/>
          </a:p>
        </p:txBody>
      </p:sp>
      <p:sp>
        <p:nvSpPr>
          <p:cNvPr id="3" name="Text 1"/>
          <p:cNvSpPr/>
          <p:nvPr/>
        </p:nvSpPr>
        <p:spPr>
          <a:xfrm>
            <a:off x="506373" y="1235273"/>
            <a:ext cx="1903690" cy="237887"/>
          </a:xfrm>
          <a:prstGeom prst="rect">
            <a:avLst/>
          </a:prstGeom>
          <a:noFill/>
          <a:ln/>
        </p:spPr>
        <p:txBody>
          <a:bodyPr wrap="none" lIns="0" tIns="0" rIns="0" bIns="0" rtlCol="0" anchor="t"/>
          <a:lstStyle/>
          <a:p>
            <a:pPr algn="l" indent="0" marL="0">
              <a:lnSpc>
                <a:spcPts val="1850"/>
              </a:lnSpc>
              <a:buNone/>
            </a:pPr>
            <a:r>
              <a:rPr lang="en-US" sz="1450" b="1" dirty="0">
                <a:solidFill>
                  <a:srgbClr val="2E3C4E"/>
                </a:solidFill>
                <a:latin typeface="Barlow Bold" pitchFamily="34" charset="0"/>
                <a:ea typeface="Barlow Bold" pitchFamily="34" charset="-122"/>
                <a:cs typeface="Barlow Bold" pitchFamily="34" charset="-120"/>
              </a:rPr>
              <a:t>Algorithm Choice</a:t>
            </a:r>
            <a:endParaRPr lang="en-US" sz="1450" dirty="0"/>
          </a:p>
        </p:txBody>
      </p:sp>
      <p:sp>
        <p:nvSpPr>
          <p:cNvPr id="4" name="Text 2"/>
          <p:cNvSpPr/>
          <p:nvPr/>
        </p:nvSpPr>
        <p:spPr>
          <a:xfrm>
            <a:off x="506373" y="1617821"/>
            <a:ext cx="6632377" cy="694373"/>
          </a:xfrm>
          <a:prstGeom prst="rect">
            <a:avLst/>
          </a:prstGeom>
          <a:noFill/>
          <a:ln/>
        </p:spPr>
        <p:txBody>
          <a:bodyPr wrap="square" lIns="0" tIns="0" rIns="0" bIns="0" rtlCol="0" anchor="t"/>
          <a:lstStyle/>
          <a:p>
            <a:pPr algn="l" indent="0" marL="0">
              <a:lnSpc>
                <a:spcPts val="1800"/>
              </a:lnSpc>
              <a:buNone/>
            </a:pPr>
            <a:r>
              <a:rPr lang="en-US" sz="1100" dirty="0">
                <a:solidFill>
                  <a:srgbClr val="384653"/>
                </a:solidFill>
                <a:latin typeface="Montserrat" pitchFamily="34" charset="0"/>
                <a:ea typeface="Montserrat" pitchFamily="34" charset="-122"/>
                <a:cs typeface="Montserrat" pitchFamily="34" charset="-120"/>
              </a:rPr>
              <a:t>We utilized a Random Forest Regressor, an ensemble-based machine learning algorithm known for its robustness and ability to handle non-linear, high-dimensional data, making it ideal for our complex dataset.</a:t>
            </a:r>
            <a:endParaRPr lang="en-US" sz="1100" dirty="0"/>
          </a:p>
        </p:txBody>
      </p:sp>
      <p:sp>
        <p:nvSpPr>
          <p:cNvPr id="5" name="Text 3"/>
          <p:cNvSpPr/>
          <p:nvPr/>
        </p:nvSpPr>
        <p:spPr>
          <a:xfrm>
            <a:off x="506373" y="2456855"/>
            <a:ext cx="1903690" cy="237887"/>
          </a:xfrm>
          <a:prstGeom prst="rect">
            <a:avLst/>
          </a:prstGeom>
          <a:noFill/>
          <a:ln/>
        </p:spPr>
        <p:txBody>
          <a:bodyPr wrap="none" lIns="0" tIns="0" rIns="0" bIns="0" rtlCol="0" anchor="t"/>
          <a:lstStyle/>
          <a:p>
            <a:pPr algn="l" indent="0" marL="0">
              <a:lnSpc>
                <a:spcPts val="1850"/>
              </a:lnSpc>
              <a:buNone/>
            </a:pPr>
            <a:r>
              <a:rPr lang="en-US" sz="1450" b="1" dirty="0">
                <a:solidFill>
                  <a:srgbClr val="2E3C4E"/>
                </a:solidFill>
                <a:latin typeface="Barlow Bold" pitchFamily="34" charset="0"/>
                <a:ea typeface="Barlow Bold" pitchFamily="34" charset="-122"/>
                <a:cs typeface="Barlow Bold" pitchFamily="34" charset="-120"/>
              </a:rPr>
              <a:t>Data Preprocessing</a:t>
            </a:r>
            <a:endParaRPr lang="en-US" sz="1450" dirty="0"/>
          </a:p>
        </p:txBody>
      </p:sp>
      <p:sp>
        <p:nvSpPr>
          <p:cNvPr id="6" name="Text 4"/>
          <p:cNvSpPr/>
          <p:nvPr/>
        </p:nvSpPr>
        <p:spPr>
          <a:xfrm>
            <a:off x="506373" y="2839403"/>
            <a:ext cx="6632377" cy="231458"/>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384653"/>
                </a:solidFill>
                <a:latin typeface="Montserrat" pitchFamily="34" charset="0"/>
                <a:ea typeface="Montserrat" pitchFamily="34" charset="-122"/>
                <a:cs typeface="Montserrat" pitchFamily="34" charset="-120"/>
              </a:rPr>
              <a:t>Text analysis on facility addresses using TF-IDF vectorization.</a:t>
            </a:r>
            <a:endParaRPr lang="en-US" sz="1100" dirty="0"/>
          </a:p>
        </p:txBody>
      </p:sp>
      <p:sp>
        <p:nvSpPr>
          <p:cNvPr id="7" name="Text 5"/>
          <p:cNvSpPr/>
          <p:nvPr/>
        </p:nvSpPr>
        <p:spPr>
          <a:xfrm>
            <a:off x="506373" y="3121462"/>
            <a:ext cx="6632377" cy="231458"/>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384653"/>
                </a:solidFill>
                <a:latin typeface="Montserrat" pitchFamily="34" charset="0"/>
                <a:ea typeface="Montserrat" pitchFamily="34" charset="-122"/>
                <a:cs typeface="Montserrat" pitchFamily="34" charset="-120"/>
              </a:rPr>
              <a:t>Feature engineering for ZIP codes, address length, and keyword indicators.</a:t>
            </a:r>
            <a:endParaRPr lang="en-US" sz="1100" dirty="0"/>
          </a:p>
        </p:txBody>
      </p:sp>
      <p:sp>
        <p:nvSpPr>
          <p:cNvPr id="8" name="Text 6"/>
          <p:cNvSpPr/>
          <p:nvPr/>
        </p:nvSpPr>
        <p:spPr>
          <a:xfrm>
            <a:off x="506373" y="3403521"/>
            <a:ext cx="6632377" cy="231458"/>
          </a:xfrm>
          <a:prstGeom prst="rect">
            <a:avLst/>
          </a:prstGeom>
          <a:noFill/>
          <a:ln/>
        </p:spPr>
        <p:txBody>
          <a:bodyPr wrap="none" lIns="0" tIns="0" rIns="0" bIns="0" rtlCol="0" anchor="t"/>
          <a:lstStyle/>
          <a:p>
            <a:pPr algn="l" marL="342900" indent="-342900">
              <a:lnSpc>
                <a:spcPts val="1800"/>
              </a:lnSpc>
              <a:buSzPct val="100000"/>
              <a:buChar char="•"/>
            </a:pPr>
            <a:r>
              <a:rPr lang="en-US" sz="1100" dirty="0">
                <a:solidFill>
                  <a:srgbClr val="384653"/>
                </a:solidFill>
                <a:latin typeface="Montserrat" pitchFamily="34" charset="0"/>
                <a:ea typeface="Montserrat" pitchFamily="34" charset="-122"/>
                <a:cs typeface="Montserrat" pitchFamily="34" charset="-120"/>
              </a:rPr>
              <a:t>Ordinal encoding of state and city names for categorical data.</a:t>
            </a:r>
            <a:endParaRPr lang="en-US" sz="1100" dirty="0"/>
          </a:p>
        </p:txBody>
      </p:sp>
      <p:pic>
        <p:nvPicPr>
          <p:cNvPr id="9" name="Image 0" descr="preencoded.png">    </p:cNvPr>
          <p:cNvPicPr>
            <a:picLocks noChangeAspect="1"/>
          </p:cNvPicPr>
          <p:nvPr/>
        </p:nvPicPr>
        <p:blipFill>
          <a:blip r:embed="rId1"/>
          <a:stretch>
            <a:fillRect/>
          </a:stretch>
        </p:blipFill>
        <p:spPr>
          <a:xfrm>
            <a:off x="7499271" y="1253371"/>
            <a:ext cx="6632377" cy="3617595"/>
          </a:xfrm>
          <a:prstGeom prst="rect">
            <a:avLst/>
          </a:prstGeom>
        </p:spPr>
      </p:pic>
      <p:sp>
        <p:nvSpPr>
          <p:cNvPr id="10" name="Text 7"/>
          <p:cNvSpPr/>
          <p:nvPr/>
        </p:nvSpPr>
        <p:spPr>
          <a:xfrm>
            <a:off x="7499271" y="5033724"/>
            <a:ext cx="1903690" cy="237887"/>
          </a:xfrm>
          <a:prstGeom prst="rect">
            <a:avLst/>
          </a:prstGeom>
          <a:noFill/>
          <a:ln/>
        </p:spPr>
        <p:txBody>
          <a:bodyPr wrap="none" lIns="0" tIns="0" rIns="0" bIns="0" rtlCol="0" anchor="t"/>
          <a:lstStyle/>
          <a:p>
            <a:pPr algn="l" indent="0" marL="0">
              <a:lnSpc>
                <a:spcPts val="1850"/>
              </a:lnSpc>
              <a:buNone/>
            </a:pPr>
            <a:r>
              <a:rPr lang="en-US" sz="1450" b="1" dirty="0">
                <a:solidFill>
                  <a:srgbClr val="2E3C4E"/>
                </a:solidFill>
                <a:latin typeface="Barlow Bold" pitchFamily="34" charset="0"/>
                <a:ea typeface="Barlow Bold" pitchFamily="34" charset="-122"/>
                <a:cs typeface="Barlow Bold" pitchFamily="34" charset="-120"/>
              </a:rPr>
              <a:t>Model Evaluation</a:t>
            </a:r>
            <a:endParaRPr lang="en-US" sz="1450" dirty="0"/>
          </a:p>
        </p:txBody>
      </p:sp>
      <p:sp>
        <p:nvSpPr>
          <p:cNvPr id="11" name="Text 8"/>
          <p:cNvSpPr/>
          <p:nvPr/>
        </p:nvSpPr>
        <p:spPr>
          <a:xfrm>
            <a:off x="7499271" y="5416272"/>
            <a:ext cx="6632377" cy="694373"/>
          </a:xfrm>
          <a:prstGeom prst="rect">
            <a:avLst/>
          </a:prstGeom>
          <a:noFill/>
          <a:ln/>
        </p:spPr>
        <p:txBody>
          <a:bodyPr wrap="square" lIns="0" tIns="0" rIns="0" bIns="0" rtlCol="0" anchor="t"/>
          <a:lstStyle/>
          <a:p>
            <a:pPr algn="l" indent="0" marL="0">
              <a:lnSpc>
                <a:spcPts val="1800"/>
              </a:lnSpc>
              <a:buNone/>
            </a:pPr>
            <a:r>
              <a:rPr lang="en-US" sz="1100" dirty="0">
                <a:solidFill>
                  <a:srgbClr val="384653"/>
                </a:solidFill>
                <a:latin typeface="Montserrat" pitchFamily="34" charset="0"/>
                <a:ea typeface="Montserrat" pitchFamily="34" charset="-122"/>
                <a:cs typeface="Montserrat" pitchFamily="34" charset="-120"/>
              </a:rPr>
              <a:t>The dataset was split into an 80% training set and a 20% evaluation set. Performance was measured using RMSE (Root Mean Squared Error) and R² score, both indicating reliable prediction capability.</a:t>
            </a:r>
            <a:endParaRPr lang="en-US" sz="1100" dirty="0"/>
          </a:p>
        </p:txBody>
      </p:sp>
      <p:sp>
        <p:nvSpPr>
          <p:cNvPr id="12" name="Text 9"/>
          <p:cNvSpPr/>
          <p:nvPr/>
        </p:nvSpPr>
        <p:spPr>
          <a:xfrm>
            <a:off x="7499271" y="6255306"/>
            <a:ext cx="1903690" cy="237887"/>
          </a:xfrm>
          <a:prstGeom prst="rect">
            <a:avLst/>
          </a:prstGeom>
          <a:noFill/>
          <a:ln/>
        </p:spPr>
        <p:txBody>
          <a:bodyPr wrap="none" lIns="0" tIns="0" rIns="0" bIns="0" rtlCol="0" anchor="t"/>
          <a:lstStyle/>
          <a:p>
            <a:pPr algn="l" indent="0" marL="0">
              <a:lnSpc>
                <a:spcPts val="1850"/>
              </a:lnSpc>
              <a:buNone/>
            </a:pPr>
            <a:r>
              <a:rPr lang="en-US" sz="1450" b="1" dirty="0">
                <a:solidFill>
                  <a:srgbClr val="2E3C4E"/>
                </a:solidFill>
                <a:latin typeface="Barlow Bold" pitchFamily="34" charset="0"/>
                <a:ea typeface="Barlow Bold" pitchFamily="34" charset="-122"/>
                <a:cs typeface="Barlow Bold" pitchFamily="34" charset="-120"/>
              </a:rPr>
              <a:t>Optimization</a:t>
            </a:r>
            <a:endParaRPr lang="en-US" sz="1450" dirty="0"/>
          </a:p>
        </p:txBody>
      </p:sp>
      <p:sp>
        <p:nvSpPr>
          <p:cNvPr id="13" name="Text 10"/>
          <p:cNvSpPr/>
          <p:nvPr/>
        </p:nvSpPr>
        <p:spPr>
          <a:xfrm>
            <a:off x="7499271" y="6637853"/>
            <a:ext cx="6632377" cy="462915"/>
          </a:xfrm>
          <a:prstGeom prst="rect">
            <a:avLst/>
          </a:prstGeom>
          <a:noFill/>
          <a:ln/>
        </p:spPr>
        <p:txBody>
          <a:bodyPr wrap="square" lIns="0" tIns="0" rIns="0" bIns="0" rtlCol="0" anchor="t"/>
          <a:lstStyle/>
          <a:p>
            <a:pPr algn="l" indent="0" marL="0">
              <a:lnSpc>
                <a:spcPts val="1800"/>
              </a:lnSpc>
              <a:buNone/>
            </a:pPr>
            <a:r>
              <a:rPr lang="en-US" sz="1100" dirty="0">
                <a:solidFill>
                  <a:srgbClr val="384653"/>
                </a:solidFill>
                <a:latin typeface="Montserrat" pitchFamily="34" charset="0"/>
                <a:ea typeface="Montserrat" pitchFamily="34" charset="-122"/>
                <a:cs typeface="Montserrat" pitchFamily="34" charset="-120"/>
              </a:rPr>
              <a:t>Hyperparameter tuning was meticulously performed using GridSearchCV to achieve optimal model performance and enhance prediction accuracy.</a:t>
            </a:r>
            <a:endParaRPr lang="en-US" sz="1100" dirty="0"/>
          </a:p>
        </p:txBody>
      </p:sp>
      <p:sp>
        <p:nvSpPr>
          <p:cNvPr id="14" name="Text 11"/>
          <p:cNvSpPr/>
          <p:nvPr/>
        </p:nvSpPr>
        <p:spPr>
          <a:xfrm>
            <a:off x="506373" y="7393662"/>
            <a:ext cx="13617654" cy="694373"/>
          </a:xfrm>
          <a:prstGeom prst="rect">
            <a:avLst/>
          </a:prstGeom>
          <a:noFill/>
          <a:ln/>
        </p:spPr>
        <p:txBody>
          <a:bodyPr wrap="square" lIns="0" tIns="0" rIns="0" bIns="0" rtlCol="0" anchor="t"/>
          <a:lstStyle/>
          <a:p>
            <a:pPr algn="l" indent="0" marL="0">
              <a:lnSpc>
                <a:spcPts val="1800"/>
              </a:lnSpc>
              <a:buNone/>
            </a:pPr>
            <a:r>
              <a:rPr lang="en-US" sz="1100" dirty="0">
                <a:solidFill>
                  <a:srgbClr val="384653"/>
                </a:solidFill>
                <a:latin typeface="Montserrat" pitchFamily="34" charset="0"/>
                <a:ea typeface="Montserrat" pitchFamily="34" charset="-122"/>
                <a:cs typeface="Montserrat" pitchFamily="34" charset="-120"/>
              </a:rPr>
              <a:t>The core of our solution lies in a robust Random Forest Regressor model. This algorithm was selected for its ability to manage the intricate, high-dimensional data inherent in our project. Comprehensive preprocessing steps were crucial to prepare the dataset, ensuring data quality and feature relevance for training. Our rigorous evaluation using RMSE and R² metrics confirmed the model's predictive strength, and further hyperparameter tuning via GridSearchCV refined its accuracy to deliver optimal results.</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58309" y="896422"/>
            <a:ext cx="8722162" cy="712708"/>
          </a:xfrm>
          <a:prstGeom prst="rect">
            <a:avLst/>
          </a:prstGeom>
          <a:noFill/>
          <a:ln/>
        </p:spPr>
        <p:txBody>
          <a:bodyPr wrap="none" lIns="0" tIns="0" rIns="0" bIns="0" rtlCol="0" anchor="t"/>
          <a:lstStyle/>
          <a:p>
            <a:pPr algn="l" indent="0" marL="0">
              <a:lnSpc>
                <a:spcPts val="5600"/>
              </a:lnSpc>
              <a:buNone/>
            </a:pPr>
            <a:r>
              <a:rPr lang="en-US" sz="4450" b="1" dirty="0">
                <a:solidFill>
                  <a:srgbClr val="2E3C4E"/>
                </a:solidFill>
                <a:latin typeface="Barlow Bold" pitchFamily="34" charset="0"/>
                <a:ea typeface="Barlow Bold" pitchFamily="34" charset="-122"/>
                <a:cs typeface="Barlow Bold" pitchFamily="34" charset="-120"/>
              </a:rPr>
              <a:t>Tangible Results and Broad Impact</a:t>
            </a:r>
            <a:endParaRPr lang="en-US" sz="4450" dirty="0"/>
          </a:p>
        </p:txBody>
      </p:sp>
      <p:sp>
        <p:nvSpPr>
          <p:cNvPr id="3" name="Text 1"/>
          <p:cNvSpPr/>
          <p:nvPr/>
        </p:nvSpPr>
        <p:spPr>
          <a:xfrm>
            <a:off x="758309" y="2150626"/>
            <a:ext cx="4154567" cy="714970"/>
          </a:xfrm>
          <a:prstGeom prst="rect">
            <a:avLst/>
          </a:prstGeom>
          <a:noFill/>
          <a:ln/>
        </p:spPr>
        <p:txBody>
          <a:bodyPr wrap="none" lIns="0" tIns="0" rIns="0" bIns="0" rtlCol="0" anchor="t"/>
          <a:lstStyle/>
          <a:p>
            <a:pPr algn="ctr" indent="0" marL="0">
              <a:lnSpc>
                <a:spcPts val="5600"/>
              </a:lnSpc>
              <a:buNone/>
            </a:pPr>
            <a:r>
              <a:rPr lang="en-US" sz="5600" b="1" dirty="0">
                <a:solidFill>
                  <a:srgbClr val="384653"/>
                </a:solidFill>
                <a:latin typeface="Barlow Bold" pitchFamily="34" charset="0"/>
                <a:ea typeface="Barlow Bold" pitchFamily="34" charset="-122"/>
                <a:cs typeface="Barlow Bold" pitchFamily="34" charset="-120"/>
              </a:rPr>
              <a:t>85%</a:t>
            </a:r>
            <a:endParaRPr lang="en-US" sz="5600" dirty="0"/>
          </a:p>
        </p:txBody>
      </p:sp>
      <p:sp>
        <p:nvSpPr>
          <p:cNvPr id="4" name="Text 2"/>
          <p:cNvSpPr/>
          <p:nvPr/>
        </p:nvSpPr>
        <p:spPr>
          <a:xfrm>
            <a:off x="1410176" y="3136225"/>
            <a:ext cx="2850713" cy="356235"/>
          </a:xfrm>
          <a:prstGeom prst="rect">
            <a:avLst/>
          </a:prstGeom>
          <a:noFill/>
          <a:ln/>
        </p:spPr>
        <p:txBody>
          <a:bodyPr wrap="none" lIns="0" tIns="0" rIns="0" bIns="0" rtlCol="0" anchor="t"/>
          <a:lstStyle/>
          <a:p>
            <a:pPr algn="ctr" indent="0" marL="0">
              <a:lnSpc>
                <a:spcPts val="2800"/>
              </a:lnSpc>
              <a:buNone/>
            </a:pPr>
            <a:r>
              <a:rPr lang="en-US" sz="2200" b="1" dirty="0">
                <a:solidFill>
                  <a:srgbClr val="384653"/>
                </a:solidFill>
                <a:latin typeface="Barlow Bold" pitchFamily="34" charset="0"/>
                <a:ea typeface="Barlow Bold" pitchFamily="34" charset="-122"/>
                <a:cs typeface="Barlow Bold" pitchFamily="34" charset="-120"/>
              </a:rPr>
              <a:t>Prediction Accuracy</a:t>
            </a:r>
            <a:endParaRPr lang="en-US" sz="2200" dirty="0"/>
          </a:p>
        </p:txBody>
      </p:sp>
      <p:sp>
        <p:nvSpPr>
          <p:cNvPr id="5" name="Text 3"/>
          <p:cNvSpPr/>
          <p:nvPr/>
        </p:nvSpPr>
        <p:spPr>
          <a:xfrm>
            <a:off x="758309" y="3622358"/>
            <a:ext cx="4154567" cy="1040130"/>
          </a:xfrm>
          <a:prstGeom prst="rect">
            <a:avLst/>
          </a:prstGeom>
          <a:noFill/>
          <a:ln/>
        </p:spPr>
        <p:txBody>
          <a:bodyPr wrap="square" lIns="0" tIns="0" rIns="0" bIns="0" rtlCol="0" anchor="t"/>
          <a:lstStyle/>
          <a:p>
            <a:pPr algn="ctr"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Achieved solid accuracy in predicting mechanic availability per location, ensuring reliable insights.</a:t>
            </a:r>
            <a:endParaRPr lang="en-US" sz="1700" dirty="0"/>
          </a:p>
        </p:txBody>
      </p:sp>
      <p:sp>
        <p:nvSpPr>
          <p:cNvPr id="6" name="Text 4"/>
          <p:cNvSpPr/>
          <p:nvPr/>
        </p:nvSpPr>
        <p:spPr>
          <a:xfrm>
            <a:off x="5237798" y="2150626"/>
            <a:ext cx="4154686" cy="714970"/>
          </a:xfrm>
          <a:prstGeom prst="rect">
            <a:avLst/>
          </a:prstGeom>
          <a:noFill/>
          <a:ln/>
        </p:spPr>
        <p:txBody>
          <a:bodyPr wrap="none" lIns="0" tIns="0" rIns="0" bIns="0" rtlCol="0" anchor="t"/>
          <a:lstStyle/>
          <a:p>
            <a:pPr algn="ctr" indent="0" marL="0">
              <a:lnSpc>
                <a:spcPts val="5600"/>
              </a:lnSpc>
              <a:buNone/>
            </a:pPr>
            <a:r>
              <a:rPr lang="en-US" sz="5600" b="1" dirty="0">
                <a:solidFill>
                  <a:srgbClr val="384653"/>
                </a:solidFill>
                <a:latin typeface="Barlow Bold" pitchFamily="34" charset="0"/>
                <a:ea typeface="Barlow Bold" pitchFamily="34" charset="-122"/>
                <a:cs typeface="Barlow Bold" pitchFamily="34" charset="-120"/>
              </a:rPr>
              <a:t>20%</a:t>
            </a:r>
            <a:endParaRPr lang="en-US" sz="5600" dirty="0"/>
          </a:p>
        </p:txBody>
      </p:sp>
      <p:sp>
        <p:nvSpPr>
          <p:cNvPr id="7" name="Text 5"/>
          <p:cNvSpPr/>
          <p:nvPr/>
        </p:nvSpPr>
        <p:spPr>
          <a:xfrm>
            <a:off x="5889784" y="3136225"/>
            <a:ext cx="2850713" cy="356235"/>
          </a:xfrm>
          <a:prstGeom prst="rect">
            <a:avLst/>
          </a:prstGeom>
          <a:noFill/>
          <a:ln/>
        </p:spPr>
        <p:txBody>
          <a:bodyPr wrap="none" lIns="0" tIns="0" rIns="0" bIns="0" rtlCol="0" anchor="t"/>
          <a:lstStyle/>
          <a:p>
            <a:pPr algn="ctr" indent="0" marL="0">
              <a:lnSpc>
                <a:spcPts val="2800"/>
              </a:lnSpc>
              <a:buNone/>
            </a:pPr>
            <a:r>
              <a:rPr lang="en-US" sz="2200" b="1" dirty="0">
                <a:solidFill>
                  <a:srgbClr val="384653"/>
                </a:solidFill>
                <a:latin typeface="Barlow Bold" pitchFamily="34" charset="0"/>
                <a:ea typeface="Barlow Bold" pitchFamily="34" charset="-122"/>
                <a:cs typeface="Barlow Bold" pitchFamily="34" charset="-120"/>
              </a:rPr>
              <a:t>Efficiency Gain</a:t>
            </a:r>
            <a:endParaRPr lang="en-US" sz="2200" dirty="0"/>
          </a:p>
        </p:txBody>
      </p:sp>
      <p:sp>
        <p:nvSpPr>
          <p:cNvPr id="8" name="Text 6"/>
          <p:cNvSpPr/>
          <p:nvPr/>
        </p:nvSpPr>
        <p:spPr>
          <a:xfrm>
            <a:off x="5237798" y="3622358"/>
            <a:ext cx="4154686" cy="1386840"/>
          </a:xfrm>
          <a:prstGeom prst="rect">
            <a:avLst/>
          </a:prstGeom>
          <a:noFill/>
          <a:ln/>
        </p:spPr>
        <p:txBody>
          <a:bodyPr wrap="square" lIns="0" tIns="0" rIns="0" bIns="0" rtlCol="0" anchor="t"/>
          <a:lstStyle/>
          <a:p>
            <a:pPr algn="ctr"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Potential for a 20% improvement in auto repair network efficiency through optimized resource allocation.</a:t>
            </a:r>
            <a:endParaRPr lang="en-US" sz="1700" dirty="0"/>
          </a:p>
        </p:txBody>
      </p:sp>
      <p:sp>
        <p:nvSpPr>
          <p:cNvPr id="9" name="Text 7"/>
          <p:cNvSpPr/>
          <p:nvPr/>
        </p:nvSpPr>
        <p:spPr>
          <a:xfrm>
            <a:off x="9717405" y="2150626"/>
            <a:ext cx="4154567" cy="714970"/>
          </a:xfrm>
          <a:prstGeom prst="rect">
            <a:avLst/>
          </a:prstGeom>
          <a:noFill/>
          <a:ln/>
        </p:spPr>
        <p:txBody>
          <a:bodyPr wrap="none" lIns="0" tIns="0" rIns="0" bIns="0" rtlCol="0" anchor="t"/>
          <a:lstStyle/>
          <a:p>
            <a:pPr algn="ctr" indent="0" marL="0">
              <a:lnSpc>
                <a:spcPts val="5600"/>
              </a:lnSpc>
              <a:buNone/>
            </a:pPr>
            <a:r>
              <a:rPr lang="en-US" sz="5600" b="1" dirty="0">
                <a:solidFill>
                  <a:srgbClr val="384653"/>
                </a:solidFill>
                <a:latin typeface="Barlow Bold" pitchFamily="34" charset="0"/>
                <a:ea typeface="Barlow Bold" pitchFamily="34" charset="-122"/>
                <a:cs typeface="Barlow Bold" pitchFamily="34" charset="-120"/>
              </a:rPr>
              <a:t>15%</a:t>
            </a:r>
            <a:endParaRPr lang="en-US" sz="5600" dirty="0"/>
          </a:p>
        </p:txBody>
      </p:sp>
      <p:sp>
        <p:nvSpPr>
          <p:cNvPr id="10" name="Text 8"/>
          <p:cNvSpPr/>
          <p:nvPr/>
        </p:nvSpPr>
        <p:spPr>
          <a:xfrm>
            <a:off x="10369272" y="3136225"/>
            <a:ext cx="2850713" cy="356235"/>
          </a:xfrm>
          <a:prstGeom prst="rect">
            <a:avLst/>
          </a:prstGeom>
          <a:noFill/>
          <a:ln/>
        </p:spPr>
        <p:txBody>
          <a:bodyPr wrap="none" lIns="0" tIns="0" rIns="0" bIns="0" rtlCol="0" anchor="t"/>
          <a:lstStyle/>
          <a:p>
            <a:pPr algn="ctr" indent="0" marL="0">
              <a:lnSpc>
                <a:spcPts val="2800"/>
              </a:lnSpc>
              <a:buNone/>
            </a:pPr>
            <a:r>
              <a:rPr lang="en-US" sz="2200" b="1" dirty="0">
                <a:solidFill>
                  <a:srgbClr val="384653"/>
                </a:solidFill>
                <a:latin typeface="Barlow Bold" pitchFamily="34" charset="0"/>
                <a:ea typeface="Barlow Bold" pitchFamily="34" charset="-122"/>
                <a:cs typeface="Barlow Bold" pitchFamily="34" charset="-120"/>
              </a:rPr>
              <a:t>Cost Reduction</a:t>
            </a:r>
            <a:endParaRPr lang="en-US" sz="2200" dirty="0"/>
          </a:p>
        </p:txBody>
      </p:sp>
      <p:sp>
        <p:nvSpPr>
          <p:cNvPr id="11" name="Text 9"/>
          <p:cNvSpPr/>
          <p:nvPr/>
        </p:nvSpPr>
        <p:spPr>
          <a:xfrm>
            <a:off x="9717405" y="3622358"/>
            <a:ext cx="4154567" cy="1040130"/>
          </a:xfrm>
          <a:prstGeom prst="rect">
            <a:avLst/>
          </a:prstGeom>
          <a:noFill/>
          <a:ln/>
        </p:spPr>
        <p:txBody>
          <a:bodyPr wrap="square" lIns="0" tIns="0" rIns="0" bIns="0" rtlCol="0" anchor="t"/>
          <a:lstStyle/>
          <a:p>
            <a:pPr algn="ctr"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Estimated 15% reduction in operational costs for automotive chains due to strategic expansion.</a:t>
            </a:r>
            <a:endParaRPr lang="en-US" sz="1700" dirty="0"/>
          </a:p>
        </p:txBody>
      </p:sp>
      <p:sp>
        <p:nvSpPr>
          <p:cNvPr id="12" name="Text 10"/>
          <p:cNvSpPr/>
          <p:nvPr/>
        </p:nvSpPr>
        <p:spPr>
          <a:xfrm>
            <a:off x="758309" y="5252918"/>
            <a:ext cx="13113782" cy="2080260"/>
          </a:xfrm>
          <a:prstGeom prst="rect">
            <a:avLst/>
          </a:prstGeom>
          <a:noFill/>
          <a:ln/>
        </p:spPr>
        <p:txBody>
          <a:bodyPr wrap="square" lIns="0" tIns="0" rIns="0" bIns="0" rtlCol="0" anchor="t"/>
          <a:lstStyle/>
          <a:p>
            <a:pPr algn="l" indent="0" marL="0">
              <a:lnSpc>
                <a:spcPts val="2700"/>
              </a:lnSpc>
              <a:buNone/>
            </a:pPr>
            <a:r>
              <a:rPr lang="en-US" sz="1700" dirty="0">
                <a:solidFill>
                  <a:srgbClr val="384653"/>
                </a:solidFill>
                <a:latin typeface="Montserrat" pitchFamily="34" charset="0"/>
                <a:ea typeface="Montserrat" pitchFamily="34" charset="-122"/>
                <a:cs typeface="Montserrat" pitchFamily="34" charset="-120"/>
              </a:rPr>
              <a:t>The final model has demonstrated solid accuracy in its predictions, providing critical insights into mechanic availability across various locations. These insights are already proving invaluable for diverse stakeholders. For repair networks, it enables superior resource planning, ensuring optimal service coverage. Automotive chains can leverage this data for strategic expansion, identifying underserved areas with high demand. Furthermore, public infrastructure investors can make more data-driven decisions, directing funds to areas most in need of enhanced auto repair services. This translates into more efficient operations and better service accessibility.</a:t>
            </a:r>
            <a:endParaRPr lang="en-US" sz="17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51391" y="511850"/>
            <a:ext cx="11444407" cy="612219"/>
          </a:xfrm>
          <a:prstGeom prst="rect">
            <a:avLst/>
          </a:prstGeom>
          <a:noFill/>
          <a:ln/>
        </p:spPr>
        <p:txBody>
          <a:bodyPr wrap="none" lIns="0" tIns="0" rIns="0" bIns="0" rtlCol="0" anchor="t"/>
          <a:lstStyle/>
          <a:p>
            <a:pPr algn="l" indent="0" marL="0">
              <a:lnSpc>
                <a:spcPts val="4800"/>
              </a:lnSpc>
              <a:buNone/>
            </a:pPr>
            <a:r>
              <a:rPr lang="en-US" sz="3850" b="1" dirty="0">
                <a:solidFill>
                  <a:srgbClr val="2E3C4E"/>
                </a:solidFill>
                <a:latin typeface="Barlow Bold" pitchFamily="34" charset="0"/>
                <a:ea typeface="Barlow Bold" pitchFamily="34" charset="-122"/>
                <a:cs typeface="Barlow Bold" pitchFamily="34" charset="-120"/>
              </a:rPr>
              <a:t>Conclusion: Driving Sustainable Development with AI</a:t>
            </a:r>
            <a:endParaRPr lang="en-US" sz="3850" dirty="0"/>
          </a:p>
        </p:txBody>
      </p:sp>
      <p:sp>
        <p:nvSpPr>
          <p:cNvPr id="3" name="Text 1"/>
          <p:cNvSpPr/>
          <p:nvPr/>
        </p:nvSpPr>
        <p:spPr>
          <a:xfrm>
            <a:off x="2254568" y="1937147"/>
            <a:ext cx="2449116" cy="306110"/>
          </a:xfrm>
          <a:prstGeom prst="rect">
            <a:avLst/>
          </a:prstGeom>
          <a:noFill/>
          <a:ln/>
        </p:spPr>
        <p:txBody>
          <a:bodyPr wrap="none" lIns="0" tIns="0" rIns="0" bIns="0" rtlCol="0" anchor="t"/>
          <a:lstStyle/>
          <a:p>
            <a:pPr algn="r" indent="0" marL="0">
              <a:lnSpc>
                <a:spcPts val="2400"/>
              </a:lnSpc>
              <a:buNone/>
            </a:pPr>
            <a:r>
              <a:rPr lang="en-US" sz="1900" b="1" dirty="0">
                <a:solidFill>
                  <a:srgbClr val="384653"/>
                </a:solidFill>
                <a:latin typeface="Barlow Bold" pitchFamily="34" charset="0"/>
                <a:ea typeface="Barlow Bold" pitchFamily="34" charset="-122"/>
                <a:cs typeface="Barlow Bold" pitchFamily="34" charset="-120"/>
              </a:rPr>
              <a:t>Predictive Analytics</a:t>
            </a:r>
            <a:endParaRPr lang="en-US" sz="1900" dirty="0"/>
          </a:p>
        </p:txBody>
      </p:sp>
      <p:sp>
        <p:nvSpPr>
          <p:cNvPr id="4" name="Text 2"/>
          <p:cNvSpPr/>
          <p:nvPr/>
        </p:nvSpPr>
        <p:spPr>
          <a:xfrm>
            <a:off x="651391" y="2354937"/>
            <a:ext cx="4052292" cy="892969"/>
          </a:xfrm>
          <a:prstGeom prst="rect">
            <a:avLst/>
          </a:prstGeom>
          <a:noFill/>
          <a:ln/>
        </p:spPr>
        <p:txBody>
          <a:bodyPr wrap="square" lIns="0" tIns="0" rIns="0" bIns="0" rtlCol="0" anchor="t"/>
          <a:lstStyle/>
          <a:p>
            <a:pPr algn="r" indent="0" marL="0">
              <a:lnSpc>
                <a:spcPts val="2300"/>
              </a:lnSpc>
              <a:buNone/>
            </a:pPr>
            <a:r>
              <a:rPr lang="en-US" sz="1450" dirty="0">
                <a:solidFill>
                  <a:srgbClr val="384653"/>
                </a:solidFill>
                <a:latin typeface="Montserrat" pitchFamily="34" charset="0"/>
                <a:ea typeface="Montserrat" pitchFamily="34" charset="-122"/>
                <a:cs typeface="Montserrat" pitchFamily="34" charset="-120"/>
              </a:rPr>
              <a:t>Enhancing industrial infrastructure through AI-driven insights into labor distribution.</a:t>
            </a:r>
            <a:endParaRPr lang="en-US" sz="1450" dirty="0"/>
          </a:p>
        </p:txBody>
      </p:sp>
      <p:pic>
        <p:nvPicPr>
          <p:cNvPr id="5" name="Image 0" descr="preencoded.png">    </p:cNvPr>
          <p:cNvPicPr>
            <a:picLocks noChangeAspect="1"/>
          </p:cNvPicPr>
          <p:nvPr/>
        </p:nvPicPr>
        <p:blipFill>
          <a:blip r:embed="rId1"/>
          <a:stretch>
            <a:fillRect/>
          </a:stretch>
        </p:blipFill>
        <p:spPr>
          <a:xfrm>
            <a:off x="4982885" y="1496258"/>
            <a:ext cx="4664631" cy="4664631"/>
          </a:xfrm>
          <a:prstGeom prst="rect">
            <a:avLst/>
          </a:prstGeom>
        </p:spPr>
      </p:pic>
      <p:pic>
        <p:nvPicPr>
          <p:cNvPr id="6" name="Image 1" descr="preencoded.png">    </p:cNvPr>
          <p:cNvPicPr>
            <a:picLocks noChangeAspect="1"/>
          </p:cNvPicPr>
          <p:nvPr/>
        </p:nvPicPr>
        <p:blipFill>
          <a:blip r:embed="rId2"/>
          <a:stretch>
            <a:fillRect/>
          </a:stretch>
        </p:blipFill>
        <p:spPr>
          <a:xfrm>
            <a:off x="6237089" y="2318742"/>
            <a:ext cx="278487" cy="348139"/>
          </a:xfrm>
          <a:prstGeom prst="rect">
            <a:avLst/>
          </a:prstGeom>
        </p:spPr>
      </p:pic>
      <p:sp>
        <p:nvSpPr>
          <p:cNvPr id="7" name="Text 3"/>
          <p:cNvSpPr/>
          <p:nvPr/>
        </p:nvSpPr>
        <p:spPr>
          <a:xfrm>
            <a:off x="9926717" y="1937147"/>
            <a:ext cx="2449116" cy="306110"/>
          </a:xfrm>
          <a:prstGeom prst="rect">
            <a:avLst/>
          </a:prstGeom>
          <a:noFill/>
          <a:ln/>
        </p:spPr>
        <p:txBody>
          <a:bodyPr wrap="none" lIns="0" tIns="0" rIns="0" bIns="0" rtlCol="0" anchor="t"/>
          <a:lstStyle/>
          <a:p>
            <a:pPr algn="l" indent="0" marL="0">
              <a:lnSpc>
                <a:spcPts val="2400"/>
              </a:lnSpc>
              <a:buNone/>
            </a:pPr>
            <a:r>
              <a:rPr lang="en-US" sz="1900" b="1" dirty="0">
                <a:solidFill>
                  <a:srgbClr val="384653"/>
                </a:solidFill>
                <a:latin typeface="Barlow Bold" pitchFamily="34" charset="0"/>
                <a:ea typeface="Barlow Bold" pitchFamily="34" charset="-122"/>
                <a:cs typeface="Barlow Bold" pitchFamily="34" charset="-120"/>
              </a:rPr>
              <a:t>Inclusive Development</a:t>
            </a:r>
            <a:endParaRPr lang="en-US" sz="1900" dirty="0"/>
          </a:p>
        </p:txBody>
      </p:sp>
      <p:sp>
        <p:nvSpPr>
          <p:cNvPr id="8" name="Text 4"/>
          <p:cNvSpPr/>
          <p:nvPr/>
        </p:nvSpPr>
        <p:spPr>
          <a:xfrm>
            <a:off x="9926717" y="2354937"/>
            <a:ext cx="4052292" cy="892969"/>
          </a:xfrm>
          <a:prstGeom prst="rect">
            <a:avLst/>
          </a:prstGeom>
          <a:noFill/>
          <a:ln/>
        </p:spPr>
        <p:txBody>
          <a:bodyPr wrap="square" lIns="0" tIns="0" rIns="0" bIns="0" rtlCol="0" anchor="t"/>
          <a:lstStyle/>
          <a:p>
            <a:pPr algn="l" indent="0" marL="0">
              <a:lnSpc>
                <a:spcPts val="2300"/>
              </a:lnSpc>
              <a:buNone/>
            </a:pPr>
            <a:r>
              <a:rPr lang="en-US" sz="1450" dirty="0">
                <a:solidFill>
                  <a:srgbClr val="384653"/>
                </a:solidFill>
                <a:latin typeface="Montserrat" pitchFamily="34" charset="0"/>
                <a:ea typeface="Montserrat" pitchFamily="34" charset="-122"/>
                <a:cs typeface="Montserrat" pitchFamily="34" charset="-120"/>
              </a:rPr>
              <a:t>Promoting equitable access to vehicle repair services, particularly in underserved regions.</a:t>
            </a:r>
            <a:endParaRPr lang="en-US" sz="1450" dirty="0"/>
          </a:p>
        </p:txBody>
      </p:sp>
      <p:pic>
        <p:nvPicPr>
          <p:cNvPr id="9" name="Image 2" descr="preencoded.png">    </p:cNvPr>
          <p:cNvPicPr>
            <a:picLocks noChangeAspect="1"/>
          </p:cNvPicPr>
          <p:nvPr/>
        </p:nvPicPr>
        <p:blipFill>
          <a:blip r:embed="rId3"/>
          <a:stretch>
            <a:fillRect/>
          </a:stretch>
        </p:blipFill>
        <p:spPr>
          <a:xfrm>
            <a:off x="4982885" y="1496258"/>
            <a:ext cx="4664631" cy="4664631"/>
          </a:xfrm>
          <a:prstGeom prst="rect">
            <a:avLst/>
          </a:prstGeom>
        </p:spPr>
      </p:pic>
      <p:pic>
        <p:nvPicPr>
          <p:cNvPr id="10" name="Image 3" descr="preencoded.png">    </p:cNvPr>
          <p:cNvPicPr>
            <a:picLocks noChangeAspect="1"/>
          </p:cNvPicPr>
          <p:nvPr/>
        </p:nvPicPr>
        <p:blipFill>
          <a:blip r:embed="rId4"/>
          <a:stretch>
            <a:fillRect/>
          </a:stretch>
        </p:blipFill>
        <p:spPr>
          <a:xfrm>
            <a:off x="8511540" y="2715697"/>
            <a:ext cx="278487" cy="348139"/>
          </a:xfrm>
          <a:prstGeom prst="rect">
            <a:avLst/>
          </a:prstGeom>
        </p:spPr>
      </p:pic>
      <p:sp>
        <p:nvSpPr>
          <p:cNvPr id="11" name="Text 5"/>
          <p:cNvSpPr/>
          <p:nvPr/>
        </p:nvSpPr>
        <p:spPr>
          <a:xfrm>
            <a:off x="9926717" y="4409122"/>
            <a:ext cx="2449116" cy="306110"/>
          </a:xfrm>
          <a:prstGeom prst="rect">
            <a:avLst/>
          </a:prstGeom>
          <a:noFill/>
          <a:ln/>
        </p:spPr>
        <p:txBody>
          <a:bodyPr wrap="none" lIns="0" tIns="0" rIns="0" bIns="0" rtlCol="0" anchor="t"/>
          <a:lstStyle/>
          <a:p>
            <a:pPr algn="l" indent="0" marL="0">
              <a:lnSpc>
                <a:spcPts val="2400"/>
              </a:lnSpc>
              <a:buNone/>
            </a:pPr>
            <a:r>
              <a:rPr lang="en-US" sz="1900" b="1" dirty="0">
                <a:solidFill>
                  <a:srgbClr val="384653"/>
                </a:solidFill>
                <a:latin typeface="Barlow Bold" pitchFamily="34" charset="0"/>
                <a:ea typeface="Barlow Bold" pitchFamily="34" charset="-122"/>
                <a:cs typeface="Barlow Bold" pitchFamily="34" charset="-120"/>
              </a:rPr>
              <a:t>Resilient Mobility</a:t>
            </a:r>
            <a:endParaRPr lang="en-US" sz="1900" dirty="0"/>
          </a:p>
        </p:txBody>
      </p:sp>
      <p:sp>
        <p:nvSpPr>
          <p:cNvPr id="12" name="Text 6"/>
          <p:cNvSpPr/>
          <p:nvPr/>
        </p:nvSpPr>
        <p:spPr>
          <a:xfrm>
            <a:off x="9926717" y="4826913"/>
            <a:ext cx="4052292" cy="892969"/>
          </a:xfrm>
          <a:prstGeom prst="rect">
            <a:avLst/>
          </a:prstGeom>
          <a:noFill/>
          <a:ln/>
        </p:spPr>
        <p:txBody>
          <a:bodyPr wrap="square" lIns="0" tIns="0" rIns="0" bIns="0" rtlCol="0" anchor="t"/>
          <a:lstStyle/>
          <a:p>
            <a:pPr algn="l" indent="0" marL="0">
              <a:lnSpc>
                <a:spcPts val="2300"/>
              </a:lnSpc>
              <a:buNone/>
            </a:pPr>
            <a:r>
              <a:rPr lang="en-US" sz="1450" dirty="0">
                <a:solidFill>
                  <a:srgbClr val="384653"/>
                </a:solidFill>
                <a:latin typeface="Montserrat" pitchFamily="34" charset="0"/>
                <a:ea typeface="Montserrat" pitchFamily="34" charset="-122"/>
                <a:cs typeface="Montserrat" pitchFamily="34" charset="-120"/>
              </a:rPr>
              <a:t>Strengthening transportation systems and reducing vehicle downtime for all communities.</a:t>
            </a:r>
            <a:endParaRPr lang="en-US" sz="1450" dirty="0"/>
          </a:p>
        </p:txBody>
      </p:sp>
      <p:pic>
        <p:nvPicPr>
          <p:cNvPr id="13" name="Image 4" descr="preencoded.png">    </p:cNvPr>
          <p:cNvPicPr>
            <a:picLocks noChangeAspect="1"/>
          </p:cNvPicPr>
          <p:nvPr/>
        </p:nvPicPr>
        <p:blipFill>
          <a:blip r:embed="rId5"/>
          <a:stretch>
            <a:fillRect/>
          </a:stretch>
        </p:blipFill>
        <p:spPr>
          <a:xfrm>
            <a:off x="4982885" y="1496258"/>
            <a:ext cx="4664631" cy="4664631"/>
          </a:xfrm>
          <a:prstGeom prst="rect">
            <a:avLst/>
          </a:prstGeom>
        </p:spPr>
      </p:pic>
      <p:pic>
        <p:nvPicPr>
          <p:cNvPr id="14" name="Image 5" descr="preencoded.png">    </p:cNvPr>
          <p:cNvPicPr>
            <a:picLocks noChangeAspect="1"/>
          </p:cNvPicPr>
          <p:nvPr/>
        </p:nvPicPr>
        <p:blipFill>
          <a:blip r:embed="rId6"/>
          <a:stretch>
            <a:fillRect/>
          </a:stretch>
        </p:blipFill>
        <p:spPr>
          <a:xfrm>
            <a:off x="8114586" y="4990148"/>
            <a:ext cx="278487" cy="348139"/>
          </a:xfrm>
          <a:prstGeom prst="rect">
            <a:avLst/>
          </a:prstGeom>
        </p:spPr>
      </p:pic>
      <p:sp>
        <p:nvSpPr>
          <p:cNvPr id="15" name="Text 7"/>
          <p:cNvSpPr/>
          <p:nvPr/>
        </p:nvSpPr>
        <p:spPr>
          <a:xfrm>
            <a:off x="2254568" y="4409122"/>
            <a:ext cx="2449116" cy="306110"/>
          </a:xfrm>
          <a:prstGeom prst="rect">
            <a:avLst/>
          </a:prstGeom>
          <a:noFill/>
          <a:ln/>
        </p:spPr>
        <p:txBody>
          <a:bodyPr wrap="none" lIns="0" tIns="0" rIns="0" bIns="0" rtlCol="0" anchor="t"/>
          <a:lstStyle/>
          <a:p>
            <a:pPr algn="r" indent="0" marL="0">
              <a:lnSpc>
                <a:spcPts val="2400"/>
              </a:lnSpc>
              <a:buNone/>
            </a:pPr>
            <a:r>
              <a:rPr lang="en-US" sz="1900" b="1" dirty="0">
                <a:solidFill>
                  <a:srgbClr val="384653"/>
                </a:solidFill>
                <a:latin typeface="Barlow Bold" pitchFamily="34" charset="0"/>
                <a:ea typeface="Barlow Bold" pitchFamily="34" charset="-122"/>
                <a:cs typeface="Barlow Bold" pitchFamily="34" charset="-120"/>
              </a:rPr>
              <a:t>Global Scalability</a:t>
            </a:r>
            <a:endParaRPr lang="en-US" sz="1900" dirty="0"/>
          </a:p>
        </p:txBody>
      </p:sp>
      <p:sp>
        <p:nvSpPr>
          <p:cNvPr id="16" name="Text 8"/>
          <p:cNvSpPr/>
          <p:nvPr/>
        </p:nvSpPr>
        <p:spPr>
          <a:xfrm>
            <a:off x="651391" y="4826913"/>
            <a:ext cx="4052292" cy="892969"/>
          </a:xfrm>
          <a:prstGeom prst="rect">
            <a:avLst/>
          </a:prstGeom>
          <a:noFill/>
          <a:ln/>
        </p:spPr>
        <p:txBody>
          <a:bodyPr wrap="square" lIns="0" tIns="0" rIns="0" bIns="0" rtlCol="0" anchor="t"/>
          <a:lstStyle/>
          <a:p>
            <a:pPr algn="r" indent="0" marL="0">
              <a:lnSpc>
                <a:spcPts val="2300"/>
              </a:lnSpc>
              <a:buNone/>
            </a:pPr>
            <a:r>
              <a:rPr lang="en-US" sz="1450" dirty="0">
                <a:solidFill>
                  <a:srgbClr val="384653"/>
                </a:solidFill>
                <a:latin typeface="Montserrat" pitchFamily="34" charset="0"/>
                <a:ea typeface="Montserrat" pitchFamily="34" charset="-122"/>
                <a:cs typeface="Montserrat" pitchFamily="34" charset="-120"/>
              </a:rPr>
              <a:t>Potential for national and global expansion, supporting smart cities and intelligent transport.</a:t>
            </a:r>
            <a:endParaRPr lang="en-US" sz="1450" dirty="0"/>
          </a:p>
        </p:txBody>
      </p:sp>
      <p:pic>
        <p:nvPicPr>
          <p:cNvPr id="17" name="Image 6" descr="preencoded.png">    </p:cNvPr>
          <p:cNvPicPr>
            <a:picLocks noChangeAspect="1"/>
          </p:cNvPicPr>
          <p:nvPr/>
        </p:nvPicPr>
        <p:blipFill>
          <a:blip r:embed="rId7"/>
          <a:stretch>
            <a:fillRect/>
          </a:stretch>
        </p:blipFill>
        <p:spPr>
          <a:xfrm>
            <a:off x="4982885" y="1496258"/>
            <a:ext cx="4664631" cy="4664631"/>
          </a:xfrm>
          <a:prstGeom prst="rect">
            <a:avLst/>
          </a:prstGeom>
        </p:spPr>
      </p:pic>
      <p:pic>
        <p:nvPicPr>
          <p:cNvPr id="18" name="Image 7" descr="preencoded.png">    </p:cNvPr>
          <p:cNvPicPr>
            <a:picLocks noChangeAspect="1"/>
          </p:cNvPicPr>
          <p:nvPr/>
        </p:nvPicPr>
        <p:blipFill>
          <a:blip r:embed="rId8"/>
          <a:stretch>
            <a:fillRect/>
          </a:stretch>
        </p:blipFill>
        <p:spPr>
          <a:xfrm>
            <a:off x="5840135" y="4593193"/>
            <a:ext cx="278487" cy="348139"/>
          </a:xfrm>
          <a:prstGeom prst="rect">
            <a:avLst/>
          </a:prstGeom>
        </p:spPr>
      </p:pic>
      <p:sp>
        <p:nvSpPr>
          <p:cNvPr id="19" name="Text 9"/>
          <p:cNvSpPr/>
          <p:nvPr/>
        </p:nvSpPr>
        <p:spPr>
          <a:xfrm>
            <a:off x="651391" y="6370201"/>
            <a:ext cx="13327618" cy="1488281"/>
          </a:xfrm>
          <a:prstGeom prst="rect">
            <a:avLst/>
          </a:prstGeom>
          <a:noFill/>
          <a:ln/>
        </p:spPr>
        <p:txBody>
          <a:bodyPr wrap="square" lIns="0" tIns="0" rIns="0" bIns="0" rtlCol="0" anchor="t"/>
          <a:lstStyle/>
          <a:p>
            <a:pPr algn="l" indent="0" marL="0">
              <a:lnSpc>
                <a:spcPts val="2300"/>
              </a:lnSpc>
              <a:buNone/>
            </a:pPr>
            <a:r>
              <a:rPr lang="en-US" sz="1450" dirty="0">
                <a:solidFill>
                  <a:srgbClr val="384653"/>
                </a:solidFill>
                <a:latin typeface="Montserrat" pitchFamily="34" charset="0"/>
                <a:ea typeface="Montserrat" pitchFamily="34" charset="-122"/>
                <a:cs typeface="Montserrat" pitchFamily="34" charset="-120"/>
              </a:rPr>
              <a:t>This AI-driven system directly supports SDG 9 by enhancing industrial infrastructure through its predictive analytics capabilities. By meticulously addressing the labor distribution gap in vehicle repair services, our solution fosters inclusive and sustainable industrial development. It significantly contributes to making mobility more resilient, especially for those in underserved areas who often face the greatest challenges. This tool's scalability beyond regional applications to national or even global levels underscores its potential to further bolster smart city initiatives and intelligent transport systems worldwide.</a:t>
            </a:r>
            <a:endParaRPr lang="en-US" sz="14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80906" y="588645"/>
            <a:ext cx="7280196" cy="546021"/>
          </a:xfrm>
          <a:prstGeom prst="rect">
            <a:avLst/>
          </a:prstGeom>
          <a:noFill/>
          <a:ln/>
        </p:spPr>
        <p:txBody>
          <a:bodyPr wrap="none" lIns="0" tIns="0" rIns="0" bIns="0" rtlCol="0" anchor="t"/>
          <a:lstStyle/>
          <a:p>
            <a:pPr algn="l" indent="0" marL="0">
              <a:lnSpc>
                <a:spcPts val="4250"/>
              </a:lnSpc>
              <a:buNone/>
            </a:pPr>
            <a:r>
              <a:rPr lang="en-US" sz="3400" b="1" dirty="0">
                <a:solidFill>
                  <a:srgbClr val="2E3C4E"/>
                </a:solidFill>
                <a:latin typeface="Barlow Bold" pitchFamily="34" charset="0"/>
                <a:ea typeface="Barlow Bold" pitchFamily="34" charset="-122"/>
                <a:cs typeface="Barlow Bold" pitchFamily="34" charset="-120"/>
              </a:rPr>
              <a:t>Future Enhancements and Next Steps</a:t>
            </a:r>
            <a:endParaRPr lang="en-US" sz="3400" dirty="0"/>
          </a:p>
        </p:txBody>
      </p:sp>
      <p:sp>
        <p:nvSpPr>
          <p:cNvPr id="3" name="Shape 1"/>
          <p:cNvSpPr/>
          <p:nvPr/>
        </p:nvSpPr>
        <p:spPr>
          <a:xfrm>
            <a:off x="580906" y="1466612"/>
            <a:ext cx="1683544" cy="970002"/>
          </a:xfrm>
          <a:prstGeom prst="roundRect">
            <a:avLst>
              <a:gd name="adj" fmla="val 25671"/>
            </a:avLst>
          </a:prstGeom>
          <a:solidFill>
            <a:srgbClr val="D4E9F7"/>
          </a:solidFill>
          <a:ln w="7620">
            <a:solidFill>
              <a:srgbClr val="BACFDD"/>
            </a:solidFill>
            <a:prstDash val="solid"/>
          </a:ln>
        </p:spPr>
      </p:sp>
      <p:pic>
        <p:nvPicPr>
          <p:cNvPr id="4" name="Image 0" descr="preencoded.png">    </p:cNvPr>
          <p:cNvPicPr>
            <a:picLocks noChangeAspect="1"/>
          </p:cNvPicPr>
          <p:nvPr/>
        </p:nvPicPr>
        <p:blipFill>
          <a:blip r:embed="rId1"/>
          <a:stretch>
            <a:fillRect/>
          </a:stretch>
        </p:blipFill>
        <p:spPr>
          <a:xfrm>
            <a:off x="1305997" y="1805702"/>
            <a:ext cx="233362" cy="291703"/>
          </a:xfrm>
          <a:prstGeom prst="rect">
            <a:avLst/>
          </a:prstGeom>
        </p:spPr>
      </p:pic>
      <p:sp>
        <p:nvSpPr>
          <p:cNvPr id="5" name="Text 2"/>
          <p:cNvSpPr/>
          <p:nvPr/>
        </p:nvSpPr>
        <p:spPr>
          <a:xfrm>
            <a:off x="2430423" y="1632585"/>
            <a:ext cx="2184202" cy="273010"/>
          </a:xfrm>
          <a:prstGeom prst="rect">
            <a:avLst/>
          </a:prstGeom>
          <a:noFill/>
          <a:ln/>
        </p:spPr>
        <p:txBody>
          <a:bodyPr wrap="none" lIns="0" tIns="0" rIns="0" bIns="0" rtlCol="0" anchor="t"/>
          <a:lstStyle/>
          <a:p>
            <a:pPr algn="l" indent="0" marL="0">
              <a:lnSpc>
                <a:spcPts val="2100"/>
              </a:lnSpc>
              <a:buNone/>
            </a:pPr>
            <a:r>
              <a:rPr lang="en-US" sz="1700" b="1" dirty="0">
                <a:solidFill>
                  <a:srgbClr val="384653"/>
                </a:solidFill>
                <a:latin typeface="Barlow Bold" pitchFamily="34" charset="0"/>
                <a:ea typeface="Barlow Bold" pitchFamily="34" charset="-122"/>
                <a:cs typeface="Barlow Bold" pitchFamily="34" charset="-120"/>
              </a:rPr>
              <a:t>Expand Data Sources</a:t>
            </a:r>
            <a:endParaRPr lang="en-US" sz="1700" dirty="0"/>
          </a:p>
        </p:txBody>
      </p:sp>
      <p:sp>
        <p:nvSpPr>
          <p:cNvPr id="6" name="Text 3"/>
          <p:cNvSpPr/>
          <p:nvPr/>
        </p:nvSpPr>
        <p:spPr>
          <a:xfrm>
            <a:off x="2430423" y="2005132"/>
            <a:ext cx="9486424" cy="265509"/>
          </a:xfrm>
          <a:prstGeom prst="rect">
            <a:avLst/>
          </a:prstGeom>
          <a:noFill/>
          <a:ln/>
        </p:spPr>
        <p:txBody>
          <a:bodyPr wrap="none" lIns="0" tIns="0" rIns="0" bIns="0" rtlCol="0" anchor="t"/>
          <a:lstStyle/>
          <a:p>
            <a:pPr algn="l" indent="0" marL="0">
              <a:lnSpc>
                <a:spcPts val="2050"/>
              </a:lnSpc>
              <a:buNone/>
            </a:pPr>
            <a:r>
              <a:rPr lang="en-US" sz="1300" dirty="0">
                <a:solidFill>
                  <a:srgbClr val="384653"/>
                </a:solidFill>
                <a:latin typeface="Montserrat" pitchFamily="34" charset="0"/>
                <a:ea typeface="Montserrat" pitchFamily="34" charset="-122"/>
                <a:cs typeface="Montserrat" pitchFamily="34" charset="-120"/>
              </a:rPr>
              <a:t>Integrate real-time traffic data, local economic indicators, and public transit availability to enrich predictive models.</a:t>
            </a:r>
            <a:endParaRPr lang="en-US" sz="1300" dirty="0"/>
          </a:p>
        </p:txBody>
      </p:sp>
      <p:sp>
        <p:nvSpPr>
          <p:cNvPr id="7" name="Shape 4"/>
          <p:cNvSpPr/>
          <p:nvPr/>
        </p:nvSpPr>
        <p:spPr>
          <a:xfrm>
            <a:off x="2347436" y="2427089"/>
            <a:ext cx="11619071" cy="11430"/>
          </a:xfrm>
          <a:prstGeom prst="roundRect">
            <a:avLst>
              <a:gd name="adj" fmla="val 2178536"/>
            </a:avLst>
          </a:prstGeom>
          <a:solidFill>
            <a:srgbClr val="BACFDD"/>
          </a:solidFill>
          <a:ln/>
        </p:spPr>
      </p:sp>
      <p:sp>
        <p:nvSpPr>
          <p:cNvPr id="8" name="Shape 5"/>
          <p:cNvSpPr/>
          <p:nvPr/>
        </p:nvSpPr>
        <p:spPr>
          <a:xfrm>
            <a:off x="580906" y="2519601"/>
            <a:ext cx="3367088" cy="970002"/>
          </a:xfrm>
          <a:prstGeom prst="roundRect">
            <a:avLst>
              <a:gd name="adj" fmla="val 25671"/>
            </a:avLst>
          </a:prstGeom>
          <a:solidFill>
            <a:srgbClr val="D4E9F7"/>
          </a:solidFill>
          <a:ln w="7620">
            <a:solidFill>
              <a:srgbClr val="BACFDD"/>
            </a:solidFill>
            <a:prstDash val="solid"/>
          </a:ln>
        </p:spPr>
      </p:sp>
      <p:pic>
        <p:nvPicPr>
          <p:cNvPr id="9" name="Image 1" descr="preencoded.png">    </p:cNvPr>
          <p:cNvPicPr>
            <a:picLocks noChangeAspect="1"/>
          </p:cNvPicPr>
          <p:nvPr/>
        </p:nvPicPr>
        <p:blipFill>
          <a:blip r:embed="rId2"/>
          <a:stretch>
            <a:fillRect/>
          </a:stretch>
        </p:blipFill>
        <p:spPr>
          <a:xfrm>
            <a:off x="2147768" y="2858691"/>
            <a:ext cx="233362" cy="291703"/>
          </a:xfrm>
          <a:prstGeom prst="rect">
            <a:avLst/>
          </a:prstGeom>
        </p:spPr>
      </p:pic>
      <p:sp>
        <p:nvSpPr>
          <p:cNvPr id="10" name="Text 6"/>
          <p:cNvSpPr/>
          <p:nvPr/>
        </p:nvSpPr>
        <p:spPr>
          <a:xfrm>
            <a:off x="4113967" y="2685574"/>
            <a:ext cx="2184202" cy="273010"/>
          </a:xfrm>
          <a:prstGeom prst="rect">
            <a:avLst/>
          </a:prstGeom>
          <a:noFill/>
          <a:ln/>
        </p:spPr>
        <p:txBody>
          <a:bodyPr wrap="none" lIns="0" tIns="0" rIns="0" bIns="0" rtlCol="0" anchor="t"/>
          <a:lstStyle/>
          <a:p>
            <a:pPr algn="l" indent="0" marL="0">
              <a:lnSpc>
                <a:spcPts val="2100"/>
              </a:lnSpc>
              <a:buNone/>
            </a:pPr>
            <a:r>
              <a:rPr lang="en-US" sz="1700" b="1" dirty="0">
                <a:solidFill>
                  <a:srgbClr val="384653"/>
                </a:solidFill>
                <a:latin typeface="Barlow Bold" pitchFamily="34" charset="0"/>
                <a:ea typeface="Barlow Bold" pitchFamily="34" charset="-122"/>
                <a:cs typeface="Barlow Bold" pitchFamily="34" charset="-120"/>
              </a:rPr>
              <a:t>Geospatial Integration</a:t>
            </a:r>
            <a:endParaRPr lang="en-US" sz="1700" dirty="0"/>
          </a:p>
        </p:txBody>
      </p:sp>
      <p:sp>
        <p:nvSpPr>
          <p:cNvPr id="11" name="Text 7"/>
          <p:cNvSpPr/>
          <p:nvPr/>
        </p:nvSpPr>
        <p:spPr>
          <a:xfrm>
            <a:off x="4113967" y="3058120"/>
            <a:ext cx="9182100" cy="265509"/>
          </a:xfrm>
          <a:prstGeom prst="rect">
            <a:avLst/>
          </a:prstGeom>
          <a:noFill/>
          <a:ln/>
        </p:spPr>
        <p:txBody>
          <a:bodyPr wrap="none" lIns="0" tIns="0" rIns="0" bIns="0" rtlCol="0" anchor="t"/>
          <a:lstStyle/>
          <a:p>
            <a:pPr algn="l" indent="0" marL="0">
              <a:lnSpc>
                <a:spcPts val="2050"/>
              </a:lnSpc>
              <a:buNone/>
            </a:pPr>
            <a:r>
              <a:rPr lang="en-US" sz="1300" dirty="0">
                <a:solidFill>
                  <a:srgbClr val="384653"/>
                </a:solidFill>
                <a:latin typeface="Montserrat" pitchFamily="34" charset="0"/>
                <a:ea typeface="Montserrat" pitchFamily="34" charset="-122"/>
                <a:cs typeface="Montserrat" pitchFamily="34" charset="-120"/>
              </a:rPr>
              <a:t>Implement advanced geospatial analysis to visualize service gaps and optimize mobile repair unit deployment.</a:t>
            </a:r>
            <a:endParaRPr lang="en-US" sz="1300" dirty="0"/>
          </a:p>
        </p:txBody>
      </p:sp>
      <p:sp>
        <p:nvSpPr>
          <p:cNvPr id="12" name="Shape 8"/>
          <p:cNvSpPr/>
          <p:nvPr/>
        </p:nvSpPr>
        <p:spPr>
          <a:xfrm>
            <a:off x="4030980" y="3480078"/>
            <a:ext cx="9935528" cy="11430"/>
          </a:xfrm>
          <a:prstGeom prst="roundRect">
            <a:avLst>
              <a:gd name="adj" fmla="val 2178536"/>
            </a:avLst>
          </a:prstGeom>
          <a:solidFill>
            <a:srgbClr val="BACFDD"/>
          </a:solidFill>
          <a:ln/>
        </p:spPr>
      </p:sp>
      <p:sp>
        <p:nvSpPr>
          <p:cNvPr id="13" name="Shape 9"/>
          <p:cNvSpPr/>
          <p:nvPr/>
        </p:nvSpPr>
        <p:spPr>
          <a:xfrm>
            <a:off x="580906" y="3572589"/>
            <a:ext cx="5050631" cy="1235512"/>
          </a:xfrm>
          <a:prstGeom prst="roundRect">
            <a:avLst>
              <a:gd name="adj" fmla="val 20154"/>
            </a:avLst>
          </a:prstGeom>
          <a:solidFill>
            <a:srgbClr val="D4E9F7"/>
          </a:solidFill>
          <a:ln w="7620">
            <a:solidFill>
              <a:srgbClr val="BACFDD"/>
            </a:solidFill>
            <a:prstDash val="solid"/>
          </a:ln>
        </p:spPr>
      </p:sp>
      <p:pic>
        <p:nvPicPr>
          <p:cNvPr id="14" name="Image 2" descr="preencoded.png">    </p:cNvPr>
          <p:cNvPicPr>
            <a:picLocks noChangeAspect="1"/>
          </p:cNvPicPr>
          <p:nvPr/>
        </p:nvPicPr>
        <p:blipFill>
          <a:blip r:embed="rId3"/>
          <a:stretch>
            <a:fillRect/>
          </a:stretch>
        </p:blipFill>
        <p:spPr>
          <a:xfrm>
            <a:off x="2989540" y="4044434"/>
            <a:ext cx="233362" cy="291703"/>
          </a:xfrm>
          <a:prstGeom prst="rect">
            <a:avLst/>
          </a:prstGeom>
        </p:spPr>
      </p:pic>
      <p:sp>
        <p:nvSpPr>
          <p:cNvPr id="15" name="Text 10"/>
          <p:cNvSpPr/>
          <p:nvPr/>
        </p:nvSpPr>
        <p:spPr>
          <a:xfrm>
            <a:off x="5797510" y="3738563"/>
            <a:ext cx="2184202" cy="273010"/>
          </a:xfrm>
          <a:prstGeom prst="rect">
            <a:avLst/>
          </a:prstGeom>
          <a:noFill/>
          <a:ln/>
        </p:spPr>
        <p:txBody>
          <a:bodyPr wrap="none" lIns="0" tIns="0" rIns="0" bIns="0" rtlCol="0" anchor="t"/>
          <a:lstStyle/>
          <a:p>
            <a:pPr algn="l" indent="0" marL="0">
              <a:lnSpc>
                <a:spcPts val="2100"/>
              </a:lnSpc>
              <a:buNone/>
            </a:pPr>
            <a:r>
              <a:rPr lang="en-US" sz="1700" b="1" dirty="0">
                <a:solidFill>
                  <a:srgbClr val="384653"/>
                </a:solidFill>
                <a:latin typeface="Barlow Bold" pitchFamily="34" charset="0"/>
                <a:ea typeface="Barlow Bold" pitchFamily="34" charset="-122"/>
                <a:cs typeface="Barlow Bold" pitchFamily="34" charset="-120"/>
              </a:rPr>
              <a:t>User Feedback Loop</a:t>
            </a:r>
            <a:endParaRPr lang="en-US" sz="1700" dirty="0"/>
          </a:p>
        </p:txBody>
      </p:sp>
      <p:sp>
        <p:nvSpPr>
          <p:cNvPr id="16" name="Text 11"/>
          <p:cNvSpPr/>
          <p:nvPr/>
        </p:nvSpPr>
        <p:spPr>
          <a:xfrm>
            <a:off x="5797510" y="4111109"/>
            <a:ext cx="8086011" cy="531019"/>
          </a:xfrm>
          <a:prstGeom prst="rect">
            <a:avLst/>
          </a:prstGeom>
          <a:noFill/>
          <a:ln/>
        </p:spPr>
        <p:txBody>
          <a:bodyPr wrap="square" lIns="0" tIns="0" rIns="0" bIns="0" rtlCol="0" anchor="t"/>
          <a:lstStyle/>
          <a:p>
            <a:pPr algn="l" indent="0" marL="0">
              <a:lnSpc>
                <a:spcPts val="2050"/>
              </a:lnSpc>
              <a:buNone/>
            </a:pPr>
            <a:r>
              <a:rPr lang="en-US" sz="1300" dirty="0">
                <a:solidFill>
                  <a:srgbClr val="384653"/>
                </a:solidFill>
                <a:latin typeface="Montserrat" pitchFamily="34" charset="0"/>
                <a:ea typeface="Montserrat" pitchFamily="34" charset="-122"/>
                <a:cs typeface="Montserrat" pitchFamily="34" charset="-120"/>
              </a:rPr>
              <a:t>Develop a continuous feedback mechanism with users and stakeholders to refine model accuracy and relevance.</a:t>
            </a:r>
            <a:endParaRPr lang="en-US" sz="1300" dirty="0"/>
          </a:p>
        </p:txBody>
      </p:sp>
      <p:sp>
        <p:nvSpPr>
          <p:cNvPr id="17" name="Shape 12"/>
          <p:cNvSpPr/>
          <p:nvPr/>
        </p:nvSpPr>
        <p:spPr>
          <a:xfrm>
            <a:off x="5714524" y="4798576"/>
            <a:ext cx="8251984" cy="11430"/>
          </a:xfrm>
          <a:prstGeom prst="roundRect">
            <a:avLst>
              <a:gd name="adj" fmla="val 2178536"/>
            </a:avLst>
          </a:prstGeom>
          <a:solidFill>
            <a:srgbClr val="BACFDD"/>
          </a:solidFill>
          <a:ln/>
        </p:spPr>
      </p:sp>
      <p:sp>
        <p:nvSpPr>
          <p:cNvPr id="18" name="Shape 13"/>
          <p:cNvSpPr/>
          <p:nvPr/>
        </p:nvSpPr>
        <p:spPr>
          <a:xfrm>
            <a:off x="580906" y="4891088"/>
            <a:ext cx="6734294" cy="1235512"/>
          </a:xfrm>
          <a:prstGeom prst="roundRect">
            <a:avLst>
              <a:gd name="adj" fmla="val 20154"/>
            </a:avLst>
          </a:prstGeom>
          <a:solidFill>
            <a:srgbClr val="D4E9F7"/>
          </a:solidFill>
          <a:ln w="7620">
            <a:solidFill>
              <a:srgbClr val="BACFDD"/>
            </a:solidFill>
            <a:prstDash val="solid"/>
          </a:ln>
        </p:spPr>
      </p:sp>
      <p:pic>
        <p:nvPicPr>
          <p:cNvPr id="19" name="Image 3" descr="preencoded.png">    </p:cNvPr>
          <p:cNvPicPr>
            <a:picLocks noChangeAspect="1"/>
          </p:cNvPicPr>
          <p:nvPr/>
        </p:nvPicPr>
        <p:blipFill>
          <a:blip r:embed="rId4"/>
          <a:stretch>
            <a:fillRect/>
          </a:stretch>
        </p:blipFill>
        <p:spPr>
          <a:xfrm>
            <a:off x="3831312" y="5362932"/>
            <a:ext cx="233362" cy="291703"/>
          </a:xfrm>
          <a:prstGeom prst="rect">
            <a:avLst/>
          </a:prstGeom>
        </p:spPr>
      </p:pic>
      <p:sp>
        <p:nvSpPr>
          <p:cNvPr id="20" name="Text 14"/>
          <p:cNvSpPr/>
          <p:nvPr/>
        </p:nvSpPr>
        <p:spPr>
          <a:xfrm>
            <a:off x="7481173" y="5057061"/>
            <a:ext cx="2270760" cy="273010"/>
          </a:xfrm>
          <a:prstGeom prst="rect">
            <a:avLst/>
          </a:prstGeom>
          <a:noFill/>
          <a:ln/>
        </p:spPr>
        <p:txBody>
          <a:bodyPr wrap="none" lIns="0" tIns="0" rIns="0" bIns="0" rtlCol="0" anchor="t"/>
          <a:lstStyle/>
          <a:p>
            <a:pPr algn="l" indent="0" marL="0">
              <a:lnSpc>
                <a:spcPts val="2100"/>
              </a:lnSpc>
              <a:buNone/>
            </a:pPr>
            <a:r>
              <a:rPr lang="en-US" sz="1700" b="1" dirty="0">
                <a:solidFill>
                  <a:srgbClr val="384653"/>
                </a:solidFill>
                <a:latin typeface="Barlow Bold" pitchFamily="34" charset="0"/>
                <a:ea typeface="Barlow Bold" pitchFamily="34" charset="-122"/>
                <a:cs typeface="Barlow Bold" pitchFamily="34" charset="-120"/>
              </a:rPr>
              <a:t>Predictive Maintenance</a:t>
            </a:r>
            <a:endParaRPr lang="en-US" sz="1700" dirty="0"/>
          </a:p>
        </p:txBody>
      </p:sp>
      <p:sp>
        <p:nvSpPr>
          <p:cNvPr id="21" name="Text 15"/>
          <p:cNvSpPr/>
          <p:nvPr/>
        </p:nvSpPr>
        <p:spPr>
          <a:xfrm>
            <a:off x="7481173" y="5429607"/>
            <a:ext cx="6402348" cy="531019"/>
          </a:xfrm>
          <a:prstGeom prst="rect">
            <a:avLst/>
          </a:prstGeom>
          <a:noFill/>
          <a:ln/>
        </p:spPr>
        <p:txBody>
          <a:bodyPr wrap="square" lIns="0" tIns="0" rIns="0" bIns="0" rtlCol="0" anchor="t"/>
          <a:lstStyle/>
          <a:p>
            <a:pPr algn="l" indent="0" marL="0">
              <a:lnSpc>
                <a:spcPts val="2050"/>
              </a:lnSpc>
              <a:buNone/>
            </a:pPr>
            <a:r>
              <a:rPr lang="en-US" sz="1300" dirty="0">
                <a:solidFill>
                  <a:srgbClr val="384653"/>
                </a:solidFill>
                <a:latin typeface="Montserrat" pitchFamily="34" charset="0"/>
                <a:ea typeface="Montserrat" pitchFamily="34" charset="-122"/>
                <a:cs typeface="Montserrat" pitchFamily="34" charset="-120"/>
              </a:rPr>
              <a:t>Explore integration with vehicle telemetry data to forecast future repair needs, preventing breakdowns.</a:t>
            </a:r>
            <a:endParaRPr lang="en-US" sz="1300" dirty="0"/>
          </a:p>
        </p:txBody>
      </p:sp>
      <p:sp>
        <p:nvSpPr>
          <p:cNvPr id="22" name="Text 16"/>
          <p:cNvSpPr/>
          <p:nvPr/>
        </p:nvSpPr>
        <p:spPr>
          <a:xfrm>
            <a:off x="580906" y="6313289"/>
            <a:ext cx="13468588" cy="1327547"/>
          </a:xfrm>
          <a:prstGeom prst="rect">
            <a:avLst/>
          </a:prstGeom>
          <a:noFill/>
          <a:ln/>
        </p:spPr>
        <p:txBody>
          <a:bodyPr wrap="square" lIns="0" tIns="0" rIns="0" bIns="0" rtlCol="0" anchor="t"/>
          <a:lstStyle/>
          <a:p>
            <a:pPr algn="l" indent="0" marL="0">
              <a:lnSpc>
                <a:spcPts val="2050"/>
              </a:lnSpc>
              <a:buNone/>
            </a:pPr>
            <a:r>
              <a:rPr lang="en-US" sz="1300" dirty="0">
                <a:solidFill>
                  <a:srgbClr val="384653"/>
                </a:solidFill>
                <a:latin typeface="Montserrat" pitchFamily="34" charset="0"/>
                <a:ea typeface="Montserrat" pitchFamily="34" charset="-122"/>
                <a:cs typeface="Montserrat" pitchFamily="34" charset="-120"/>
              </a:rPr>
              <a:t>Our journey doesn't end with this initial success. We envision several key enhancements to further bolster the system's capabilities. Expanding data sources to include real-time traffic, local economic indicators, and public transit information will provide a more holistic view. Advanced geospatial integration will allow for even more precise identification of service gaps and optimal deployment of resources. Establishing a robust user feedback loop is critical for continuous refinement of the model. Ultimately, we aim to integrate predictive maintenance capabilities, leveraging vehicle telemetry to anticipate repair needs before they become critical issues, thereby enhancing overall vehicle uptime and safety.</a:t>
            </a:r>
            <a:endParaRPr lang="en-US" sz="13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99373" y="710565"/>
            <a:ext cx="10283309" cy="657344"/>
          </a:xfrm>
          <a:prstGeom prst="rect">
            <a:avLst/>
          </a:prstGeom>
          <a:noFill/>
          <a:ln/>
        </p:spPr>
        <p:txBody>
          <a:bodyPr wrap="none" lIns="0" tIns="0" rIns="0" bIns="0" rtlCol="0" anchor="t"/>
          <a:lstStyle/>
          <a:p>
            <a:pPr algn="l" indent="0" marL="0">
              <a:lnSpc>
                <a:spcPts val="5150"/>
              </a:lnSpc>
              <a:buNone/>
            </a:pPr>
            <a:r>
              <a:rPr lang="en-US" sz="4100" b="1" dirty="0">
                <a:solidFill>
                  <a:srgbClr val="2E3C4E"/>
                </a:solidFill>
                <a:latin typeface="Barlow Bold" pitchFamily="34" charset="0"/>
                <a:ea typeface="Barlow Bold" pitchFamily="34" charset="-122"/>
                <a:cs typeface="Barlow Bold" pitchFamily="34" charset="-120"/>
              </a:rPr>
              <a:t>Call to Action: Invest in Smart Infrastructure</a:t>
            </a:r>
            <a:endParaRPr lang="en-US" sz="4100" dirty="0"/>
          </a:p>
        </p:txBody>
      </p:sp>
      <p:sp>
        <p:nvSpPr>
          <p:cNvPr id="3" name="Shape 1"/>
          <p:cNvSpPr/>
          <p:nvPr/>
        </p:nvSpPr>
        <p:spPr>
          <a:xfrm>
            <a:off x="699373" y="1767483"/>
            <a:ext cx="4277320" cy="3609380"/>
          </a:xfrm>
          <a:prstGeom prst="roundRect">
            <a:avLst>
              <a:gd name="adj" fmla="val 8304"/>
            </a:avLst>
          </a:prstGeom>
          <a:solidFill>
            <a:srgbClr val="D4E9F7"/>
          </a:solidFill>
          <a:ln w="7620">
            <a:solidFill>
              <a:srgbClr val="BACFDD"/>
            </a:solidFill>
            <a:prstDash val="solid"/>
          </a:ln>
        </p:spPr>
      </p:sp>
      <p:sp>
        <p:nvSpPr>
          <p:cNvPr id="4" name="Text 2"/>
          <p:cNvSpPr/>
          <p:nvPr/>
        </p:nvSpPr>
        <p:spPr>
          <a:xfrm>
            <a:off x="906780" y="1974890"/>
            <a:ext cx="2629257" cy="328613"/>
          </a:xfrm>
          <a:prstGeom prst="rect">
            <a:avLst/>
          </a:prstGeom>
          <a:noFill/>
          <a:ln/>
        </p:spPr>
        <p:txBody>
          <a:bodyPr wrap="none" lIns="0" tIns="0" rIns="0" bIns="0" rtlCol="0" anchor="t"/>
          <a:lstStyle/>
          <a:p>
            <a:pPr algn="l" indent="0" marL="0">
              <a:lnSpc>
                <a:spcPts val="2550"/>
              </a:lnSpc>
              <a:buNone/>
            </a:pPr>
            <a:r>
              <a:rPr lang="en-US" sz="2050" b="1" dirty="0">
                <a:solidFill>
                  <a:srgbClr val="384653"/>
                </a:solidFill>
                <a:latin typeface="Barlow Bold" pitchFamily="34" charset="0"/>
                <a:ea typeface="Barlow Bold" pitchFamily="34" charset="-122"/>
                <a:cs typeface="Barlow Bold" pitchFamily="34" charset="-120"/>
              </a:rPr>
              <a:t>Policymakers</a:t>
            </a:r>
            <a:endParaRPr lang="en-US" sz="2050" dirty="0"/>
          </a:p>
        </p:txBody>
      </p:sp>
      <p:sp>
        <p:nvSpPr>
          <p:cNvPr id="5" name="Text 3"/>
          <p:cNvSpPr/>
          <p:nvPr/>
        </p:nvSpPr>
        <p:spPr>
          <a:xfrm>
            <a:off x="906780" y="2423279"/>
            <a:ext cx="3862507" cy="1278255"/>
          </a:xfrm>
          <a:prstGeom prst="rect">
            <a:avLst/>
          </a:prstGeom>
          <a:noFill/>
          <a:ln/>
        </p:spPr>
        <p:txBody>
          <a:bodyPr wrap="square" lIns="0" tIns="0" rIns="0" bIns="0" rtlCol="0" anchor="t"/>
          <a:lstStyle/>
          <a:p>
            <a:pPr algn="l" indent="0" marL="0">
              <a:lnSpc>
                <a:spcPts val="2500"/>
              </a:lnSpc>
              <a:buNone/>
            </a:pPr>
            <a:r>
              <a:rPr lang="en-US" sz="1550" dirty="0">
                <a:solidFill>
                  <a:srgbClr val="384653"/>
                </a:solidFill>
                <a:latin typeface="Montserrat" pitchFamily="34" charset="0"/>
                <a:ea typeface="Montserrat" pitchFamily="34" charset="-122"/>
                <a:cs typeface="Montserrat" pitchFamily="34" charset="-120"/>
              </a:rPr>
              <a:t>Utilize this tool for data-driven decisions on infrastructure investment and workforce development programs.</a:t>
            </a:r>
            <a:endParaRPr lang="en-US" sz="1550" dirty="0"/>
          </a:p>
        </p:txBody>
      </p:sp>
      <p:sp>
        <p:nvSpPr>
          <p:cNvPr id="6" name="Text 4"/>
          <p:cNvSpPr/>
          <p:nvPr/>
        </p:nvSpPr>
        <p:spPr>
          <a:xfrm>
            <a:off x="906780" y="3821311"/>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Identify priority areas for mechanic training.</a:t>
            </a:r>
            <a:endParaRPr lang="en-US" sz="1550" dirty="0"/>
          </a:p>
        </p:txBody>
      </p:sp>
      <p:sp>
        <p:nvSpPr>
          <p:cNvPr id="7" name="Text 5"/>
          <p:cNvSpPr/>
          <p:nvPr/>
        </p:nvSpPr>
        <p:spPr>
          <a:xfrm>
            <a:off x="906780" y="4530328"/>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Allocate resources for mobile repair services in rural areas.</a:t>
            </a:r>
            <a:endParaRPr lang="en-US" sz="1550" dirty="0"/>
          </a:p>
        </p:txBody>
      </p:sp>
      <p:sp>
        <p:nvSpPr>
          <p:cNvPr id="8" name="Shape 6"/>
          <p:cNvSpPr/>
          <p:nvPr/>
        </p:nvSpPr>
        <p:spPr>
          <a:xfrm>
            <a:off x="5176480" y="1767483"/>
            <a:ext cx="4277320" cy="3609380"/>
          </a:xfrm>
          <a:prstGeom prst="roundRect">
            <a:avLst>
              <a:gd name="adj" fmla="val 8304"/>
            </a:avLst>
          </a:prstGeom>
          <a:solidFill>
            <a:srgbClr val="D4E9F7"/>
          </a:solidFill>
          <a:ln w="7620">
            <a:solidFill>
              <a:srgbClr val="BACFDD"/>
            </a:solidFill>
            <a:prstDash val="solid"/>
          </a:ln>
        </p:spPr>
      </p:sp>
      <p:sp>
        <p:nvSpPr>
          <p:cNvPr id="9" name="Text 7"/>
          <p:cNvSpPr/>
          <p:nvPr/>
        </p:nvSpPr>
        <p:spPr>
          <a:xfrm>
            <a:off x="5383887" y="1974890"/>
            <a:ext cx="2629257" cy="328613"/>
          </a:xfrm>
          <a:prstGeom prst="rect">
            <a:avLst/>
          </a:prstGeom>
          <a:noFill/>
          <a:ln/>
        </p:spPr>
        <p:txBody>
          <a:bodyPr wrap="none" lIns="0" tIns="0" rIns="0" bIns="0" rtlCol="0" anchor="t"/>
          <a:lstStyle/>
          <a:p>
            <a:pPr algn="l" indent="0" marL="0">
              <a:lnSpc>
                <a:spcPts val="2550"/>
              </a:lnSpc>
              <a:buNone/>
            </a:pPr>
            <a:r>
              <a:rPr lang="en-US" sz="2050" b="1" dirty="0">
                <a:solidFill>
                  <a:srgbClr val="384653"/>
                </a:solidFill>
                <a:latin typeface="Barlow Bold" pitchFamily="34" charset="0"/>
                <a:ea typeface="Barlow Bold" pitchFamily="34" charset="-122"/>
                <a:cs typeface="Barlow Bold" pitchFamily="34" charset="-120"/>
              </a:rPr>
              <a:t>Investors</a:t>
            </a:r>
            <a:endParaRPr lang="en-US" sz="2050" dirty="0"/>
          </a:p>
        </p:txBody>
      </p:sp>
      <p:sp>
        <p:nvSpPr>
          <p:cNvPr id="10" name="Text 8"/>
          <p:cNvSpPr/>
          <p:nvPr/>
        </p:nvSpPr>
        <p:spPr>
          <a:xfrm>
            <a:off x="5383887" y="2423279"/>
            <a:ext cx="3862507" cy="958691"/>
          </a:xfrm>
          <a:prstGeom prst="rect">
            <a:avLst/>
          </a:prstGeom>
          <a:noFill/>
          <a:ln/>
        </p:spPr>
        <p:txBody>
          <a:bodyPr wrap="square" lIns="0" tIns="0" rIns="0" bIns="0" rtlCol="0" anchor="t"/>
          <a:lstStyle/>
          <a:p>
            <a:pPr algn="l" indent="0" marL="0">
              <a:lnSpc>
                <a:spcPts val="2500"/>
              </a:lnSpc>
              <a:buNone/>
            </a:pPr>
            <a:r>
              <a:rPr lang="en-US" sz="1550" dirty="0">
                <a:solidFill>
                  <a:srgbClr val="384653"/>
                </a:solidFill>
                <a:latin typeface="Montserrat" pitchFamily="34" charset="0"/>
                <a:ea typeface="Montserrat" pitchFamily="34" charset="-122"/>
                <a:cs typeface="Montserrat" pitchFamily="34" charset="-120"/>
              </a:rPr>
              <a:t>Recognize the potential for significant returns in a modernized, efficient auto repair sector.</a:t>
            </a:r>
            <a:endParaRPr lang="en-US" sz="1550" dirty="0"/>
          </a:p>
        </p:txBody>
      </p:sp>
      <p:sp>
        <p:nvSpPr>
          <p:cNvPr id="11" name="Text 9"/>
          <p:cNvSpPr/>
          <p:nvPr/>
        </p:nvSpPr>
        <p:spPr>
          <a:xfrm>
            <a:off x="5383887" y="3501747"/>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Support expansion of automotive service chains.</a:t>
            </a:r>
            <a:endParaRPr lang="en-US" sz="1550" dirty="0"/>
          </a:p>
        </p:txBody>
      </p:sp>
      <p:sp>
        <p:nvSpPr>
          <p:cNvPr id="12" name="Text 10"/>
          <p:cNvSpPr/>
          <p:nvPr/>
        </p:nvSpPr>
        <p:spPr>
          <a:xfrm>
            <a:off x="5383887" y="4210764"/>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Fund innovative mobile repair solutions.</a:t>
            </a:r>
            <a:endParaRPr lang="en-US" sz="1550" dirty="0"/>
          </a:p>
        </p:txBody>
      </p:sp>
      <p:sp>
        <p:nvSpPr>
          <p:cNvPr id="13" name="Shape 11"/>
          <p:cNvSpPr/>
          <p:nvPr/>
        </p:nvSpPr>
        <p:spPr>
          <a:xfrm>
            <a:off x="9653588" y="1767483"/>
            <a:ext cx="4277320" cy="3609380"/>
          </a:xfrm>
          <a:prstGeom prst="roundRect">
            <a:avLst>
              <a:gd name="adj" fmla="val 8304"/>
            </a:avLst>
          </a:prstGeom>
          <a:solidFill>
            <a:srgbClr val="D4E9F7"/>
          </a:solidFill>
          <a:ln w="7620">
            <a:solidFill>
              <a:srgbClr val="BACFDD"/>
            </a:solidFill>
            <a:prstDash val="solid"/>
          </a:ln>
        </p:spPr>
      </p:sp>
      <p:sp>
        <p:nvSpPr>
          <p:cNvPr id="14" name="Text 12"/>
          <p:cNvSpPr/>
          <p:nvPr/>
        </p:nvSpPr>
        <p:spPr>
          <a:xfrm>
            <a:off x="9860994" y="1974890"/>
            <a:ext cx="2629257" cy="328613"/>
          </a:xfrm>
          <a:prstGeom prst="rect">
            <a:avLst/>
          </a:prstGeom>
          <a:noFill/>
          <a:ln/>
        </p:spPr>
        <p:txBody>
          <a:bodyPr wrap="none" lIns="0" tIns="0" rIns="0" bIns="0" rtlCol="0" anchor="t"/>
          <a:lstStyle/>
          <a:p>
            <a:pPr algn="l" indent="0" marL="0">
              <a:lnSpc>
                <a:spcPts val="2550"/>
              </a:lnSpc>
              <a:buNone/>
            </a:pPr>
            <a:r>
              <a:rPr lang="en-US" sz="2050" b="1" dirty="0">
                <a:solidFill>
                  <a:srgbClr val="384653"/>
                </a:solidFill>
                <a:latin typeface="Barlow Bold" pitchFamily="34" charset="0"/>
                <a:ea typeface="Barlow Bold" pitchFamily="34" charset="-122"/>
                <a:cs typeface="Barlow Bold" pitchFamily="34" charset="-120"/>
              </a:rPr>
              <a:t>Automotive Industry</a:t>
            </a:r>
            <a:endParaRPr lang="en-US" sz="2050" dirty="0"/>
          </a:p>
        </p:txBody>
      </p:sp>
      <p:sp>
        <p:nvSpPr>
          <p:cNvPr id="15" name="Text 13"/>
          <p:cNvSpPr/>
          <p:nvPr/>
        </p:nvSpPr>
        <p:spPr>
          <a:xfrm>
            <a:off x="9860994" y="2423279"/>
            <a:ext cx="3862507" cy="958691"/>
          </a:xfrm>
          <a:prstGeom prst="rect">
            <a:avLst/>
          </a:prstGeom>
          <a:noFill/>
          <a:ln/>
        </p:spPr>
        <p:txBody>
          <a:bodyPr wrap="square" lIns="0" tIns="0" rIns="0" bIns="0" rtlCol="0" anchor="t"/>
          <a:lstStyle/>
          <a:p>
            <a:pPr algn="l" indent="0" marL="0">
              <a:lnSpc>
                <a:spcPts val="2500"/>
              </a:lnSpc>
              <a:buNone/>
            </a:pPr>
            <a:r>
              <a:rPr lang="en-US" sz="1550" dirty="0">
                <a:solidFill>
                  <a:srgbClr val="384653"/>
                </a:solidFill>
                <a:latin typeface="Montserrat" pitchFamily="34" charset="0"/>
                <a:ea typeface="Montserrat" pitchFamily="34" charset="-122"/>
                <a:cs typeface="Montserrat" pitchFamily="34" charset="-120"/>
              </a:rPr>
              <a:t>Leverage predictive insights to optimize service networks and enhance customer satisfaction.</a:t>
            </a:r>
            <a:endParaRPr lang="en-US" sz="1550" dirty="0"/>
          </a:p>
        </p:txBody>
      </p:sp>
      <p:sp>
        <p:nvSpPr>
          <p:cNvPr id="16" name="Text 14"/>
          <p:cNvSpPr/>
          <p:nvPr/>
        </p:nvSpPr>
        <p:spPr>
          <a:xfrm>
            <a:off x="9860994" y="3501747"/>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Strategic network planning for new facilities.</a:t>
            </a:r>
            <a:endParaRPr lang="en-US" sz="1550" dirty="0"/>
          </a:p>
        </p:txBody>
      </p:sp>
      <p:sp>
        <p:nvSpPr>
          <p:cNvPr id="17" name="Text 15"/>
          <p:cNvSpPr/>
          <p:nvPr/>
        </p:nvSpPr>
        <p:spPr>
          <a:xfrm>
            <a:off x="9860994" y="4210764"/>
            <a:ext cx="3862507" cy="639127"/>
          </a:xfrm>
          <a:prstGeom prst="rect">
            <a:avLst/>
          </a:prstGeom>
          <a:noFill/>
          <a:ln/>
        </p:spPr>
        <p:txBody>
          <a:bodyPr wrap="square" lIns="0" tIns="0" rIns="0" bIns="0" rtlCol="0" anchor="t"/>
          <a:lstStyle/>
          <a:p>
            <a:pPr algn="l" marL="342900" indent="-342900">
              <a:lnSpc>
                <a:spcPts val="2500"/>
              </a:lnSpc>
              <a:buSzPct val="100000"/>
              <a:buChar char="•"/>
            </a:pPr>
            <a:r>
              <a:rPr lang="en-US" sz="1550" dirty="0">
                <a:solidFill>
                  <a:srgbClr val="384653"/>
                </a:solidFill>
                <a:latin typeface="Montserrat" pitchFamily="34" charset="0"/>
                <a:ea typeface="Montserrat" pitchFamily="34" charset="-122"/>
                <a:cs typeface="Montserrat" pitchFamily="34" charset="-120"/>
              </a:rPr>
              <a:t>Improved service delivery and customer loyalty.</a:t>
            </a:r>
            <a:endParaRPr lang="en-US" sz="1550" dirty="0"/>
          </a:p>
        </p:txBody>
      </p:sp>
      <p:sp>
        <p:nvSpPr>
          <p:cNvPr id="18" name="Text 16"/>
          <p:cNvSpPr/>
          <p:nvPr/>
        </p:nvSpPr>
        <p:spPr>
          <a:xfrm>
            <a:off x="699373" y="5601653"/>
            <a:ext cx="13231654" cy="1917383"/>
          </a:xfrm>
          <a:prstGeom prst="rect">
            <a:avLst/>
          </a:prstGeom>
          <a:noFill/>
          <a:ln/>
        </p:spPr>
        <p:txBody>
          <a:bodyPr wrap="square" lIns="0" tIns="0" rIns="0" bIns="0" rtlCol="0" anchor="t"/>
          <a:lstStyle/>
          <a:p>
            <a:pPr algn="l" indent="0" marL="0">
              <a:lnSpc>
                <a:spcPts val="2500"/>
              </a:lnSpc>
              <a:buNone/>
            </a:pPr>
            <a:r>
              <a:rPr lang="en-US" sz="1550" dirty="0">
                <a:solidFill>
                  <a:srgbClr val="384653"/>
                </a:solidFill>
                <a:latin typeface="Montserrat" pitchFamily="34" charset="0"/>
                <a:ea typeface="Montserrat" pitchFamily="34" charset="-122"/>
                <a:cs typeface="Montserrat" pitchFamily="34" charset="-120"/>
              </a:rPr>
              <a:t>We urge all stakeholders—policymakers, investors, and the automotive industry—to embrace this transformative AI-driven solution. For policymakers, it offers a robust framework for making data-driven decisions on infrastructure investments and crafting targeted workforce development programs, especially benefiting underserved communities. Investors will find compelling opportunities for growth in a modernized, efficient auto repair sector, with potential for significant returns on investment. The automotive industry can leverage these predictive insights to optimize service networks, enhance customer satisfaction, and drive strategic expansion. Together, we can build a more resilient, equitable, and sustainable transportation future.</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8</Slides>
  <Notes>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Slide 1</vt:lpstr>
      <vt:lpstr>Slide 2</vt:lpstr>
      <vt:lpstr>Slide 3</vt:lpstr>
      <vt:lpstr>Slide 4</vt:lpstr>
      <vt:lpstr>Slide 5</vt:lpstr>
      <vt:lpstr>Slide 6</vt:lpstr>
      <vt:lpstr>Slide 7</vt:lpstr>
      <vt:lpstr>Slide 8</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2025-06-09T11:19:43Z</dcterms:created>
  <dcterms:modified xsi:type="dcterms:W3CDTF">2025-06-09T11:19:43Z</dcterms:modified>
</cp:coreProperties>
</file>