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569200" cy="10706100"/>
  <p:notesSz cx="7569200" cy="10706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g"/><Relationship Id="rId11" Type="http://schemas.openxmlformats.org/officeDocument/2006/relationships/image" Target="../media/image10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166" y="3318891"/>
            <a:ext cx="6439217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6332" y="5995416"/>
            <a:ext cx="5302885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483" y="2791714"/>
            <a:ext cx="5655005" cy="51920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744" y="2675953"/>
            <a:ext cx="3769740" cy="80498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6998" y="2721737"/>
            <a:ext cx="3619119" cy="6540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07948" y="2702687"/>
            <a:ext cx="3657600" cy="692150"/>
          </a:xfrm>
          <a:custGeom>
            <a:avLst/>
            <a:gdLst/>
            <a:ahLst/>
            <a:cxnLst/>
            <a:rect l="l" t="t" r="r" b="b"/>
            <a:pathLst>
              <a:path w="3657600" h="692150">
                <a:moveTo>
                  <a:pt x="0" y="692150"/>
                </a:moveTo>
                <a:lnTo>
                  <a:pt x="3657219" y="692150"/>
                </a:lnTo>
                <a:lnTo>
                  <a:pt x="3657219" y="0"/>
                </a:lnTo>
                <a:lnTo>
                  <a:pt x="0" y="0"/>
                </a:lnTo>
                <a:lnTo>
                  <a:pt x="0" y="6921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0429" y="3557270"/>
            <a:ext cx="1693418" cy="82740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2974" y="4893310"/>
            <a:ext cx="5835396" cy="104203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9609" y="4939449"/>
            <a:ext cx="5684520" cy="890993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970559" y="4920424"/>
            <a:ext cx="5722620" cy="929640"/>
          </a:xfrm>
          <a:custGeom>
            <a:avLst/>
            <a:gdLst/>
            <a:ahLst/>
            <a:cxnLst/>
            <a:rect l="l" t="t" r="r" b="b"/>
            <a:pathLst>
              <a:path w="5722620" h="929639">
                <a:moveTo>
                  <a:pt x="0" y="929068"/>
                </a:moveTo>
                <a:lnTo>
                  <a:pt x="5722620" y="929068"/>
                </a:lnTo>
                <a:lnTo>
                  <a:pt x="5722620" y="0"/>
                </a:lnTo>
                <a:lnTo>
                  <a:pt x="0" y="0"/>
                </a:lnTo>
                <a:lnTo>
                  <a:pt x="0" y="92906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2659" y="6120181"/>
            <a:ext cx="2706369" cy="93708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1074" y="7853019"/>
            <a:ext cx="5905500" cy="80025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5938" y="7899781"/>
            <a:ext cx="5745480" cy="648969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1016888" y="7880731"/>
            <a:ext cx="5783580" cy="687070"/>
          </a:xfrm>
          <a:custGeom>
            <a:avLst/>
            <a:gdLst/>
            <a:ahLst/>
            <a:cxnLst/>
            <a:rect l="l" t="t" r="r" b="b"/>
            <a:pathLst>
              <a:path w="5783580" h="687070">
                <a:moveTo>
                  <a:pt x="0" y="687070"/>
                </a:moveTo>
                <a:lnTo>
                  <a:pt x="5783580" y="687070"/>
                </a:lnTo>
                <a:lnTo>
                  <a:pt x="5783580" y="0"/>
                </a:lnTo>
                <a:lnTo>
                  <a:pt x="0" y="0"/>
                </a:lnTo>
                <a:lnTo>
                  <a:pt x="0" y="68707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0430" y="8851900"/>
            <a:ext cx="2803271" cy="8502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 u="heavy">
                <a:solidFill>
                  <a:srgbClr val="99CA3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 u="heavy">
                <a:solidFill>
                  <a:srgbClr val="99CA3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777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901408" y="2462403"/>
            <a:ext cx="3295364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 u="heavy">
                <a:solidFill>
                  <a:srgbClr val="99CA3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796" y="1862073"/>
            <a:ext cx="5289956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 u="heavy">
                <a:solidFill>
                  <a:srgbClr val="99CA3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77" y="2462403"/>
            <a:ext cx="6817995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5687" y="9956673"/>
            <a:ext cx="24241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777" y="9956673"/>
            <a:ext cx="17423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54396" y="9956673"/>
            <a:ext cx="1742376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jp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jp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jp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jp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7.png"/><Relationship Id="rId4" Type="http://schemas.openxmlformats.org/officeDocument/2006/relationships/image" Target="../media/image38.jp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jp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50.png"/><Relationship Id="rId4" Type="http://schemas.openxmlformats.org/officeDocument/2006/relationships/image" Target="../media/image51.jp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jpg"/><Relationship Id="rId10" Type="http://schemas.openxmlformats.org/officeDocument/2006/relationships/image" Target="../media/image57.png"/><Relationship Id="rId11" Type="http://schemas.openxmlformats.org/officeDocument/2006/relationships/image" Target="../media/image5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jp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jpg"/><Relationship Id="rId8" Type="http://schemas.openxmlformats.org/officeDocument/2006/relationships/image" Target="../media/image6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796" y="1862073"/>
            <a:ext cx="49841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Hotel Reservation</a:t>
            </a:r>
            <a:r>
              <a:rPr dirty="0" spc="-15"/>
              <a:t> </a:t>
            </a:r>
            <a:r>
              <a:rPr dirty="0" spc="-5"/>
              <a:t>Analysis</a:t>
            </a:r>
            <a:r>
              <a:rPr dirty="0"/>
              <a:t> </a:t>
            </a:r>
            <a:r>
              <a:rPr dirty="0" spc="-5"/>
              <a:t>with</a:t>
            </a:r>
            <a:r>
              <a:rPr dirty="0" spc="-10"/>
              <a:t> </a:t>
            </a:r>
            <a:r>
              <a:rPr dirty="0" spc="-5"/>
              <a:t>MySQL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183" y="2374138"/>
            <a:ext cx="49231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1.</a:t>
            </a:r>
            <a:r>
              <a:rPr dirty="0" sz="1600" spc="75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total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number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1600" spc="-6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reservations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dataset?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183" y="4494403"/>
            <a:ext cx="45796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2.</a:t>
            </a:r>
            <a:r>
              <a:rPr dirty="0" sz="1600" spc="80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Which</a:t>
            </a:r>
            <a:r>
              <a:rPr dirty="0" u="heavy" sz="1600" spc="-7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meal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plan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most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popular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among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guests?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708" y="7157618"/>
            <a:ext cx="5426075" cy="55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">
              <a:lnSpc>
                <a:spcPct val="107700"/>
              </a:lnSpc>
              <a:spcBef>
                <a:spcPts val="100"/>
              </a:spcBef>
            </a:pP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3.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 is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average price per room for reservations involving </a:t>
            </a:r>
            <a:r>
              <a:rPr dirty="0" sz="1600" spc="-350" b="1">
                <a:latin typeface="Calibri"/>
                <a:cs typeface="Calibri"/>
              </a:rPr>
              <a:t> 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children?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939" y="803275"/>
            <a:ext cx="2590800" cy="687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533" y="2921889"/>
            <a:ext cx="5655005" cy="519205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5355" y="1482776"/>
            <a:ext cx="5882640" cy="844550"/>
            <a:chOff x="935355" y="1482776"/>
            <a:chExt cx="5882640" cy="8445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355" y="1482776"/>
              <a:ext cx="5882640" cy="844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231" y="1529461"/>
              <a:ext cx="5722620" cy="6934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1181" y="1510411"/>
              <a:ext cx="5760720" cy="731520"/>
            </a:xfrm>
            <a:custGeom>
              <a:avLst/>
              <a:gdLst/>
              <a:ahLst/>
              <a:cxnLst/>
              <a:rect l="l" t="t" r="r" b="b"/>
              <a:pathLst>
                <a:path w="5760720" h="731519">
                  <a:moveTo>
                    <a:pt x="0" y="731520"/>
                  </a:moveTo>
                  <a:lnTo>
                    <a:pt x="5760720" y="731520"/>
                  </a:lnTo>
                  <a:lnTo>
                    <a:pt x="576072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4564" y="2437130"/>
            <a:ext cx="2018284" cy="106934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80744" y="4243743"/>
            <a:ext cx="6041390" cy="997585"/>
            <a:chOff x="880744" y="4243743"/>
            <a:chExt cx="6041390" cy="99758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744" y="4243743"/>
              <a:ext cx="6041135" cy="9970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6985" y="4289679"/>
              <a:ext cx="5890260" cy="8547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07935" y="4270629"/>
              <a:ext cx="5928360" cy="892810"/>
            </a:xfrm>
            <a:custGeom>
              <a:avLst/>
              <a:gdLst/>
              <a:ahLst/>
              <a:cxnLst/>
              <a:rect l="l" t="t" r="r" b="b"/>
              <a:pathLst>
                <a:path w="5928359" h="892810">
                  <a:moveTo>
                    <a:pt x="0" y="892810"/>
                  </a:moveTo>
                  <a:lnTo>
                    <a:pt x="5928360" y="892810"/>
                  </a:lnTo>
                  <a:lnTo>
                    <a:pt x="5928360" y="0"/>
                  </a:lnTo>
                  <a:lnTo>
                    <a:pt x="0" y="0"/>
                  </a:lnTo>
                  <a:lnTo>
                    <a:pt x="0" y="89281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0430" y="5336540"/>
            <a:ext cx="2805175" cy="89598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35355" y="7187616"/>
            <a:ext cx="4171315" cy="844550"/>
            <a:chOff x="935355" y="7187616"/>
            <a:chExt cx="4171315" cy="84455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5355" y="7187616"/>
              <a:ext cx="4171188" cy="8444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0231" y="7234555"/>
              <a:ext cx="4012184" cy="69278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71181" y="7215505"/>
              <a:ext cx="4050665" cy="730885"/>
            </a:xfrm>
            <a:custGeom>
              <a:avLst/>
              <a:gdLst/>
              <a:ahLst/>
              <a:cxnLst/>
              <a:rect l="l" t="t" r="r" b="b"/>
              <a:pathLst>
                <a:path w="4050665" h="730884">
                  <a:moveTo>
                    <a:pt x="0" y="730885"/>
                  </a:moveTo>
                  <a:lnTo>
                    <a:pt x="4050284" y="730885"/>
                  </a:lnTo>
                  <a:lnTo>
                    <a:pt x="4050284" y="0"/>
                  </a:lnTo>
                  <a:lnTo>
                    <a:pt x="0" y="0"/>
                  </a:lnTo>
                  <a:lnTo>
                    <a:pt x="0" y="73088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4564" y="8234680"/>
            <a:ext cx="2706370" cy="95059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935355" y="9385300"/>
            <a:ext cx="4053840" cy="1065530"/>
            <a:chOff x="935355" y="9385300"/>
            <a:chExt cx="4053840" cy="106553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5355" y="9385300"/>
              <a:ext cx="4053840" cy="10653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0231" y="9431794"/>
              <a:ext cx="3894963" cy="9144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71181" y="9412744"/>
              <a:ext cx="3933190" cy="952500"/>
            </a:xfrm>
            <a:custGeom>
              <a:avLst/>
              <a:gdLst/>
              <a:ahLst/>
              <a:cxnLst/>
              <a:rect l="l" t="t" r="r" b="b"/>
              <a:pathLst>
                <a:path w="3933190" h="952500">
                  <a:moveTo>
                    <a:pt x="0" y="952500"/>
                  </a:moveTo>
                  <a:lnTo>
                    <a:pt x="3933063" y="952500"/>
                  </a:lnTo>
                  <a:lnTo>
                    <a:pt x="3933063" y="0"/>
                  </a:lnTo>
                  <a:lnTo>
                    <a:pt x="0" y="0"/>
                  </a:lnTo>
                  <a:lnTo>
                    <a:pt x="0" y="9525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02004" y="854101"/>
            <a:ext cx="570992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4.</a:t>
            </a:r>
            <a:r>
              <a:rPr dirty="0" sz="1600" spc="65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How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many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reservations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were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made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year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20XX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(replace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XX </a:t>
            </a:r>
            <a:r>
              <a:rPr dirty="0" sz="1600" spc="-345" b="1"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desired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year)?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480" y="3941191"/>
            <a:ext cx="4259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5.</a:t>
            </a:r>
            <a:r>
              <a:rPr dirty="0" sz="1600" spc="70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dirty="0" u="heavy" sz="1600" spc="-6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1600" spc="-5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most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commonly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booked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room</a:t>
            </a:r>
            <a:r>
              <a:rPr dirty="0" u="heavy" sz="1600" spc="-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004" y="6478295"/>
            <a:ext cx="3742054" cy="55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100"/>
              </a:spcBef>
            </a:pP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6.</a:t>
            </a:r>
            <a:r>
              <a:rPr dirty="0" sz="1600" spc="55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How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many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reservations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fall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weekend </a:t>
            </a:r>
            <a:r>
              <a:rPr dirty="0" sz="1600" spc="-350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(no_of_weekend_nights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&gt;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0)?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533" y="2998089"/>
            <a:ext cx="5655005" cy="519205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2975" y="2313317"/>
            <a:ext cx="5828030" cy="568960"/>
            <a:chOff x="942975" y="2313317"/>
            <a:chExt cx="5828030" cy="5689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975" y="2313317"/>
              <a:ext cx="5827776" cy="5688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596" y="2359279"/>
              <a:ext cx="5676900" cy="4184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0546" y="2340229"/>
              <a:ext cx="5715000" cy="456565"/>
            </a:xfrm>
            <a:custGeom>
              <a:avLst/>
              <a:gdLst/>
              <a:ahLst/>
              <a:cxnLst/>
              <a:rect l="l" t="t" r="r" b="b"/>
              <a:pathLst>
                <a:path w="5715000" h="456564">
                  <a:moveTo>
                    <a:pt x="0" y="456565"/>
                  </a:moveTo>
                  <a:lnTo>
                    <a:pt x="5715000" y="456565"/>
                  </a:lnTo>
                  <a:lnTo>
                    <a:pt x="5715000" y="0"/>
                  </a:lnTo>
                  <a:lnTo>
                    <a:pt x="0" y="0"/>
                  </a:lnTo>
                  <a:lnTo>
                    <a:pt x="0" y="45656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244" y="2964180"/>
            <a:ext cx="2768219" cy="8274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42975" y="3846157"/>
            <a:ext cx="3220720" cy="622300"/>
            <a:chOff x="942975" y="3846157"/>
            <a:chExt cx="3220720" cy="6223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975" y="3846157"/>
              <a:ext cx="3220212" cy="6220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622" y="3901948"/>
              <a:ext cx="3068701" cy="4610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70572" y="3882898"/>
              <a:ext cx="3107055" cy="499109"/>
            </a:xfrm>
            <a:custGeom>
              <a:avLst/>
              <a:gdLst/>
              <a:ahLst/>
              <a:cxnLst/>
              <a:rect l="l" t="t" r="r" b="b"/>
              <a:pathLst>
                <a:path w="3107054" h="499110">
                  <a:moveTo>
                    <a:pt x="0" y="499109"/>
                  </a:moveTo>
                  <a:lnTo>
                    <a:pt x="3106801" y="499109"/>
                  </a:lnTo>
                  <a:lnTo>
                    <a:pt x="3106801" y="0"/>
                  </a:lnTo>
                  <a:lnTo>
                    <a:pt x="0" y="0"/>
                  </a:lnTo>
                  <a:lnTo>
                    <a:pt x="0" y="49910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2660" y="4526280"/>
            <a:ext cx="1414526" cy="83629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4564" y="7379335"/>
            <a:ext cx="2843657" cy="122491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35355" y="8691245"/>
            <a:ext cx="4732020" cy="1033780"/>
            <a:chOff x="935355" y="8691245"/>
            <a:chExt cx="4732020" cy="103378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355" y="8691245"/>
              <a:ext cx="4732020" cy="103360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0231" y="8736889"/>
              <a:ext cx="4572000" cy="8915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71181" y="8717839"/>
              <a:ext cx="4610100" cy="929640"/>
            </a:xfrm>
            <a:custGeom>
              <a:avLst/>
              <a:gdLst/>
              <a:ahLst/>
              <a:cxnLst/>
              <a:rect l="l" t="t" r="r" b="b"/>
              <a:pathLst>
                <a:path w="4610100" h="929640">
                  <a:moveTo>
                    <a:pt x="0" y="929640"/>
                  </a:moveTo>
                  <a:lnTo>
                    <a:pt x="4610100" y="929640"/>
                  </a:lnTo>
                  <a:lnTo>
                    <a:pt x="4610100" y="0"/>
                  </a:lnTo>
                  <a:lnTo>
                    <a:pt x="0" y="0"/>
                  </a:lnTo>
                  <a:lnTo>
                    <a:pt x="0" y="9296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00480" y="2012950"/>
            <a:ext cx="50920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7.</a:t>
            </a:r>
            <a:r>
              <a:rPr dirty="0" sz="1600" spc="80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dirty="0" u="heavy" sz="1600" spc="-6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highest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1600" spc="-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lowest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lead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reservations?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004" y="5361202"/>
            <a:ext cx="4351020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0000"/>
              </a:lnSpc>
              <a:spcBef>
                <a:spcPts val="100"/>
              </a:spcBef>
            </a:pP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8.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 is the distribution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market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segments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guests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making same day reservations versus those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with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long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lead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times (443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days)?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0430" y="1041400"/>
            <a:ext cx="2827020" cy="81025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935355" y="6239904"/>
            <a:ext cx="4730750" cy="1065530"/>
            <a:chOff x="935355" y="6239904"/>
            <a:chExt cx="4730750" cy="1065530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5355" y="6239904"/>
              <a:ext cx="4730496" cy="106539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231" y="6286919"/>
              <a:ext cx="4570730" cy="91436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71181" y="6267869"/>
              <a:ext cx="4608830" cy="952500"/>
            </a:xfrm>
            <a:custGeom>
              <a:avLst/>
              <a:gdLst/>
              <a:ahLst/>
              <a:cxnLst/>
              <a:rect l="l" t="t" r="r" b="b"/>
              <a:pathLst>
                <a:path w="4608830" h="952500">
                  <a:moveTo>
                    <a:pt x="0" y="952461"/>
                  </a:moveTo>
                  <a:lnTo>
                    <a:pt x="4608830" y="952461"/>
                  </a:lnTo>
                  <a:lnTo>
                    <a:pt x="4608830" y="0"/>
                  </a:lnTo>
                  <a:lnTo>
                    <a:pt x="0" y="0"/>
                  </a:lnTo>
                  <a:lnTo>
                    <a:pt x="0" y="95246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7483" y="2309444"/>
            <a:ext cx="6216015" cy="6195695"/>
            <a:chOff x="797483" y="2309444"/>
            <a:chExt cx="6216015" cy="6195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483" y="2791714"/>
              <a:ext cx="5655005" cy="51920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744" y="2309444"/>
              <a:ext cx="5646420" cy="9718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985" y="2356409"/>
              <a:ext cx="5495290" cy="8204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7935" y="2337257"/>
              <a:ext cx="5533390" cy="859155"/>
            </a:xfrm>
            <a:custGeom>
              <a:avLst/>
              <a:gdLst/>
              <a:ahLst/>
              <a:cxnLst/>
              <a:rect l="l" t="t" r="r" b="b"/>
              <a:pathLst>
                <a:path w="5533390" h="859155">
                  <a:moveTo>
                    <a:pt x="0" y="858570"/>
                  </a:moveTo>
                  <a:lnTo>
                    <a:pt x="5533390" y="858570"/>
                  </a:lnTo>
                  <a:lnTo>
                    <a:pt x="5533390" y="0"/>
                  </a:lnTo>
                  <a:lnTo>
                    <a:pt x="0" y="0"/>
                  </a:lnTo>
                  <a:lnTo>
                    <a:pt x="0" y="85857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429" y="3367405"/>
              <a:ext cx="3738879" cy="886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429" y="5890895"/>
              <a:ext cx="1962531" cy="873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744" y="6825005"/>
              <a:ext cx="6132576" cy="7227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6985" y="6871716"/>
              <a:ext cx="5981700" cy="5715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07935" y="6852666"/>
              <a:ext cx="6019800" cy="609600"/>
            </a:xfrm>
            <a:custGeom>
              <a:avLst/>
              <a:gdLst/>
              <a:ahLst/>
              <a:cxnLst/>
              <a:rect l="l" t="t" r="r" b="b"/>
              <a:pathLst>
                <a:path w="6019800" h="609600">
                  <a:moveTo>
                    <a:pt x="0" y="609600"/>
                  </a:moveTo>
                  <a:lnTo>
                    <a:pt x="6019800" y="609600"/>
                  </a:lnTo>
                  <a:lnTo>
                    <a:pt x="60198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0429" y="7635887"/>
              <a:ext cx="2313305" cy="86866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12088" y="1912366"/>
            <a:ext cx="57270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9.</a:t>
            </a:r>
            <a:r>
              <a:rPr dirty="0" sz="1600" spc="75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most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common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market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segment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reservations"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604" y="4268851"/>
            <a:ext cx="5250815" cy="76581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0"/>
              </a:spcBef>
            </a:pP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10.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 is the total number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confirmed reservations, and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percentage</a:t>
            </a:r>
            <a:r>
              <a:rPr dirty="0" u="heavy" sz="1600" spc="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reservations have a "Confirmed"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booking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status?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3904" y="8511692"/>
            <a:ext cx="490474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marR="5080" indent="-266700">
              <a:lnSpc>
                <a:spcPct val="110000"/>
              </a:lnSpc>
              <a:spcBef>
                <a:spcPts val="100"/>
              </a:spcBef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11.What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total number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adults and children across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 </a:t>
            </a:r>
            <a:r>
              <a:rPr dirty="0" sz="1600" spc="-5" b="1">
                <a:latin typeface="Calibri"/>
                <a:cs typeface="Calibri"/>
              </a:rPr>
              <a:t>reservations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1530" y="914400"/>
            <a:ext cx="3239897" cy="88201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91844" y="5071656"/>
            <a:ext cx="4517390" cy="747395"/>
            <a:chOff x="791844" y="5071656"/>
            <a:chExt cx="4517390" cy="747395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1844" y="5071656"/>
              <a:ext cx="4517136" cy="7468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8111" y="5117465"/>
              <a:ext cx="4366260" cy="5969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19061" y="5098415"/>
              <a:ext cx="4404360" cy="635000"/>
            </a:xfrm>
            <a:custGeom>
              <a:avLst/>
              <a:gdLst/>
              <a:ahLst/>
              <a:cxnLst/>
              <a:rect l="l" t="t" r="r" b="b"/>
              <a:pathLst>
                <a:path w="4404360" h="635000">
                  <a:moveTo>
                    <a:pt x="0" y="635000"/>
                  </a:moveTo>
                  <a:lnTo>
                    <a:pt x="4404360" y="635000"/>
                  </a:lnTo>
                  <a:lnTo>
                    <a:pt x="4404360" y="0"/>
                  </a:lnTo>
                  <a:lnTo>
                    <a:pt x="0" y="0"/>
                  </a:lnTo>
                  <a:lnTo>
                    <a:pt x="0" y="635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483" y="2791714"/>
            <a:ext cx="5655005" cy="51920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730" y="1670685"/>
            <a:ext cx="18482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06144" y="914362"/>
            <a:ext cx="6009640" cy="666115"/>
            <a:chOff x="906144" y="914362"/>
            <a:chExt cx="6009640" cy="66611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144" y="914362"/>
              <a:ext cx="6009132" cy="6660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398" y="960882"/>
              <a:ext cx="5858510" cy="5143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3348" y="941832"/>
              <a:ext cx="5896610" cy="552450"/>
            </a:xfrm>
            <a:custGeom>
              <a:avLst/>
              <a:gdLst/>
              <a:ahLst/>
              <a:cxnLst/>
              <a:rect l="l" t="t" r="r" b="b"/>
              <a:pathLst>
                <a:path w="5896609" h="552450">
                  <a:moveTo>
                    <a:pt x="0" y="552450"/>
                  </a:moveTo>
                  <a:lnTo>
                    <a:pt x="5896610" y="552450"/>
                  </a:lnTo>
                  <a:lnTo>
                    <a:pt x="5896610" y="0"/>
                  </a:lnTo>
                  <a:lnTo>
                    <a:pt x="0" y="0"/>
                  </a:lnTo>
                  <a:lnTo>
                    <a:pt x="0" y="5524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533" y="2985389"/>
            <a:ext cx="5655005" cy="519205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95044" y="1551902"/>
            <a:ext cx="5803900" cy="905510"/>
            <a:chOff x="995044" y="1551902"/>
            <a:chExt cx="5803900" cy="9055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044" y="1551902"/>
              <a:ext cx="5803391" cy="9049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285" y="1598269"/>
              <a:ext cx="5652770" cy="7537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2235" y="1579245"/>
              <a:ext cx="5690870" cy="791845"/>
            </a:xfrm>
            <a:custGeom>
              <a:avLst/>
              <a:gdLst/>
              <a:ahLst/>
              <a:cxnLst/>
              <a:rect l="l" t="t" r="r" b="b"/>
              <a:pathLst>
                <a:path w="5690870" h="791844">
                  <a:moveTo>
                    <a:pt x="0" y="791845"/>
                  </a:moveTo>
                  <a:lnTo>
                    <a:pt x="5690870" y="791845"/>
                  </a:lnTo>
                  <a:lnTo>
                    <a:pt x="5690870" y="0"/>
                  </a:lnTo>
                  <a:lnTo>
                    <a:pt x="0" y="0"/>
                  </a:lnTo>
                  <a:lnTo>
                    <a:pt x="0" y="79184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5044" y="2527300"/>
            <a:ext cx="2693035" cy="6991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4730" y="4541520"/>
            <a:ext cx="3413125" cy="27703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4730" y="8632825"/>
            <a:ext cx="1988947" cy="11455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52296" y="1004062"/>
            <a:ext cx="5699125" cy="5156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79400" marR="5080" indent="-266700">
              <a:lnSpc>
                <a:spcPct val="101299"/>
              </a:lnSpc>
              <a:spcBef>
                <a:spcPts val="70"/>
              </a:spcBef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12.What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 the average number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weekend nights for reservations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involving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children?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296" y="3275203"/>
            <a:ext cx="5541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13.How</a:t>
            </a:r>
            <a:r>
              <a:rPr dirty="0" u="heavy" sz="1600" spc="-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many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reservations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were</a:t>
            </a:r>
            <a:r>
              <a:rPr dirty="0" u="heavy" sz="16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made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dirty="0" u="heavy" sz="1600" spc="-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each</a:t>
            </a:r>
            <a:r>
              <a:rPr dirty="0" u="heavy" sz="1600" spc="-3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month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year?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296" y="7349490"/>
            <a:ext cx="6054090" cy="5156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79400" marR="5080" indent="-266700">
              <a:lnSpc>
                <a:spcPct val="101299"/>
              </a:lnSpc>
              <a:spcBef>
                <a:spcPts val="70"/>
              </a:spcBef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14.What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average number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nights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(both weekend and weekday)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spent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guests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each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room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95044" y="3575431"/>
            <a:ext cx="5904230" cy="878205"/>
            <a:chOff x="995044" y="3575431"/>
            <a:chExt cx="5904230" cy="87820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5044" y="3575431"/>
              <a:ext cx="5903976" cy="8782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1285" y="3622040"/>
              <a:ext cx="5753100" cy="73533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22235" y="3602990"/>
              <a:ext cx="5791200" cy="773430"/>
            </a:xfrm>
            <a:custGeom>
              <a:avLst/>
              <a:gdLst/>
              <a:ahLst/>
              <a:cxnLst/>
              <a:rect l="l" t="t" r="r" b="b"/>
              <a:pathLst>
                <a:path w="5791200" h="773429">
                  <a:moveTo>
                    <a:pt x="0" y="773430"/>
                  </a:moveTo>
                  <a:lnTo>
                    <a:pt x="5791200" y="773430"/>
                  </a:lnTo>
                  <a:lnTo>
                    <a:pt x="5791200" y="0"/>
                  </a:lnTo>
                  <a:lnTo>
                    <a:pt x="0" y="0"/>
                  </a:lnTo>
                  <a:lnTo>
                    <a:pt x="0" y="77343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995044" y="7895793"/>
            <a:ext cx="5942330" cy="672465"/>
            <a:chOff x="995044" y="7895793"/>
            <a:chExt cx="5942330" cy="67246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5044" y="7895793"/>
              <a:ext cx="5942076" cy="67226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1272" y="7942199"/>
              <a:ext cx="5791200" cy="5213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22222" y="7923149"/>
              <a:ext cx="5829300" cy="559435"/>
            </a:xfrm>
            <a:custGeom>
              <a:avLst/>
              <a:gdLst/>
              <a:ahLst/>
              <a:cxnLst/>
              <a:rect l="l" t="t" r="r" b="b"/>
              <a:pathLst>
                <a:path w="5829300" h="559434">
                  <a:moveTo>
                    <a:pt x="0" y="559434"/>
                  </a:moveTo>
                  <a:lnTo>
                    <a:pt x="5829300" y="559434"/>
                  </a:lnTo>
                  <a:lnTo>
                    <a:pt x="5829300" y="0"/>
                  </a:lnTo>
                  <a:lnTo>
                    <a:pt x="0" y="0"/>
                  </a:lnTo>
                  <a:lnTo>
                    <a:pt x="0" y="55943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533" y="2972689"/>
            <a:ext cx="5655005" cy="519205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95044" y="1934223"/>
            <a:ext cx="5835650" cy="897890"/>
            <a:chOff x="995044" y="1934223"/>
            <a:chExt cx="5835650" cy="8978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044" y="1934223"/>
              <a:ext cx="5835396" cy="897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298" y="1981073"/>
              <a:ext cx="5684520" cy="7467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2248" y="1962023"/>
              <a:ext cx="5722620" cy="784860"/>
            </a:xfrm>
            <a:custGeom>
              <a:avLst/>
              <a:gdLst/>
              <a:ahLst/>
              <a:cxnLst/>
              <a:rect l="l" t="t" r="r" b="b"/>
              <a:pathLst>
                <a:path w="5722620" h="784860">
                  <a:moveTo>
                    <a:pt x="0" y="784859"/>
                  </a:moveTo>
                  <a:lnTo>
                    <a:pt x="5722620" y="784859"/>
                  </a:lnTo>
                  <a:lnTo>
                    <a:pt x="5722620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4730" y="3030220"/>
            <a:ext cx="4519422" cy="88201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95044" y="4739056"/>
            <a:ext cx="5744210" cy="965835"/>
            <a:chOff x="995044" y="4739056"/>
            <a:chExt cx="5744210" cy="96583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044" y="4739056"/>
              <a:ext cx="5743956" cy="9656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1298" y="4785512"/>
              <a:ext cx="5593079" cy="8148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22248" y="4766488"/>
              <a:ext cx="5631180" cy="853440"/>
            </a:xfrm>
            <a:custGeom>
              <a:avLst/>
              <a:gdLst/>
              <a:ahLst/>
              <a:cxnLst/>
              <a:rect l="l" t="t" r="r" b="b"/>
              <a:pathLst>
                <a:path w="5631180" h="853439">
                  <a:moveTo>
                    <a:pt x="0" y="852881"/>
                  </a:moveTo>
                  <a:lnTo>
                    <a:pt x="5631179" y="852881"/>
                  </a:lnTo>
                  <a:lnTo>
                    <a:pt x="5631179" y="0"/>
                  </a:lnTo>
                  <a:lnTo>
                    <a:pt x="0" y="0"/>
                  </a:lnTo>
                  <a:lnTo>
                    <a:pt x="0" y="85288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3460" y="5905500"/>
            <a:ext cx="3803650" cy="87756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52296" y="956208"/>
            <a:ext cx="4860925" cy="828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 marR="5080" indent="-266700">
              <a:lnSpc>
                <a:spcPct val="109700"/>
              </a:lnSpc>
              <a:spcBef>
                <a:spcPts val="105"/>
              </a:spcBef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15.For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reservations involving children,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heavy" sz="1600" spc="4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most </a:t>
            </a:r>
            <a:r>
              <a:rPr dirty="0" sz="1600" spc="-5" b="1">
                <a:latin typeface="Calibri"/>
                <a:cs typeface="Calibri"/>
              </a:rPr>
              <a:t> common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room type, and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 the average price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that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room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296" y="4019829"/>
            <a:ext cx="4464685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marR="5080" indent="-266700">
              <a:lnSpc>
                <a:spcPct val="110000"/>
              </a:lnSpc>
              <a:spcBef>
                <a:spcPts val="100"/>
              </a:spcBef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16.Find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market segment type that generates the 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highest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average</a:t>
            </a:r>
            <a:r>
              <a:rPr dirty="0" u="heavy" sz="1600" spc="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price per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room?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7996" y="7547610"/>
            <a:ext cx="1148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17365D"/>
                </a:solidFill>
                <a:latin typeface="Arial"/>
                <a:cs typeface="Arial"/>
              </a:rPr>
              <a:t>C</a:t>
            </a:r>
            <a:r>
              <a:rPr dirty="0" sz="1600" spc="40" b="1">
                <a:solidFill>
                  <a:srgbClr val="17365D"/>
                </a:solidFill>
                <a:latin typeface="Arial"/>
                <a:cs typeface="Arial"/>
              </a:rPr>
              <a:t>r</a:t>
            </a:r>
            <a:r>
              <a:rPr dirty="0" sz="1600" spc="10" b="1">
                <a:solidFill>
                  <a:srgbClr val="17365D"/>
                </a:solidFill>
                <a:latin typeface="Arial"/>
                <a:cs typeface="Arial"/>
              </a:rPr>
              <a:t>ea</a:t>
            </a:r>
            <a:r>
              <a:rPr dirty="0" sz="1600" spc="10" b="1">
                <a:solidFill>
                  <a:srgbClr val="17365D"/>
                </a:solidFill>
                <a:latin typeface="Arial"/>
                <a:cs typeface="Arial"/>
              </a:rPr>
              <a:t>t</a:t>
            </a:r>
            <a:r>
              <a:rPr dirty="0" sz="1600" spc="10" b="1">
                <a:solidFill>
                  <a:srgbClr val="17365D"/>
                </a:solidFill>
                <a:latin typeface="Arial"/>
                <a:cs typeface="Arial"/>
              </a:rPr>
              <a:t>ed</a:t>
            </a:r>
            <a:r>
              <a:rPr dirty="0" sz="1600" spc="-105" b="1">
                <a:solidFill>
                  <a:srgbClr val="17365D"/>
                </a:solidFill>
                <a:latin typeface="Arial"/>
                <a:cs typeface="Arial"/>
              </a:rPr>
              <a:t> </a:t>
            </a:r>
            <a:r>
              <a:rPr dirty="0" sz="1600" spc="-55" b="1">
                <a:solidFill>
                  <a:srgbClr val="17365D"/>
                </a:solidFill>
                <a:latin typeface="Arial"/>
                <a:cs typeface="Arial"/>
              </a:rPr>
              <a:t>B</a:t>
            </a:r>
            <a:r>
              <a:rPr dirty="0" sz="1600" spc="-45" b="1">
                <a:solidFill>
                  <a:srgbClr val="17365D"/>
                </a:solidFill>
                <a:latin typeface="Arial"/>
                <a:cs typeface="Arial"/>
              </a:rPr>
              <a:t>y</a:t>
            </a:r>
            <a:r>
              <a:rPr dirty="0" sz="1600" spc="-65" b="1">
                <a:solidFill>
                  <a:srgbClr val="17365D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2385" y="7913370"/>
            <a:ext cx="2012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Gabriola"/>
                <a:cs typeface="Gabriola"/>
              </a:rPr>
              <a:t>Muhammad</a:t>
            </a:r>
            <a:r>
              <a:rPr dirty="0" sz="2400" spc="-70">
                <a:latin typeface="Gabriola"/>
                <a:cs typeface="Gabriola"/>
              </a:rPr>
              <a:t> </a:t>
            </a:r>
            <a:r>
              <a:rPr dirty="0" sz="2400" spc="-25">
                <a:latin typeface="Gabriola"/>
                <a:cs typeface="Gabriola"/>
              </a:rPr>
              <a:t>Luqman</a:t>
            </a:r>
            <a:endParaRPr sz="2400">
              <a:latin typeface="Gabriola"/>
              <a:cs typeface="Gabrio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Mian Luqman</dc:creator>
  <dc:title>INTERNSHIP</dc:title>
  <dcterms:created xsi:type="dcterms:W3CDTF">2024-06-22T12:46:23Z</dcterms:created>
  <dcterms:modified xsi:type="dcterms:W3CDTF">2024-06-22T12:46:23Z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2024-06-22T00:00:00Z</vt:filetime>
  </property>
</Properties>
</file>