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63" r:id="rId8"/>
    <p:sldId id="2146847064" r:id="rId9"/>
    <p:sldId id="2146847063" r:id="rId10"/>
    <p:sldId id="265" r:id="rId11"/>
    <p:sldId id="2146847057" r:id="rId12"/>
    <p:sldId id="2146847060" r:id="rId13"/>
    <p:sldId id="2146847065" r:id="rId14"/>
    <p:sldId id="2146847062" r:id="rId15"/>
    <p:sldId id="2146847061" r:id="rId16"/>
    <p:sldId id="2146847055"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1</a:t>
            </a:fld>
            <a:endParaRPr lang="en-IN"/>
          </a:p>
        </p:txBody>
      </p:sp>
    </p:spTree>
    <p:extLst>
      <p:ext uri="{BB962C8B-B14F-4D97-AF65-F5344CB8AC3E}">
        <p14:creationId xmlns:p14="http://schemas.microsoft.com/office/powerpoint/2010/main" val="35228732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5</a:t>
            </a:fld>
            <a:endParaRPr lang="en-IN"/>
          </a:p>
        </p:txBody>
      </p:sp>
    </p:spTree>
    <p:extLst>
      <p:ext uri="{BB962C8B-B14F-4D97-AF65-F5344CB8AC3E}">
        <p14:creationId xmlns:p14="http://schemas.microsoft.com/office/powerpoint/2010/main" val="5358019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3/2/2025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3/2/2025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3/2/2025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3/2/2025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LuqmanAftab/Secure-Data-Hiding-in-Image-Using-Steganography.gi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524000" y="1782746"/>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 Using Steganography</a:t>
            </a:r>
          </a:p>
        </p:txBody>
      </p:sp>
      <p:sp>
        <p:nvSpPr>
          <p:cNvPr id="3" name="TextBox 2"/>
          <p:cNvSpPr txBox="1"/>
          <p:nvPr/>
        </p:nvSpPr>
        <p:spPr>
          <a:xfrm>
            <a:off x="-267324" y="857340"/>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901219" y="4547036"/>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GUDUR LUQMAN AFTAB</a:t>
            </a:r>
          </a:p>
          <a:p>
            <a:r>
              <a:rPr lang="en-US" sz="2000" b="1" dirty="0">
                <a:solidFill>
                  <a:schemeClr val="accent1">
                    <a:lumMod val="75000"/>
                  </a:schemeClr>
                </a:solidFill>
                <a:latin typeface="Arial"/>
                <a:cs typeface="Arial"/>
              </a:rPr>
              <a:t>Student Name : Gudur Luqman Aftab</a:t>
            </a:r>
          </a:p>
          <a:p>
            <a:r>
              <a:rPr lang="en-US" sz="2000" b="1" dirty="0">
                <a:solidFill>
                  <a:schemeClr val="accent1">
                    <a:lumMod val="75000"/>
                  </a:schemeClr>
                </a:solidFill>
                <a:latin typeface="Arial"/>
                <a:cs typeface="Arial"/>
              </a:rPr>
              <a:t>College Name &amp; Department: SV College of Engineering, Dept of Computer Science and Engineering.</a:t>
            </a:r>
          </a:p>
          <a:p>
            <a:endParaRPr lang="en-US" sz="2000" b="1" dirty="0">
              <a:solidFill>
                <a:schemeClr val="accent1">
                  <a:lumMod val="75000"/>
                </a:schemeClr>
              </a:solidFill>
              <a:latin typeface="Arial"/>
              <a:cs typeface="Arial"/>
            </a:endParaRPr>
          </a:p>
        </p:txBody>
      </p:sp>
      <p:sp>
        <p:nvSpPr>
          <p:cNvPr id="5" name="TextBox 4">
            <a:extLst>
              <a:ext uri="{FF2B5EF4-FFF2-40B4-BE49-F238E27FC236}">
                <a16:creationId xmlns:a16="http://schemas.microsoft.com/office/drawing/2014/main" id="{9FDB527E-89F7-D7D3-BD20-05A337706FBB}"/>
              </a:ext>
            </a:extLst>
          </p:cNvPr>
          <p:cNvSpPr txBox="1"/>
          <p:nvPr/>
        </p:nvSpPr>
        <p:spPr>
          <a:xfrm>
            <a:off x="275303" y="6523496"/>
            <a:ext cx="1435510" cy="246221"/>
          </a:xfrm>
          <a:prstGeom prst="rect">
            <a:avLst/>
          </a:prstGeom>
          <a:noFill/>
        </p:spPr>
        <p:txBody>
          <a:bodyPr wrap="square" rtlCol="0">
            <a:spAutoFit/>
          </a:bodyPr>
          <a:lstStyle/>
          <a:p>
            <a:r>
              <a:rPr lang="en-IN" sz="1000" dirty="0"/>
              <a:t>1</a:t>
            </a:r>
          </a:p>
        </p:txBody>
      </p:sp>
      <p:sp>
        <p:nvSpPr>
          <p:cNvPr id="6" name="TextBox 5">
            <a:extLst>
              <a:ext uri="{FF2B5EF4-FFF2-40B4-BE49-F238E27FC236}">
                <a16:creationId xmlns:a16="http://schemas.microsoft.com/office/drawing/2014/main" id="{DDCF5B8A-E55C-1880-EFE2-9806C76CFF9D}"/>
              </a:ext>
            </a:extLst>
          </p:cNvPr>
          <p:cNvSpPr txBox="1"/>
          <p:nvPr/>
        </p:nvSpPr>
        <p:spPr>
          <a:xfrm>
            <a:off x="5378245" y="6523495"/>
            <a:ext cx="1435510" cy="246221"/>
          </a:xfrm>
          <a:prstGeom prst="rect">
            <a:avLst/>
          </a:prstGeom>
          <a:noFill/>
        </p:spPr>
        <p:txBody>
          <a:bodyPr wrap="square" rtlCol="0">
            <a:spAutoFit/>
          </a:bodyPr>
          <a:lstStyle/>
          <a:p>
            <a:pPr algn="ctr"/>
            <a:r>
              <a:rPr lang="en-IN" sz="1000" dirty="0"/>
              <a:t>Gudur Luqman Aftab</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B83F90-0A06-0ADC-F287-77CDF9D7B63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F21253-53DA-BFF2-AB6C-19668B03F850}"/>
              </a:ext>
            </a:extLst>
          </p:cNvPr>
          <p:cNvSpPr>
            <a:spLocks noGrp="1"/>
          </p:cNvSpPr>
          <p:nvPr>
            <p:ph type="title"/>
          </p:nvPr>
        </p:nvSpPr>
        <p:spPr/>
        <p:txBody>
          <a:bodyPr/>
          <a:lstStyle/>
          <a:p>
            <a:r>
              <a:rPr lang="en-IN" dirty="0">
                <a:solidFill>
                  <a:schemeClr val="accent1"/>
                </a:solidFill>
              </a:rPr>
              <a:t>Results CONTD…</a:t>
            </a:r>
          </a:p>
        </p:txBody>
      </p:sp>
      <p:sp>
        <p:nvSpPr>
          <p:cNvPr id="6" name="TextBox 5">
            <a:extLst>
              <a:ext uri="{FF2B5EF4-FFF2-40B4-BE49-F238E27FC236}">
                <a16:creationId xmlns:a16="http://schemas.microsoft.com/office/drawing/2014/main" id="{E3E96B16-498B-BE42-5D81-EFBCD49553FC}"/>
              </a:ext>
            </a:extLst>
          </p:cNvPr>
          <p:cNvSpPr txBox="1"/>
          <p:nvPr/>
        </p:nvSpPr>
        <p:spPr>
          <a:xfrm>
            <a:off x="275303" y="6523496"/>
            <a:ext cx="1435510" cy="246221"/>
          </a:xfrm>
          <a:prstGeom prst="rect">
            <a:avLst/>
          </a:prstGeom>
          <a:noFill/>
        </p:spPr>
        <p:txBody>
          <a:bodyPr wrap="square" rtlCol="0">
            <a:spAutoFit/>
          </a:bodyPr>
          <a:lstStyle/>
          <a:p>
            <a:r>
              <a:rPr lang="en-IN" sz="1000" dirty="0"/>
              <a:t>10</a:t>
            </a:r>
          </a:p>
        </p:txBody>
      </p:sp>
      <p:sp>
        <p:nvSpPr>
          <p:cNvPr id="7" name="TextBox 6">
            <a:extLst>
              <a:ext uri="{FF2B5EF4-FFF2-40B4-BE49-F238E27FC236}">
                <a16:creationId xmlns:a16="http://schemas.microsoft.com/office/drawing/2014/main" id="{1B5863F0-05E4-41CB-BF00-DB70937633E2}"/>
              </a:ext>
            </a:extLst>
          </p:cNvPr>
          <p:cNvSpPr txBox="1"/>
          <p:nvPr/>
        </p:nvSpPr>
        <p:spPr>
          <a:xfrm>
            <a:off x="5378245" y="6523495"/>
            <a:ext cx="1435510" cy="246221"/>
          </a:xfrm>
          <a:prstGeom prst="rect">
            <a:avLst/>
          </a:prstGeom>
          <a:noFill/>
        </p:spPr>
        <p:txBody>
          <a:bodyPr wrap="square" rtlCol="0">
            <a:spAutoFit/>
          </a:bodyPr>
          <a:lstStyle/>
          <a:p>
            <a:pPr algn="ctr"/>
            <a:r>
              <a:rPr lang="en-IN" sz="1000" dirty="0"/>
              <a:t>Gudur Luqman Aftab</a:t>
            </a:r>
          </a:p>
        </p:txBody>
      </p:sp>
      <p:pic>
        <p:nvPicPr>
          <p:cNvPr id="5" name="Picture 4">
            <a:extLst>
              <a:ext uri="{FF2B5EF4-FFF2-40B4-BE49-F238E27FC236}">
                <a16:creationId xmlns:a16="http://schemas.microsoft.com/office/drawing/2014/main" id="{7FE5EC27-6F65-7FD9-0DB9-6A3AD791B359}"/>
              </a:ext>
            </a:extLst>
          </p:cNvPr>
          <p:cNvPicPr>
            <a:picLocks noChangeAspect="1"/>
          </p:cNvPicPr>
          <p:nvPr/>
        </p:nvPicPr>
        <p:blipFill>
          <a:blip r:embed="rId2"/>
          <a:stretch>
            <a:fillRect/>
          </a:stretch>
        </p:blipFill>
        <p:spPr>
          <a:xfrm>
            <a:off x="1774721" y="1606520"/>
            <a:ext cx="8642555" cy="3913239"/>
          </a:xfrm>
          <a:prstGeom prst="rect">
            <a:avLst/>
          </a:prstGeom>
        </p:spPr>
      </p:pic>
      <p:sp>
        <p:nvSpPr>
          <p:cNvPr id="8" name="TextBox 7">
            <a:extLst>
              <a:ext uri="{FF2B5EF4-FFF2-40B4-BE49-F238E27FC236}">
                <a16:creationId xmlns:a16="http://schemas.microsoft.com/office/drawing/2014/main" id="{C2E93264-1FF6-3120-AAAF-2E47C7A9AA45}"/>
              </a:ext>
            </a:extLst>
          </p:cNvPr>
          <p:cNvSpPr txBox="1"/>
          <p:nvPr/>
        </p:nvSpPr>
        <p:spPr>
          <a:xfrm>
            <a:off x="4218038" y="5780095"/>
            <a:ext cx="3755923" cy="369332"/>
          </a:xfrm>
          <a:prstGeom prst="rect">
            <a:avLst/>
          </a:prstGeom>
          <a:noFill/>
        </p:spPr>
        <p:txBody>
          <a:bodyPr wrap="square" rtlCol="0">
            <a:spAutoFit/>
          </a:bodyPr>
          <a:lstStyle/>
          <a:p>
            <a:pPr algn="ctr"/>
            <a:r>
              <a:rPr lang="en-IN" dirty="0"/>
              <a:t>Fig. Screenshot of Steganography</a:t>
            </a:r>
          </a:p>
        </p:txBody>
      </p:sp>
    </p:spTree>
    <p:extLst>
      <p:ext uri="{BB962C8B-B14F-4D97-AF65-F5344CB8AC3E}">
        <p14:creationId xmlns:p14="http://schemas.microsoft.com/office/powerpoint/2010/main" val="245395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marL="0" indent="0">
              <a:buNone/>
            </a:pPr>
            <a:r>
              <a:rPr lang="en-US" dirty="0"/>
              <a:t>Our project addresses the growing need for </a:t>
            </a:r>
            <a:r>
              <a:rPr lang="en-US" b="1" dirty="0"/>
              <a:t>secure and imperceptible data hiding</a:t>
            </a:r>
            <a:r>
              <a:rPr lang="en-US" dirty="0"/>
              <a:t> in digital images by combining </a:t>
            </a:r>
            <a:r>
              <a:rPr lang="en-US" b="1" dirty="0"/>
              <a:t>AES encryption</a:t>
            </a:r>
            <a:r>
              <a:rPr lang="en-US" dirty="0"/>
              <a:t> with </a:t>
            </a:r>
            <a:r>
              <a:rPr lang="en-US" b="1" dirty="0"/>
              <a:t>LSB-based steganography</a:t>
            </a:r>
            <a:r>
              <a:rPr lang="en-US" dirty="0"/>
              <a:t>. Unlike traditional methods, which often compromise either security or image quality, our approach ensures </a:t>
            </a:r>
            <a:r>
              <a:rPr lang="en-US" b="1" dirty="0"/>
              <a:t>strong encryption before embedding</a:t>
            </a:r>
            <a:r>
              <a:rPr lang="en-US" dirty="0"/>
              <a:t>, making it resistant to unauthorized access. The uniqueness of our solution lies in its </a:t>
            </a:r>
            <a:r>
              <a:rPr lang="en-US" b="1" dirty="0"/>
              <a:t>dual-layer protection</a:t>
            </a:r>
            <a:r>
              <a:rPr lang="en-US" dirty="0"/>
              <a:t>, where even if the hidden data is extracted, it remains </a:t>
            </a:r>
            <a:r>
              <a:rPr lang="en-US" b="1" dirty="0"/>
              <a:t>encrypted and unreadable</a:t>
            </a:r>
            <a:r>
              <a:rPr lang="en-US" dirty="0"/>
              <a:t> without the correct decryption key. This makes it highly suitable for applications in </a:t>
            </a:r>
            <a:r>
              <a:rPr lang="en-US" b="1" dirty="0"/>
              <a:t>secure communication, watermarking, and digital forensics</a:t>
            </a:r>
            <a:r>
              <a:rPr lang="en-US" dirty="0"/>
              <a:t>.</a:t>
            </a:r>
            <a:endParaRPr lang="en-IN" dirty="0"/>
          </a:p>
        </p:txBody>
      </p:sp>
      <p:sp>
        <p:nvSpPr>
          <p:cNvPr id="4" name="TextBox 3">
            <a:extLst>
              <a:ext uri="{FF2B5EF4-FFF2-40B4-BE49-F238E27FC236}">
                <a16:creationId xmlns:a16="http://schemas.microsoft.com/office/drawing/2014/main" id="{DA9F8BF1-C5F2-5F9F-4993-92F48A5233BB}"/>
              </a:ext>
            </a:extLst>
          </p:cNvPr>
          <p:cNvSpPr txBox="1"/>
          <p:nvPr/>
        </p:nvSpPr>
        <p:spPr>
          <a:xfrm>
            <a:off x="275303" y="6523496"/>
            <a:ext cx="1435510" cy="246221"/>
          </a:xfrm>
          <a:prstGeom prst="rect">
            <a:avLst/>
          </a:prstGeom>
          <a:noFill/>
        </p:spPr>
        <p:txBody>
          <a:bodyPr wrap="square" rtlCol="0">
            <a:spAutoFit/>
          </a:bodyPr>
          <a:lstStyle/>
          <a:p>
            <a:r>
              <a:rPr lang="en-IN" sz="1000" dirty="0"/>
              <a:t>11</a:t>
            </a:r>
          </a:p>
        </p:txBody>
      </p:sp>
      <p:sp>
        <p:nvSpPr>
          <p:cNvPr id="5" name="TextBox 4">
            <a:extLst>
              <a:ext uri="{FF2B5EF4-FFF2-40B4-BE49-F238E27FC236}">
                <a16:creationId xmlns:a16="http://schemas.microsoft.com/office/drawing/2014/main" id="{22A8668C-D06E-8B0D-7C75-58EB741FE572}"/>
              </a:ext>
            </a:extLst>
          </p:cNvPr>
          <p:cNvSpPr txBox="1"/>
          <p:nvPr/>
        </p:nvSpPr>
        <p:spPr>
          <a:xfrm>
            <a:off x="5378245" y="6523495"/>
            <a:ext cx="1435510" cy="246221"/>
          </a:xfrm>
          <a:prstGeom prst="rect">
            <a:avLst/>
          </a:prstGeom>
          <a:noFill/>
        </p:spPr>
        <p:txBody>
          <a:bodyPr wrap="square" rtlCol="0">
            <a:spAutoFit/>
          </a:bodyPr>
          <a:lstStyle/>
          <a:p>
            <a:pPr algn="ctr"/>
            <a:r>
              <a:rPr lang="en-IN" sz="1000" dirty="0"/>
              <a:t>Gudur Luqman Aftab</a:t>
            </a:r>
          </a:p>
        </p:txBody>
      </p:sp>
    </p:spTree>
    <p:extLst>
      <p:ext uri="{BB962C8B-B14F-4D97-AF65-F5344CB8AC3E}">
        <p14:creationId xmlns:p14="http://schemas.microsoft.com/office/powerpoint/2010/main" val="4233882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hlinkClick r:id="rId2"/>
              </a:rPr>
              <a:t>https://github.com/LuqmanAftab/Secure-Data-Hiding-in-Image-Using-Steganography.git</a:t>
            </a:r>
            <a:endParaRPr lang="en-IN" dirty="0"/>
          </a:p>
        </p:txBody>
      </p:sp>
      <p:sp>
        <p:nvSpPr>
          <p:cNvPr id="4" name="TextBox 3">
            <a:extLst>
              <a:ext uri="{FF2B5EF4-FFF2-40B4-BE49-F238E27FC236}">
                <a16:creationId xmlns:a16="http://schemas.microsoft.com/office/drawing/2014/main" id="{DB3B1280-201D-3966-9D71-B24FFC978BB9}"/>
              </a:ext>
            </a:extLst>
          </p:cNvPr>
          <p:cNvSpPr txBox="1"/>
          <p:nvPr/>
        </p:nvSpPr>
        <p:spPr>
          <a:xfrm>
            <a:off x="275303" y="6523496"/>
            <a:ext cx="1435510" cy="246221"/>
          </a:xfrm>
          <a:prstGeom prst="rect">
            <a:avLst/>
          </a:prstGeom>
          <a:noFill/>
        </p:spPr>
        <p:txBody>
          <a:bodyPr wrap="square" rtlCol="0">
            <a:spAutoFit/>
          </a:bodyPr>
          <a:lstStyle/>
          <a:p>
            <a:r>
              <a:rPr lang="en-IN" sz="1000" dirty="0"/>
              <a:t>12</a:t>
            </a:r>
          </a:p>
        </p:txBody>
      </p:sp>
      <p:sp>
        <p:nvSpPr>
          <p:cNvPr id="5" name="TextBox 4">
            <a:extLst>
              <a:ext uri="{FF2B5EF4-FFF2-40B4-BE49-F238E27FC236}">
                <a16:creationId xmlns:a16="http://schemas.microsoft.com/office/drawing/2014/main" id="{5359402D-C090-5A0A-424B-B17B3AE0BB90}"/>
              </a:ext>
            </a:extLst>
          </p:cNvPr>
          <p:cNvSpPr txBox="1"/>
          <p:nvPr/>
        </p:nvSpPr>
        <p:spPr>
          <a:xfrm>
            <a:off x="5378245" y="6523495"/>
            <a:ext cx="1435510" cy="246221"/>
          </a:xfrm>
          <a:prstGeom prst="rect">
            <a:avLst/>
          </a:prstGeom>
          <a:noFill/>
        </p:spPr>
        <p:txBody>
          <a:bodyPr wrap="square" rtlCol="0">
            <a:spAutoFit/>
          </a:bodyPr>
          <a:lstStyle/>
          <a:p>
            <a:pPr algn="ctr"/>
            <a:r>
              <a:rPr lang="en-IN" sz="1000" dirty="0"/>
              <a:t>Gudur Luqman Aftab</a:t>
            </a:r>
          </a:p>
        </p:txBody>
      </p:sp>
    </p:spTree>
    <p:extLst>
      <p:ext uri="{BB962C8B-B14F-4D97-AF65-F5344CB8AC3E}">
        <p14:creationId xmlns:p14="http://schemas.microsoft.com/office/powerpoint/2010/main" val="2230664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r>
              <a:rPr lang="en-US" dirty="0"/>
              <a:t>The future of secure image steganography lies in enhancing security and efficiency through AI-driven optimization and quantum cryptography for unbreakable encryption. Expanding beyond static images, future systems may support video steganography for dynamic media concealment. Blockchain integration could ensure tamper-proof data verification, while improved algorithms will boost embedding capacity without compromising image quality. Additionally, real-time steganographic applications could emerge for secure communication in defense, journalism, and finance. As privacy concerns grow, these advancements will play a vital role in cybersecurity, digital forensics, and covert communication, ensuring robust and undetectable data hiding techniques.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TextBox 1">
            <a:extLst>
              <a:ext uri="{FF2B5EF4-FFF2-40B4-BE49-F238E27FC236}">
                <a16:creationId xmlns:a16="http://schemas.microsoft.com/office/drawing/2014/main" id="{3E96433E-E308-BE97-3773-D66AF700C83A}"/>
              </a:ext>
            </a:extLst>
          </p:cNvPr>
          <p:cNvSpPr txBox="1"/>
          <p:nvPr/>
        </p:nvSpPr>
        <p:spPr>
          <a:xfrm>
            <a:off x="275303" y="6523496"/>
            <a:ext cx="1435510" cy="246221"/>
          </a:xfrm>
          <a:prstGeom prst="rect">
            <a:avLst/>
          </a:prstGeom>
          <a:noFill/>
        </p:spPr>
        <p:txBody>
          <a:bodyPr wrap="square" rtlCol="0">
            <a:spAutoFit/>
          </a:bodyPr>
          <a:lstStyle/>
          <a:p>
            <a:r>
              <a:rPr lang="en-IN" sz="1000" dirty="0"/>
              <a:t>13</a:t>
            </a:r>
          </a:p>
        </p:txBody>
      </p:sp>
      <p:sp>
        <p:nvSpPr>
          <p:cNvPr id="4" name="TextBox 3">
            <a:extLst>
              <a:ext uri="{FF2B5EF4-FFF2-40B4-BE49-F238E27FC236}">
                <a16:creationId xmlns:a16="http://schemas.microsoft.com/office/drawing/2014/main" id="{B6111CDC-1FC5-CB63-1051-A00B6A769637}"/>
              </a:ext>
            </a:extLst>
          </p:cNvPr>
          <p:cNvSpPr txBox="1"/>
          <p:nvPr/>
        </p:nvSpPr>
        <p:spPr>
          <a:xfrm>
            <a:off x="5378245" y="6523495"/>
            <a:ext cx="1435510" cy="246221"/>
          </a:xfrm>
          <a:prstGeom prst="rect">
            <a:avLst/>
          </a:prstGeom>
          <a:noFill/>
        </p:spPr>
        <p:txBody>
          <a:bodyPr wrap="square" rtlCol="0">
            <a:spAutoFit/>
          </a:bodyPr>
          <a:lstStyle/>
          <a:p>
            <a:pPr algn="ctr"/>
            <a:r>
              <a:rPr lang="en-IN" sz="1000" dirty="0"/>
              <a:t>Gudur Luqman Aftab</a:t>
            </a: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6000" b="1" dirty="0">
                <a:solidFill>
                  <a:srgbClr val="002060"/>
                </a:solidFill>
                <a:latin typeface="Arial" panose="020B0604020202020204" pitchFamily="34" charset="0"/>
                <a:cs typeface="Arial" panose="020B0604020202020204" pitchFamily="34" charset="0"/>
              </a:rPr>
              <a:t>THANK YOU</a:t>
            </a:r>
          </a:p>
        </p:txBody>
      </p:sp>
      <p:sp>
        <p:nvSpPr>
          <p:cNvPr id="2" name="TextBox 1">
            <a:extLst>
              <a:ext uri="{FF2B5EF4-FFF2-40B4-BE49-F238E27FC236}">
                <a16:creationId xmlns:a16="http://schemas.microsoft.com/office/drawing/2014/main" id="{2667AC7A-BD5B-CB67-ABC1-1A65A5153EFF}"/>
              </a:ext>
            </a:extLst>
          </p:cNvPr>
          <p:cNvSpPr txBox="1"/>
          <p:nvPr/>
        </p:nvSpPr>
        <p:spPr>
          <a:xfrm>
            <a:off x="275303" y="6523496"/>
            <a:ext cx="1435510" cy="246221"/>
          </a:xfrm>
          <a:prstGeom prst="rect">
            <a:avLst/>
          </a:prstGeom>
          <a:noFill/>
        </p:spPr>
        <p:txBody>
          <a:bodyPr wrap="square" rtlCol="0">
            <a:spAutoFit/>
          </a:bodyPr>
          <a:lstStyle/>
          <a:p>
            <a:r>
              <a:rPr lang="en-IN" sz="1000" dirty="0"/>
              <a:t>14</a:t>
            </a:r>
          </a:p>
        </p:txBody>
      </p:sp>
      <p:sp>
        <p:nvSpPr>
          <p:cNvPr id="3" name="TextBox 2">
            <a:extLst>
              <a:ext uri="{FF2B5EF4-FFF2-40B4-BE49-F238E27FC236}">
                <a16:creationId xmlns:a16="http://schemas.microsoft.com/office/drawing/2014/main" id="{4394B132-59D8-761A-CE42-7651ACDBB6B3}"/>
              </a:ext>
            </a:extLst>
          </p:cNvPr>
          <p:cNvSpPr txBox="1"/>
          <p:nvPr/>
        </p:nvSpPr>
        <p:spPr>
          <a:xfrm>
            <a:off x="5378245" y="6523495"/>
            <a:ext cx="1435510" cy="246221"/>
          </a:xfrm>
          <a:prstGeom prst="rect">
            <a:avLst/>
          </a:prstGeom>
          <a:noFill/>
        </p:spPr>
        <p:txBody>
          <a:bodyPr wrap="square" rtlCol="0">
            <a:spAutoFit/>
          </a:bodyPr>
          <a:lstStyle/>
          <a:p>
            <a:pPr algn="ctr"/>
            <a:r>
              <a:rPr lang="en-IN" sz="1000" dirty="0"/>
              <a:t>Gudur Luqman Aftab</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p>
          <a:p>
            <a:pPr marL="305435" indent="-305435"/>
            <a:r>
              <a:rPr lang="en-US" sz="2000" b="1" dirty="0">
                <a:latin typeface="Arial"/>
                <a:ea typeface="+mn-lt"/>
                <a:cs typeface="Arial"/>
              </a:rPr>
              <a:t>Implementation</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
        <p:nvSpPr>
          <p:cNvPr id="5" name="TextBox 4">
            <a:extLst>
              <a:ext uri="{FF2B5EF4-FFF2-40B4-BE49-F238E27FC236}">
                <a16:creationId xmlns:a16="http://schemas.microsoft.com/office/drawing/2014/main" id="{00D833BD-32A0-88A4-08E0-BE19549D0AF7}"/>
              </a:ext>
            </a:extLst>
          </p:cNvPr>
          <p:cNvSpPr txBox="1"/>
          <p:nvPr/>
        </p:nvSpPr>
        <p:spPr>
          <a:xfrm>
            <a:off x="285135" y="6523496"/>
            <a:ext cx="1435510" cy="246221"/>
          </a:xfrm>
          <a:prstGeom prst="rect">
            <a:avLst/>
          </a:prstGeom>
          <a:noFill/>
        </p:spPr>
        <p:txBody>
          <a:bodyPr wrap="square" rtlCol="0">
            <a:spAutoFit/>
          </a:bodyPr>
          <a:lstStyle/>
          <a:p>
            <a:r>
              <a:rPr lang="en-IN" sz="1000" dirty="0"/>
              <a:t>2</a:t>
            </a:r>
          </a:p>
        </p:txBody>
      </p:sp>
      <p:sp>
        <p:nvSpPr>
          <p:cNvPr id="6" name="TextBox 5">
            <a:extLst>
              <a:ext uri="{FF2B5EF4-FFF2-40B4-BE49-F238E27FC236}">
                <a16:creationId xmlns:a16="http://schemas.microsoft.com/office/drawing/2014/main" id="{E3E9FEC1-3A54-07F4-225A-820A3BA77EB6}"/>
              </a:ext>
            </a:extLst>
          </p:cNvPr>
          <p:cNvSpPr txBox="1"/>
          <p:nvPr/>
        </p:nvSpPr>
        <p:spPr>
          <a:xfrm>
            <a:off x="5378245" y="6523495"/>
            <a:ext cx="1435510" cy="246221"/>
          </a:xfrm>
          <a:prstGeom prst="rect">
            <a:avLst/>
          </a:prstGeom>
          <a:noFill/>
        </p:spPr>
        <p:txBody>
          <a:bodyPr wrap="square" rtlCol="0">
            <a:spAutoFit/>
          </a:bodyPr>
          <a:lstStyle/>
          <a:p>
            <a:pPr algn="ctr"/>
            <a:r>
              <a:rPr lang="en-IN" sz="1000" dirty="0"/>
              <a:t>Gudur Luqman Aftab</a:t>
            </a: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000" dirty="0"/>
              <a:t>With the rise of digital communication, ensuring data security and privacy is crucial. Traditional encryption secures data but makes it obvious, potentially attracting unwanted attention. Steganography hides information within digital media, making the message undetectable. This project, </a:t>
            </a:r>
            <a:r>
              <a:rPr lang="en-US" sz="2000" b="1" dirty="0"/>
              <a:t>Secure Data Hiding in Image Using Steganography</a:t>
            </a:r>
            <a:r>
              <a:rPr lang="en-US" sz="2000" dirty="0"/>
              <a:t>, embeds encrypted messages in images using the Least Significant Bit (LSB) technique for covert communication. For example, a journalist in a high-surveillance region can discreetly share sensitive information by hiding it within an innocent-looking image, ensuring secure transmission.</a:t>
            </a:r>
            <a:endParaRPr lang="en-IN" sz="2000" dirty="0"/>
          </a:p>
        </p:txBody>
      </p:sp>
      <p:sp>
        <p:nvSpPr>
          <p:cNvPr id="3" name="TextBox 2">
            <a:extLst>
              <a:ext uri="{FF2B5EF4-FFF2-40B4-BE49-F238E27FC236}">
                <a16:creationId xmlns:a16="http://schemas.microsoft.com/office/drawing/2014/main" id="{07E6118B-69A2-6150-1096-B35C09A69238}"/>
              </a:ext>
            </a:extLst>
          </p:cNvPr>
          <p:cNvSpPr txBox="1"/>
          <p:nvPr/>
        </p:nvSpPr>
        <p:spPr>
          <a:xfrm>
            <a:off x="275303" y="6523496"/>
            <a:ext cx="1435510" cy="246221"/>
          </a:xfrm>
          <a:prstGeom prst="rect">
            <a:avLst/>
          </a:prstGeom>
          <a:noFill/>
        </p:spPr>
        <p:txBody>
          <a:bodyPr wrap="square" rtlCol="0">
            <a:spAutoFit/>
          </a:bodyPr>
          <a:lstStyle/>
          <a:p>
            <a:r>
              <a:rPr lang="en-IN" sz="1000" dirty="0"/>
              <a:t>3</a:t>
            </a:r>
          </a:p>
        </p:txBody>
      </p:sp>
      <p:sp>
        <p:nvSpPr>
          <p:cNvPr id="4" name="TextBox 3">
            <a:extLst>
              <a:ext uri="{FF2B5EF4-FFF2-40B4-BE49-F238E27FC236}">
                <a16:creationId xmlns:a16="http://schemas.microsoft.com/office/drawing/2014/main" id="{6F8AC98E-12D9-F44D-7379-6B8327C115A2}"/>
              </a:ext>
            </a:extLst>
          </p:cNvPr>
          <p:cNvSpPr txBox="1"/>
          <p:nvPr/>
        </p:nvSpPr>
        <p:spPr>
          <a:xfrm>
            <a:off x="5378245" y="6523495"/>
            <a:ext cx="1435510" cy="246221"/>
          </a:xfrm>
          <a:prstGeom prst="rect">
            <a:avLst/>
          </a:prstGeom>
          <a:noFill/>
        </p:spPr>
        <p:txBody>
          <a:bodyPr wrap="square" rtlCol="0">
            <a:spAutoFit/>
          </a:bodyPr>
          <a:lstStyle/>
          <a:p>
            <a:pPr algn="ctr"/>
            <a:r>
              <a:rPr lang="en-IN" sz="1000" dirty="0"/>
              <a:t>Gudur Luqman Aftab</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3" name="Rectangle 1">
            <a:extLst>
              <a:ext uri="{FF2B5EF4-FFF2-40B4-BE49-F238E27FC236}">
                <a16:creationId xmlns:a16="http://schemas.microsoft.com/office/drawing/2014/main" id="{83900897-0D22-4CB5-5CEE-17FF44EB5719}"/>
              </a:ext>
            </a:extLst>
          </p:cNvPr>
          <p:cNvSpPr>
            <a:spLocks noGrp="1" noChangeArrowheads="1"/>
          </p:cNvSpPr>
          <p:nvPr>
            <p:ph idx="1"/>
          </p:nvPr>
        </p:nvSpPr>
        <p:spPr bwMode="auto">
          <a:xfrm>
            <a:off x="441325" y="1607375"/>
            <a:ext cx="7765139"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    Operating System:</a:t>
            </a:r>
            <a:r>
              <a:rPr kumimoji="0" lang="en-US" altLang="en-US" sz="2000" b="0" i="0" u="none" strike="noStrike" cap="none" normalizeH="0" baseline="0" dirty="0">
                <a:ln>
                  <a:noFill/>
                </a:ln>
                <a:solidFill>
                  <a:schemeClr val="tx1"/>
                </a:solidFill>
                <a:effectLst/>
              </a:rPr>
              <a:t> Windows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    IDE:</a:t>
            </a:r>
            <a:r>
              <a:rPr kumimoji="0" lang="en-US" altLang="en-US" sz="2000" b="0" i="0" u="none" strike="noStrike" cap="none" normalizeH="0" baseline="0" dirty="0">
                <a:ln>
                  <a:noFill/>
                </a:ln>
                <a:solidFill>
                  <a:schemeClr val="tx1"/>
                </a:solidFill>
                <a:effectLst/>
              </a:rPr>
              <a:t> Visual Studio Code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    Programming Language:</a:t>
            </a:r>
            <a:r>
              <a:rPr kumimoji="0" lang="en-US" altLang="en-US" sz="2000" b="0" i="0" u="none" strike="noStrike" cap="none" normalizeH="0" baseline="0" dirty="0">
                <a:ln>
                  <a:noFill/>
                </a:ln>
                <a:solidFill>
                  <a:schemeClr val="tx1"/>
                </a:solidFill>
                <a:effectLst/>
              </a:rPr>
              <a:t> Python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    Libraries &amp; Packages Used: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a:p>
            <a:pPr marL="324000" lvl="1" indent="0" defTabSz="914400" eaLnBrk="0" fontAlgn="base" hangingPunct="0">
              <a:spcBef>
                <a:spcPct val="0"/>
              </a:spcBef>
              <a:spcAft>
                <a:spcPct val="0"/>
              </a:spcAft>
              <a:buClrTx/>
              <a:buSzTx/>
              <a:buFontTx/>
              <a:buChar char="•"/>
            </a:pPr>
            <a:r>
              <a:rPr kumimoji="0" lang="en-US" altLang="en-US" sz="1700" b="1" i="0" u="none" strike="noStrike" cap="none" normalizeH="0" baseline="0" dirty="0">
                <a:ln>
                  <a:noFill/>
                </a:ln>
                <a:solidFill>
                  <a:schemeClr val="tx1"/>
                </a:solidFill>
                <a:effectLst/>
              </a:rPr>
              <a:t>    </a:t>
            </a:r>
            <a:r>
              <a:rPr kumimoji="0" lang="en-US" altLang="en-US" sz="1800" b="1" i="0" u="none" strike="noStrike" cap="none" normalizeH="0" baseline="0" dirty="0">
                <a:ln>
                  <a:noFill/>
                </a:ln>
                <a:solidFill>
                  <a:schemeClr val="tx1"/>
                </a:solidFill>
                <a:effectLst/>
              </a:rPr>
              <a:t>NumPy:</a:t>
            </a:r>
            <a:r>
              <a:rPr kumimoji="0" lang="en-US" altLang="en-US" sz="1800" b="0" i="0" u="none" strike="noStrike" cap="none" normalizeH="0" baseline="0" dirty="0">
                <a:ln>
                  <a:noFill/>
                </a:ln>
                <a:solidFill>
                  <a:schemeClr val="tx1"/>
                </a:solidFill>
                <a:effectLst/>
              </a:rPr>
              <a:t> For handling image data as arrays.</a:t>
            </a:r>
          </a:p>
          <a:p>
            <a:pPr marL="324000" lvl="1" indent="0" defTabSz="914400" eaLnBrk="0" fontAlgn="base" hangingPunct="0">
              <a:spcBef>
                <a:spcPct val="0"/>
              </a:spcBef>
              <a:spcAft>
                <a:spcPct val="0"/>
              </a:spcAft>
              <a:buClrTx/>
              <a:buSzTx/>
              <a:buFontTx/>
              <a:buChar char="•"/>
            </a:pPr>
            <a:r>
              <a:rPr lang="en-US" altLang="en-US" sz="1800" dirty="0">
                <a:solidFill>
                  <a:schemeClr val="tx1"/>
                </a:solidFill>
              </a:rPr>
              <a:t>    </a:t>
            </a:r>
            <a:r>
              <a:rPr lang="en-US" altLang="en-US" sz="1800" b="1" dirty="0">
                <a:solidFill>
                  <a:schemeClr val="tx1"/>
                </a:solidFill>
              </a:rPr>
              <a:t>OpenCV</a:t>
            </a:r>
            <a:r>
              <a:rPr kumimoji="0" lang="en-US" altLang="en-US" sz="1800" b="1" i="0" u="none" strike="noStrike" cap="none" normalizeH="0" baseline="0" dirty="0">
                <a:ln>
                  <a:noFill/>
                </a:ln>
                <a:solidFill>
                  <a:schemeClr val="tx1"/>
                </a:solidFill>
                <a:effectLst/>
              </a:rPr>
              <a:t>:</a:t>
            </a:r>
            <a:r>
              <a:rPr kumimoji="0" lang="en-US" altLang="en-US" sz="1800" b="0" i="0" u="none" strike="noStrike" cap="none" normalizeH="0" baseline="0" dirty="0">
                <a:ln>
                  <a:noFill/>
                </a:ln>
                <a:solidFill>
                  <a:schemeClr val="tx1"/>
                </a:solidFill>
                <a:effectLst/>
              </a:rPr>
              <a:t> For image processing and manipulation.</a:t>
            </a:r>
          </a:p>
          <a:p>
            <a:pPr marL="324000" lvl="1" indent="0" defTabSz="914400" eaLnBrk="0" fontAlgn="base" hangingPunct="0">
              <a:spcBef>
                <a:spcPct val="0"/>
              </a:spcBef>
              <a:spcAft>
                <a:spcPct val="0"/>
              </a:spcAft>
              <a:buClrTx/>
              <a:buSzTx/>
              <a:buFontTx/>
              <a:buChar char="•"/>
            </a:pPr>
            <a:r>
              <a:rPr lang="en-US" altLang="en-US" sz="1800" dirty="0">
                <a:solidFill>
                  <a:schemeClr val="tx1"/>
                </a:solidFill>
              </a:rPr>
              <a:t>    </a:t>
            </a:r>
            <a:r>
              <a:rPr kumimoji="0" lang="en-US" altLang="en-US" sz="1800" b="1" i="0" u="none" strike="noStrike" cap="none" normalizeH="0" baseline="0" dirty="0">
                <a:ln>
                  <a:noFill/>
                </a:ln>
                <a:solidFill>
                  <a:schemeClr val="tx1"/>
                </a:solidFill>
                <a:effectLst/>
              </a:rPr>
              <a:t>OS:</a:t>
            </a:r>
            <a:r>
              <a:rPr kumimoji="0" lang="en-US" altLang="en-US" sz="1800" b="0" i="0" u="none" strike="noStrike" cap="none" normalizeH="0" baseline="0" dirty="0">
                <a:ln>
                  <a:noFill/>
                </a:ln>
                <a:solidFill>
                  <a:schemeClr val="tx1"/>
                </a:solidFill>
                <a:effectLst/>
              </a:rPr>
              <a:t> For file handling and directory operations. </a:t>
            </a:r>
          </a:p>
          <a:p>
            <a:pPr marL="324000" lvl="1" indent="0" defTabSz="914400" eaLnBrk="0" fontAlgn="base" hangingPunct="0">
              <a:spcBef>
                <a:spcPct val="0"/>
              </a:spcBef>
              <a:spcAft>
                <a:spcPct val="0"/>
              </a:spcAft>
              <a:buClrTx/>
              <a:buSzTx/>
              <a:buFontTx/>
              <a:buChar char="•"/>
            </a:pPr>
            <a:r>
              <a:rPr lang="en-US" altLang="en-US" sz="1800" dirty="0">
                <a:solidFill>
                  <a:schemeClr val="tx1"/>
                </a:solidFill>
              </a:rPr>
              <a:t>    </a:t>
            </a:r>
            <a:r>
              <a:rPr kumimoji="0" lang="en-US" altLang="en-US" sz="1800" b="1" i="0" u="none" strike="noStrike" cap="none" normalizeH="0" baseline="0" dirty="0">
                <a:ln>
                  <a:noFill/>
                </a:ln>
                <a:solidFill>
                  <a:schemeClr val="tx1"/>
                </a:solidFill>
                <a:effectLst/>
              </a:rPr>
              <a:t>PyCryptodome (AES):</a:t>
            </a:r>
            <a:r>
              <a:rPr kumimoji="0" lang="en-US" altLang="en-US" sz="1800" b="0" i="0" u="none" strike="noStrike" cap="none" normalizeH="0" baseline="0" dirty="0">
                <a:ln>
                  <a:noFill/>
                </a:ln>
                <a:solidFill>
                  <a:schemeClr val="tx1"/>
                </a:solidFill>
                <a:effectLst/>
              </a:rPr>
              <a:t> For encrypting and decrypting hidden messages. </a:t>
            </a:r>
          </a:p>
          <a:p>
            <a:pPr marL="324000" lvl="1" indent="0" defTabSz="914400" eaLnBrk="0" fontAlgn="base" hangingPunct="0">
              <a:spcBef>
                <a:spcPct val="0"/>
              </a:spcBef>
              <a:spcAft>
                <a:spcPct val="0"/>
              </a:spcAft>
              <a:buClrTx/>
              <a:buSzTx/>
              <a:buFontTx/>
              <a:buChar char="•"/>
            </a:pPr>
            <a:r>
              <a:rPr lang="en-US" altLang="en-US" sz="1800" dirty="0">
                <a:solidFill>
                  <a:schemeClr val="tx1"/>
                </a:solidFill>
              </a:rPr>
              <a:t>    </a:t>
            </a:r>
            <a:r>
              <a:rPr kumimoji="0" lang="en-US" altLang="en-US" sz="1800" b="1" i="0" u="none" strike="noStrike" cap="none" normalizeH="0" baseline="0" dirty="0">
                <a:ln>
                  <a:noFill/>
                </a:ln>
                <a:solidFill>
                  <a:schemeClr val="tx1"/>
                </a:solidFill>
                <a:effectLst/>
              </a:rPr>
              <a:t>Base64 &amp; Hashlib:</a:t>
            </a:r>
            <a:r>
              <a:rPr kumimoji="0" lang="en-US" altLang="en-US" sz="1800" b="0" i="0" u="none" strike="noStrike" cap="none" normalizeH="0" baseline="0" dirty="0">
                <a:ln>
                  <a:noFill/>
                </a:ln>
                <a:solidFill>
                  <a:schemeClr val="tx1"/>
                </a:solidFill>
                <a:effectLst/>
              </a:rPr>
              <a:t> For encoding and hashing operations.</a:t>
            </a:r>
          </a:p>
          <a:p>
            <a:pPr marL="324000" lvl="1" indent="0" defTabSz="914400" eaLnBrk="0" fontAlgn="base" hangingPunct="0">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rPr>
              <a:t>    </a:t>
            </a:r>
            <a:r>
              <a:rPr lang="en-IN" sz="1800" b="1" dirty="0">
                <a:cs typeface="Arial" panose="020B0604020202020204" pitchFamily="34" charset="0"/>
              </a:rPr>
              <a:t>Tkinter:</a:t>
            </a:r>
            <a:r>
              <a:rPr lang="en-IN" sz="1800" dirty="0">
                <a:cs typeface="Arial" panose="020B0604020202020204" pitchFamily="34" charset="0"/>
              </a:rPr>
              <a:t> Provides a GUI for file selection and user interaction.</a:t>
            </a:r>
            <a:endParaRPr kumimoji="0" lang="en-US" altLang="en-US" sz="1800"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p:txBody>
      </p:sp>
      <p:sp>
        <p:nvSpPr>
          <p:cNvPr id="4" name="TextBox 3">
            <a:extLst>
              <a:ext uri="{FF2B5EF4-FFF2-40B4-BE49-F238E27FC236}">
                <a16:creationId xmlns:a16="http://schemas.microsoft.com/office/drawing/2014/main" id="{DCD6DAD0-5306-673A-94B2-E9378CD53676}"/>
              </a:ext>
            </a:extLst>
          </p:cNvPr>
          <p:cNvSpPr txBox="1"/>
          <p:nvPr/>
        </p:nvSpPr>
        <p:spPr>
          <a:xfrm>
            <a:off x="275303" y="6523496"/>
            <a:ext cx="1435510" cy="246221"/>
          </a:xfrm>
          <a:prstGeom prst="rect">
            <a:avLst/>
          </a:prstGeom>
          <a:noFill/>
        </p:spPr>
        <p:txBody>
          <a:bodyPr wrap="square" rtlCol="0">
            <a:spAutoFit/>
          </a:bodyPr>
          <a:lstStyle/>
          <a:p>
            <a:r>
              <a:rPr lang="en-IN" sz="1000" dirty="0"/>
              <a:t>4</a:t>
            </a:r>
          </a:p>
        </p:txBody>
      </p:sp>
      <p:sp>
        <p:nvSpPr>
          <p:cNvPr id="6" name="TextBox 5">
            <a:extLst>
              <a:ext uri="{FF2B5EF4-FFF2-40B4-BE49-F238E27FC236}">
                <a16:creationId xmlns:a16="http://schemas.microsoft.com/office/drawing/2014/main" id="{126C78EB-7249-031F-454A-7E5B1A2DE9F8}"/>
              </a:ext>
            </a:extLst>
          </p:cNvPr>
          <p:cNvSpPr txBox="1"/>
          <p:nvPr/>
        </p:nvSpPr>
        <p:spPr>
          <a:xfrm>
            <a:off x="5378245" y="6523495"/>
            <a:ext cx="1435510" cy="246221"/>
          </a:xfrm>
          <a:prstGeom prst="rect">
            <a:avLst/>
          </a:prstGeom>
          <a:noFill/>
        </p:spPr>
        <p:txBody>
          <a:bodyPr wrap="square" rtlCol="0">
            <a:spAutoFit/>
          </a:bodyPr>
          <a:lstStyle/>
          <a:p>
            <a:pPr algn="ctr"/>
            <a:r>
              <a:rPr lang="en-IN" sz="1000" dirty="0"/>
              <a:t>Gudur Luqman Aftab</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21D156-4580-F4AE-FE21-63E317795D10}"/>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A5329538-5718-51F2-CCD1-CFB25AB3D70E}"/>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Flow Chart</a:t>
            </a:r>
            <a:endParaRPr lang="en-US" sz="4400" dirty="0"/>
          </a:p>
        </p:txBody>
      </p:sp>
      <p:pic>
        <p:nvPicPr>
          <p:cNvPr id="9" name="Picture 8">
            <a:extLst>
              <a:ext uri="{FF2B5EF4-FFF2-40B4-BE49-F238E27FC236}">
                <a16:creationId xmlns:a16="http://schemas.microsoft.com/office/drawing/2014/main" id="{0AFBF96B-59F5-3268-6E0E-889A534A4DDF}"/>
              </a:ext>
            </a:extLst>
          </p:cNvPr>
          <p:cNvPicPr>
            <a:picLocks noChangeAspect="1"/>
          </p:cNvPicPr>
          <p:nvPr/>
        </p:nvPicPr>
        <p:blipFill>
          <a:blip r:embed="rId3"/>
          <a:stretch>
            <a:fillRect/>
          </a:stretch>
        </p:blipFill>
        <p:spPr>
          <a:xfrm>
            <a:off x="1763200" y="1232452"/>
            <a:ext cx="8429625" cy="5229225"/>
          </a:xfrm>
          <a:prstGeom prst="rect">
            <a:avLst/>
          </a:prstGeom>
        </p:spPr>
      </p:pic>
      <p:sp>
        <p:nvSpPr>
          <p:cNvPr id="10" name="TextBox 9">
            <a:extLst>
              <a:ext uri="{FF2B5EF4-FFF2-40B4-BE49-F238E27FC236}">
                <a16:creationId xmlns:a16="http://schemas.microsoft.com/office/drawing/2014/main" id="{89F53C9D-AF8A-A974-98A0-842C6710B3A4}"/>
              </a:ext>
            </a:extLst>
          </p:cNvPr>
          <p:cNvSpPr txBox="1"/>
          <p:nvPr/>
        </p:nvSpPr>
        <p:spPr>
          <a:xfrm>
            <a:off x="275303" y="6523496"/>
            <a:ext cx="1435510" cy="246221"/>
          </a:xfrm>
          <a:prstGeom prst="rect">
            <a:avLst/>
          </a:prstGeom>
          <a:noFill/>
        </p:spPr>
        <p:txBody>
          <a:bodyPr wrap="square" rtlCol="0">
            <a:spAutoFit/>
          </a:bodyPr>
          <a:lstStyle/>
          <a:p>
            <a:r>
              <a:rPr lang="en-IN" sz="1000" dirty="0"/>
              <a:t>5</a:t>
            </a:r>
          </a:p>
        </p:txBody>
      </p:sp>
      <p:sp>
        <p:nvSpPr>
          <p:cNvPr id="11" name="TextBox 10">
            <a:extLst>
              <a:ext uri="{FF2B5EF4-FFF2-40B4-BE49-F238E27FC236}">
                <a16:creationId xmlns:a16="http://schemas.microsoft.com/office/drawing/2014/main" id="{917E519A-8BA5-7F00-2CAE-A7946CC2E0DE}"/>
              </a:ext>
            </a:extLst>
          </p:cNvPr>
          <p:cNvSpPr txBox="1"/>
          <p:nvPr/>
        </p:nvSpPr>
        <p:spPr>
          <a:xfrm>
            <a:off x="5378245" y="6523495"/>
            <a:ext cx="1435510" cy="246221"/>
          </a:xfrm>
          <a:prstGeom prst="rect">
            <a:avLst/>
          </a:prstGeom>
          <a:noFill/>
        </p:spPr>
        <p:txBody>
          <a:bodyPr wrap="square" rtlCol="0">
            <a:spAutoFit/>
          </a:bodyPr>
          <a:lstStyle/>
          <a:p>
            <a:pPr algn="ctr"/>
            <a:r>
              <a:rPr lang="en-IN" sz="1000" dirty="0"/>
              <a:t>Gudur Luqman Aftab</a:t>
            </a:r>
          </a:p>
        </p:txBody>
      </p:sp>
    </p:spTree>
    <p:extLst>
      <p:ext uri="{BB962C8B-B14F-4D97-AF65-F5344CB8AC3E}">
        <p14:creationId xmlns:p14="http://schemas.microsoft.com/office/powerpoint/2010/main" val="43057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C7605-8F5D-B9C8-D775-6C37D2505732}"/>
              </a:ext>
            </a:extLst>
          </p:cNvPr>
          <p:cNvSpPr>
            <a:spLocks noGrp="1"/>
          </p:cNvSpPr>
          <p:nvPr>
            <p:ph type="title"/>
          </p:nvPr>
        </p:nvSpPr>
        <p:spPr/>
        <p:txBody>
          <a:bodyPr/>
          <a:lstStyle/>
          <a:p>
            <a:r>
              <a:rPr lang="en-US" b="1" dirty="0">
                <a:solidFill>
                  <a:schemeClr val="accent1"/>
                </a:solidFill>
                <a:latin typeface="Arial" panose="020B0604020202020204" pitchFamily="34" charset="0"/>
                <a:cs typeface="Arial" panose="020B0604020202020204" pitchFamily="34" charset="0"/>
              </a:rPr>
              <a:t>IMPLEMENTATION</a:t>
            </a:r>
            <a:endParaRPr lang="en-IN" dirty="0"/>
          </a:p>
        </p:txBody>
      </p:sp>
      <p:sp>
        <p:nvSpPr>
          <p:cNvPr id="3" name="Content Placeholder 2">
            <a:extLst>
              <a:ext uri="{FF2B5EF4-FFF2-40B4-BE49-F238E27FC236}">
                <a16:creationId xmlns:a16="http://schemas.microsoft.com/office/drawing/2014/main" id="{F62F8DA4-5442-E52C-6235-AE88E405E585}"/>
              </a:ext>
            </a:extLst>
          </p:cNvPr>
          <p:cNvSpPr>
            <a:spLocks noGrp="1"/>
          </p:cNvSpPr>
          <p:nvPr>
            <p:ph idx="1"/>
          </p:nvPr>
        </p:nvSpPr>
        <p:spPr>
          <a:xfrm>
            <a:off x="581192" y="1302026"/>
            <a:ext cx="11029615" cy="4941458"/>
          </a:xfrm>
        </p:spPr>
        <p:txBody>
          <a:bodyPr>
            <a:normAutofit/>
          </a:bodyPr>
          <a:lstStyle/>
          <a:p>
            <a:r>
              <a:rPr lang="en-US" dirty="0"/>
              <a:t>Our approach to secure image steganography involves encryption and decryption techniques to ensure data confidentiality.</a:t>
            </a:r>
          </a:p>
          <a:p>
            <a:pPr>
              <a:buFont typeface="Arial" panose="020B0604020202020204" pitchFamily="34" charset="0"/>
              <a:buChar char="•"/>
            </a:pPr>
            <a:r>
              <a:rPr lang="en-US" b="1" dirty="0"/>
              <a:t>Encryption Strategy:</a:t>
            </a:r>
            <a:endParaRPr lang="en-US" dirty="0"/>
          </a:p>
          <a:p>
            <a:pPr marL="742950" lvl="1" indent="-285750">
              <a:buFont typeface="Arial" panose="020B0604020202020204" pitchFamily="34" charset="0"/>
              <a:buChar char="•"/>
            </a:pPr>
            <a:r>
              <a:rPr lang="en-US" dirty="0"/>
              <a:t>The secret message is encrypted using </a:t>
            </a:r>
            <a:r>
              <a:rPr lang="en-US" b="1" dirty="0"/>
              <a:t>AES (CBC mode)</a:t>
            </a:r>
            <a:r>
              <a:rPr lang="en-US" dirty="0"/>
              <a:t> with a </a:t>
            </a:r>
            <a:r>
              <a:rPr lang="en-US" b="1" dirty="0"/>
              <a:t>password-derived key</a:t>
            </a:r>
            <a:r>
              <a:rPr lang="en-US" dirty="0"/>
              <a:t> (SHA-256 hash).</a:t>
            </a:r>
          </a:p>
          <a:p>
            <a:pPr marL="742950" lvl="1" indent="-285750">
              <a:buFont typeface="Arial" panose="020B0604020202020204" pitchFamily="34" charset="0"/>
              <a:buChar char="•"/>
            </a:pPr>
            <a:r>
              <a:rPr lang="en-US" dirty="0"/>
              <a:t>A </a:t>
            </a:r>
            <a:r>
              <a:rPr lang="en-US" b="1" dirty="0"/>
              <a:t>random IV (Initialization Vector)</a:t>
            </a:r>
            <a:r>
              <a:rPr lang="en-US" dirty="0"/>
              <a:t> is generated for each encryption to enhance security.</a:t>
            </a:r>
          </a:p>
          <a:p>
            <a:pPr marL="742950" lvl="1" indent="-285750">
              <a:buFont typeface="Arial" panose="020B0604020202020204" pitchFamily="34" charset="0"/>
              <a:buChar char="•"/>
            </a:pPr>
            <a:r>
              <a:rPr lang="en-US" dirty="0"/>
              <a:t>The message is </a:t>
            </a:r>
            <a:r>
              <a:rPr lang="en-US" b="1" dirty="0"/>
              <a:t>padded</a:t>
            </a:r>
            <a:r>
              <a:rPr lang="en-US" dirty="0"/>
              <a:t> to match AES block size before encryption.</a:t>
            </a:r>
          </a:p>
          <a:p>
            <a:pPr marL="742950" lvl="1" indent="-285750">
              <a:buFont typeface="Arial" panose="020B0604020202020204" pitchFamily="34" charset="0"/>
              <a:buChar char="•"/>
            </a:pPr>
            <a:r>
              <a:rPr lang="en-US" dirty="0"/>
              <a:t>The encrypted message, along with the IV and a header containing its length, is converted to a </a:t>
            </a:r>
            <a:r>
              <a:rPr lang="en-US" b="1" dirty="0"/>
              <a:t>binary format</a:t>
            </a:r>
            <a:r>
              <a:rPr lang="en-US" dirty="0"/>
              <a:t> for embedding into the image using </a:t>
            </a:r>
            <a:r>
              <a:rPr lang="en-US" b="1" dirty="0"/>
              <a:t>Least Significant Bit (LSB) steganography</a:t>
            </a:r>
            <a:r>
              <a:rPr lang="en-US" dirty="0"/>
              <a:t>.</a:t>
            </a:r>
          </a:p>
          <a:p>
            <a:pPr>
              <a:buFont typeface="Arial" panose="020B0604020202020204" pitchFamily="34" charset="0"/>
              <a:buChar char="•"/>
            </a:pPr>
            <a:r>
              <a:rPr lang="en-US" b="1" dirty="0"/>
              <a:t>Decryption Strategy:</a:t>
            </a:r>
            <a:endParaRPr lang="en-US" dirty="0"/>
          </a:p>
          <a:p>
            <a:pPr marL="742950" lvl="1" indent="-285750">
              <a:buFont typeface="Arial" panose="020B0604020202020204" pitchFamily="34" charset="0"/>
              <a:buChar char="•"/>
            </a:pPr>
            <a:r>
              <a:rPr lang="en-US" dirty="0"/>
              <a:t>The hidden binary data is extracted from the image and reconstructed into the </a:t>
            </a:r>
            <a:r>
              <a:rPr lang="en-US" b="1" dirty="0"/>
              <a:t>header, IV, and ciphertext</a:t>
            </a:r>
            <a:r>
              <a:rPr lang="en-US" dirty="0"/>
              <a:t>.</a:t>
            </a:r>
          </a:p>
          <a:p>
            <a:pPr marL="742950" lvl="1" indent="-285750">
              <a:buFont typeface="Arial" panose="020B0604020202020204" pitchFamily="34" charset="0"/>
              <a:buChar char="•"/>
            </a:pPr>
            <a:r>
              <a:rPr lang="en-US" dirty="0"/>
              <a:t>The extracted ciphertext is </a:t>
            </a:r>
            <a:r>
              <a:rPr lang="en-US" b="1" dirty="0"/>
              <a:t>decrypted using AES (CBC mode)</a:t>
            </a:r>
            <a:r>
              <a:rPr lang="en-US" dirty="0"/>
              <a:t> with the same password-derived key.</a:t>
            </a:r>
          </a:p>
          <a:p>
            <a:pPr marL="742950" lvl="1" indent="-285750">
              <a:buFont typeface="Arial" panose="020B0604020202020204" pitchFamily="34" charset="0"/>
              <a:buChar char="•"/>
            </a:pPr>
            <a:r>
              <a:rPr lang="en-US" dirty="0"/>
              <a:t>The message is </a:t>
            </a:r>
            <a:r>
              <a:rPr lang="en-US" b="1" dirty="0"/>
              <a:t>unpadded and converted back to text</a:t>
            </a:r>
            <a:r>
              <a:rPr lang="en-US" dirty="0"/>
              <a:t>, ensuring secure retrieval.</a:t>
            </a:r>
          </a:p>
          <a:p>
            <a:pPr marL="0" indent="0">
              <a:buNone/>
            </a:pPr>
            <a:r>
              <a:rPr lang="en-US" dirty="0"/>
              <a:t>This strategy ensures that even if the image is intercepted, the hidden message remains protected without the correct decryption key.</a:t>
            </a:r>
          </a:p>
        </p:txBody>
      </p:sp>
      <p:sp>
        <p:nvSpPr>
          <p:cNvPr id="4" name="TextBox 3">
            <a:extLst>
              <a:ext uri="{FF2B5EF4-FFF2-40B4-BE49-F238E27FC236}">
                <a16:creationId xmlns:a16="http://schemas.microsoft.com/office/drawing/2014/main" id="{2FAFB05A-BC86-102F-DE1F-B1974BD9786D}"/>
              </a:ext>
            </a:extLst>
          </p:cNvPr>
          <p:cNvSpPr txBox="1"/>
          <p:nvPr/>
        </p:nvSpPr>
        <p:spPr>
          <a:xfrm>
            <a:off x="275303" y="6523496"/>
            <a:ext cx="1435510" cy="246221"/>
          </a:xfrm>
          <a:prstGeom prst="rect">
            <a:avLst/>
          </a:prstGeom>
          <a:noFill/>
        </p:spPr>
        <p:txBody>
          <a:bodyPr wrap="square" rtlCol="0">
            <a:spAutoFit/>
          </a:bodyPr>
          <a:lstStyle/>
          <a:p>
            <a:r>
              <a:rPr lang="en-IN" sz="1000" dirty="0"/>
              <a:t>6</a:t>
            </a:r>
          </a:p>
        </p:txBody>
      </p:sp>
      <p:sp>
        <p:nvSpPr>
          <p:cNvPr id="5" name="TextBox 4">
            <a:extLst>
              <a:ext uri="{FF2B5EF4-FFF2-40B4-BE49-F238E27FC236}">
                <a16:creationId xmlns:a16="http://schemas.microsoft.com/office/drawing/2014/main" id="{3065683F-5AD4-E7B4-1366-D9F609C589AB}"/>
              </a:ext>
            </a:extLst>
          </p:cNvPr>
          <p:cNvSpPr txBox="1"/>
          <p:nvPr/>
        </p:nvSpPr>
        <p:spPr>
          <a:xfrm>
            <a:off x="5378245" y="6523495"/>
            <a:ext cx="1435510" cy="246221"/>
          </a:xfrm>
          <a:prstGeom prst="rect">
            <a:avLst/>
          </a:prstGeom>
          <a:noFill/>
        </p:spPr>
        <p:txBody>
          <a:bodyPr wrap="square" rtlCol="0">
            <a:spAutoFit/>
          </a:bodyPr>
          <a:lstStyle/>
          <a:p>
            <a:pPr algn="ctr"/>
            <a:r>
              <a:rPr lang="en-IN" sz="1000" dirty="0"/>
              <a:t>Gudur Luqman Aftab</a:t>
            </a:r>
          </a:p>
        </p:txBody>
      </p:sp>
    </p:spTree>
    <p:extLst>
      <p:ext uri="{BB962C8B-B14F-4D97-AF65-F5344CB8AC3E}">
        <p14:creationId xmlns:p14="http://schemas.microsoft.com/office/powerpoint/2010/main" val="1134829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3" name="Rectangle 1">
            <a:extLst>
              <a:ext uri="{FF2B5EF4-FFF2-40B4-BE49-F238E27FC236}">
                <a16:creationId xmlns:a16="http://schemas.microsoft.com/office/drawing/2014/main" id="{9CC2A587-7EFB-92BE-6E3E-9E7B6C4C4A8F}"/>
              </a:ext>
            </a:extLst>
          </p:cNvPr>
          <p:cNvSpPr>
            <a:spLocks noGrp="1" noChangeArrowheads="1"/>
          </p:cNvSpPr>
          <p:nvPr>
            <p:ph idx="1"/>
          </p:nvPr>
        </p:nvSpPr>
        <p:spPr bwMode="auto">
          <a:xfrm>
            <a:off x="581191" y="1561955"/>
            <a:ext cx="11237183"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lnSpc>
                <a:spcPct val="100000"/>
              </a:lnSpc>
              <a:spcBef>
                <a:spcPct val="0"/>
              </a:spcBef>
              <a:spcAft>
                <a:spcPct val="0"/>
              </a:spcAft>
              <a:buClrTx/>
              <a:buSzTx/>
              <a:buFont typeface="Wingdings" panose="05000000000000000000" pitchFamily="2" charset="2"/>
              <a:buChar char="v"/>
            </a:pPr>
            <a:r>
              <a:rPr kumimoji="0" lang="en-US" altLang="en-US" sz="1800" b="1" i="0" u="none" strike="noStrike" cap="none" normalizeH="0" baseline="0" dirty="0">
                <a:ln>
                  <a:noFill/>
                </a:ln>
                <a:solidFill>
                  <a:schemeClr val="tx1"/>
                </a:solidFill>
                <a:effectLst/>
              </a:rPr>
              <a:t>Dual-Layer Security:</a:t>
            </a:r>
            <a:r>
              <a:rPr kumimoji="0" lang="en-US" altLang="en-US" sz="1800" b="0" i="0" u="none" strike="noStrike" cap="none" normalizeH="0" baseline="0" dirty="0">
                <a:ln>
                  <a:noFill/>
                </a:ln>
                <a:solidFill>
                  <a:schemeClr val="tx1"/>
                </a:solidFill>
                <a:effectLst/>
              </a:rPr>
              <a:t> The combination of AES encryption and LSB steganography ensures a high level of security. Even if someone suspects hidden data, the AES encryption prevents unauthorized access.</a:t>
            </a:r>
          </a:p>
          <a:p>
            <a:pPr marL="0" indent="0" defTabSz="914400" eaLnBrk="0" fontAlgn="base" hangingPunct="0">
              <a:lnSpc>
                <a:spcPct val="100000"/>
              </a:lnSpc>
              <a:spcBef>
                <a:spcPct val="0"/>
              </a:spcBef>
              <a:spcAft>
                <a:spcPct val="0"/>
              </a:spcAft>
              <a:buClrTx/>
              <a:buSzTx/>
              <a:buNone/>
            </a:pPr>
            <a:endParaRPr kumimoji="0" lang="en-US" altLang="en-US" sz="1800" b="0" i="0" u="none" strike="noStrike" cap="none" normalizeH="0" baseline="0" dirty="0">
              <a:ln>
                <a:noFill/>
              </a:ln>
              <a:solidFill>
                <a:schemeClr val="tx1"/>
              </a:solidFill>
              <a:effectLst/>
            </a:endParaRPr>
          </a:p>
          <a:p>
            <a:pPr defTabSz="914400" eaLnBrk="0" fontAlgn="base" hangingPunct="0">
              <a:lnSpc>
                <a:spcPct val="100000"/>
              </a:lnSpc>
              <a:spcBef>
                <a:spcPct val="0"/>
              </a:spcBef>
              <a:spcAft>
                <a:spcPct val="0"/>
              </a:spcAft>
              <a:buClrTx/>
              <a:buSzTx/>
              <a:buFont typeface="Wingdings" panose="05000000000000000000" pitchFamily="2" charset="2"/>
              <a:buChar char="v"/>
            </a:pPr>
            <a:r>
              <a:rPr kumimoji="0" lang="en-US" altLang="en-US" sz="1800" b="1" i="0" u="none" strike="noStrike" cap="none" normalizeH="0" baseline="0" dirty="0">
                <a:ln>
                  <a:noFill/>
                </a:ln>
                <a:solidFill>
                  <a:schemeClr val="tx1"/>
                </a:solidFill>
                <a:effectLst/>
              </a:rPr>
              <a:t>Undetectable Communication:</a:t>
            </a:r>
            <a:r>
              <a:rPr kumimoji="0" lang="en-US" altLang="en-US" sz="1800" b="0" i="0" u="none" strike="noStrike" cap="none" normalizeH="0" baseline="0" dirty="0">
                <a:ln>
                  <a:noFill/>
                </a:ln>
                <a:solidFill>
                  <a:schemeClr val="tx1"/>
                </a:solidFill>
                <a:effectLst/>
              </a:rPr>
              <a:t> Unlike traditional encryption, which makes data visibly encrypted, this method hides data within an image, making it indistinguishable from a normal image. This is particularly useful in scenarios requiring covert communication.</a:t>
            </a:r>
          </a:p>
          <a:p>
            <a:pPr marL="0" indent="0" defTabSz="914400" eaLnBrk="0" fontAlgn="base" hangingPunct="0">
              <a:lnSpc>
                <a:spcPct val="100000"/>
              </a:lnSpc>
              <a:spcBef>
                <a:spcPct val="0"/>
              </a:spcBef>
              <a:spcAft>
                <a:spcPct val="0"/>
              </a:spcAft>
              <a:buClrTx/>
              <a:buSzTx/>
              <a:buNone/>
            </a:pPr>
            <a:endParaRPr kumimoji="0" lang="en-US" altLang="en-US" sz="1800" b="0" i="0" u="none" strike="noStrike" cap="none" normalizeH="0" baseline="0" dirty="0">
              <a:ln>
                <a:noFill/>
              </a:ln>
              <a:solidFill>
                <a:schemeClr val="tx1"/>
              </a:solidFill>
              <a:effectLst/>
            </a:endParaRPr>
          </a:p>
          <a:p>
            <a:pPr defTabSz="914400" eaLnBrk="0" fontAlgn="base" hangingPunct="0">
              <a:lnSpc>
                <a:spcPct val="100000"/>
              </a:lnSpc>
              <a:spcBef>
                <a:spcPct val="0"/>
              </a:spcBef>
              <a:spcAft>
                <a:spcPct val="0"/>
              </a:spcAft>
              <a:buClrTx/>
              <a:buSzTx/>
              <a:buFont typeface="Wingdings" panose="05000000000000000000" pitchFamily="2" charset="2"/>
              <a:buChar char="v"/>
            </a:pPr>
            <a:r>
              <a:rPr kumimoji="0" lang="en-US" altLang="en-US" sz="1800" b="1" i="0" u="none" strike="noStrike" cap="none" normalizeH="0" baseline="0" dirty="0">
                <a:ln>
                  <a:noFill/>
                </a:ln>
                <a:solidFill>
                  <a:schemeClr val="tx1"/>
                </a:solidFill>
                <a:effectLst/>
              </a:rPr>
              <a:t>Efficient and Lossless Data Hiding:</a:t>
            </a:r>
            <a:r>
              <a:rPr kumimoji="0" lang="en-US" altLang="en-US" sz="1800" b="0" i="0" u="none" strike="noStrike" cap="none" normalizeH="0" baseline="0" dirty="0">
                <a:ln>
                  <a:noFill/>
                </a:ln>
                <a:solidFill>
                  <a:schemeClr val="tx1"/>
                </a:solidFill>
                <a:effectLst/>
              </a:rPr>
              <a:t> The LSB technique allows seamless embedding without noticeable image distortion, ensuring the image quality remains intact while secretly storing data.</a:t>
            </a:r>
          </a:p>
          <a:p>
            <a:pPr marL="0" indent="0" defTabSz="914400" eaLnBrk="0" fontAlgn="base" hangingPunct="0">
              <a:lnSpc>
                <a:spcPct val="100000"/>
              </a:lnSpc>
              <a:spcBef>
                <a:spcPct val="0"/>
              </a:spcBef>
              <a:spcAft>
                <a:spcPct val="0"/>
              </a:spcAft>
              <a:buClrTx/>
              <a:buSzTx/>
              <a:buNone/>
            </a:pPr>
            <a:endParaRPr kumimoji="0" lang="en-US" altLang="en-US" sz="1800" b="0" i="0" u="none" strike="noStrike" cap="none" normalizeH="0" baseline="0" dirty="0">
              <a:ln>
                <a:noFill/>
              </a:ln>
              <a:solidFill>
                <a:schemeClr val="tx1"/>
              </a:solidFill>
              <a:effectLst/>
            </a:endParaRPr>
          </a:p>
          <a:p>
            <a:pPr defTabSz="914400" eaLnBrk="0" fontAlgn="base" hangingPunct="0">
              <a:lnSpc>
                <a:spcPct val="100000"/>
              </a:lnSpc>
              <a:spcBef>
                <a:spcPct val="0"/>
              </a:spcBef>
              <a:spcAft>
                <a:spcPct val="0"/>
              </a:spcAft>
              <a:buClrTx/>
              <a:buSzTx/>
              <a:buFont typeface="Wingdings" panose="05000000000000000000" pitchFamily="2" charset="2"/>
              <a:buChar char="v"/>
            </a:pPr>
            <a:r>
              <a:rPr kumimoji="0" lang="en-US" altLang="en-US" sz="1800" b="1" i="0" u="none" strike="noStrike" cap="none" normalizeH="0" baseline="0" dirty="0">
                <a:ln>
                  <a:noFill/>
                </a:ln>
                <a:solidFill>
                  <a:schemeClr val="tx1"/>
                </a:solidFill>
                <a:effectLst/>
              </a:rPr>
              <a:t>User-Friendly &amp; Automated Processing:</a:t>
            </a:r>
            <a:r>
              <a:rPr kumimoji="0" lang="en-US" altLang="en-US" sz="1800" b="0" i="0" u="none" strike="noStrike" cap="none" normalizeH="0" baseline="0" dirty="0">
                <a:ln>
                  <a:noFill/>
                </a:ln>
                <a:solidFill>
                  <a:schemeClr val="tx1"/>
                </a:solidFill>
                <a:effectLst/>
              </a:rPr>
              <a:t> With a GUI-based file selection using Tkinter and automated encryption/decryption, users can securely hide and retrieve messages without deep technical expertise.</a:t>
            </a:r>
          </a:p>
          <a:p>
            <a:pPr marL="0" indent="0" defTabSz="914400" eaLnBrk="0" fontAlgn="base" hangingPunct="0">
              <a:lnSpc>
                <a:spcPct val="100000"/>
              </a:lnSpc>
              <a:spcBef>
                <a:spcPct val="0"/>
              </a:spcBef>
              <a:spcAft>
                <a:spcPct val="0"/>
              </a:spcAft>
              <a:buClrTx/>
              <a:buSzTx/>
              <a:buNone/>
            </a:pPr>
            <a:endParaRPr kumimoji="0" lang="en-US" altLang="en-US" sz="1800" b="0" i="0" u="none" strike="noStrike" cap="none" normalizeH="0" baseline="0" dirty="0">
              <a:ln>
                <a:noFill/>
              </a:ln>
              <a:solidFill>
                <a:schemeClr val="tx1"/>
              </a:solidFill>
              <a:effectLst/>
            </a:endParaRPr>
          </a:p>
          <a:p>
            <a:pPr defTabSz="914400" eaLnBrk="0" fontAlgn="base" hangingPunct="0">
              <a:lnSpc>
                <a:spcPct val="100000"/>
              </a:lnSpc>
              <a:spcBef>
                <a:spcPct val="0"/>
              </a:spcBef>
              <a:spcAft>
                <a:spcPct val="0"/>
              </a:spcAft>
              <a:buClrTx/>
              <a:buSzTx/>
              <a:buFont typeface="Wingdings" panose="05000000000000000000" pitchFamily="2" charset="2"/>
              <a:buChar char="v"/>
            </a:pPr>
            <a:r>
              <a:rPr kumimoji="0" lang="en-US" altLang="en-US" sz="1800" b="1" i="0" u="none" strike="noStrike" cap="none" normalizeH="0" baseline="0" dirty="0">
                <a:ln>
                  <a:noFill/>
                </a:ln>
                <a:solidFill>
                  <a:schemeClr val="tx1"/>
                </a:solidFill>
                <a:effectLst/>
              </a:rPr>
              <a:t>Robust Error Handling &amp; Scalability:</a:t>
            </a:r>
            <a:r>
              <a:rPr kumimoji="0" lang="en-US" altLang="en-US" sz="1800" b="0" i="0" u="none" strike="noStrike" cap="none" normalizeH="0" baseline="0" dirty="0">
                <a:ln>
                  <a:noFill/>
                </a:ln>
                <a:solidFill>
                  <a:schemeClr val="tx1"/>
                </a:solidFill>
                <a:effectLst/>
              </a:rPr>
              <a:t> The system includes safeguards against incorrect password entry, excessive data size, and format compatibility issues, making it reliable and adaptable for larger data storage in images.</a:t>
            </a:r>
          </a:p>
        </p:txBody>
      </p:sp>
      <p:sp>
        <p:nvSpPr>
          <p:cNvPr id="4" name="TextBox 3">
            <a:extLst>
              <a:ext uri="{FF2B5EF4-FFF2-40B4-BE49-F238E27FC236}">
                <a16:creationId xmlns:a16="http://schemas.microsoft.com/office/drawing/2014/main" id="{BFDE2250-01DF-838D-4323-92F6C8AFF7E1}"/>
              </a:ext>
            </a:extLst>
          </p:cNvPr>
          <p:cNvSpPr txBox="1"/>
          <p:nvPr/>
        </p:nvSpPr>
        <p:spPr>
          <a:xfrm>
            <a:off x="275303" y="6523496"/>
            <a:ext cx="1435510" cy="246221"/>
          </a:xfrm>
          <a:prstGeom prst="rect">
            <a:avLst/>
          </a:prstGeom>
          <a:noFill/>
        </p:spPr>
        <p:txBody>
          <a:bodyPr wrap="square" rtlCol="0">
            <a:spAutoFit/>
          </a:bodyPr>
          <a:lstStyle/>
          <a:p>
            <a:r>
              <a:rPr lang="en-IN" sz="1000" dirty="0"/>
              <a:t>7</a:t>
            </a:r>
          </a:p>
        </p:txBody>
      </p:sp>
      <p:sp>
        <p:nvSpPr>
          <p:cNvPr id="6" name="TextBox 5">
            <a:extLst>
              <a:ext uri="{FF2B5EF4-FFF2-40B4-BE49-F238E27FC236}">
                <a16:creationId xmlns:a16="http://schemas.microsoft.com/office/drawing/2014/main" id="{3A2778D9-EA5D-3874-D7A0-F0DB07113B3C}"/>
              </a:ext>
            </a:extLst>
          </p:cNvPr>
          <p:cNvSpPr txBox="1"/>
          <p:nvPr/>
        </p:nvSpPr>
        <p:spPr>
          <a:xfrm>
            <a:off x="5378245" y="6513663"/>
            <a:ext cx="1435510" cy="246221"/>
          </a:xfrm>
          <a:prstGeom prst="rect">
            <a:avLst/>
          </a:prstGeom>
          <a:noFill/>
        </p:spPr>
        <p:txBody>
          <a:bodyPr wrap="square" rtlCol="0">
            <a:spAutoFit/>
          </a:bodyPr>
          <a:lstStyle/>
          <a:p>
            <a:pPr algn="ctr"/>
            <a:r>
              <a:rPr lang="en-IN" sz="1000" dirty="0"/>
              <a:t>Gudur Luqman Aftab</a:t>
            </a:r>
          </a:p>
        </p:txBody>
      </p:sp>
    </p:spTree>
    <p:extLst>
      <p:ext uri="{BB962C8B-B14F-4D97-AF65-F5344CB8AC3E}">
        <p14:creationId xmlns:p14="http://schemas.microsoft.com/office/powerpoint/2010/main" val="3202024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marL="0" indent="0">
              <a:buNone/>
            </a:pPr>
            <a:r>
              <a:rPr lang="en-US" dirty="0"/>
              <a:t>This project is useful for individuals and organizations that require secure and covert communication. Some key users include:</a:t>
            </a:r>
          </a:p>
          <a:p>
            <a:pPr>
              <a:buFont typeface="Arial" panose="020B0604020202020204" pitchFamily="34" charset="0"/>
              <a:buChar char="•"/>
            </a:pPr>
            <a:r>
              <a:rPr lang="en-US" b="1" dirty="0"/>
              <a:t>Journalists &amp; Whistleblowers</a:t>
            </a:r>
            <a:r>
              <a:rPr lang="en-US" dirty="0"/>
              <a:t> – Securely share sensitive information in high-surveillance environments.</a:t>
            </a:r>
          </a:p>
          <a:p>
            <a:pPr>
              <a:buFont typeface="Arial" panose="020B0604020202020204" pitchFamily="34" charset="0"/>
              <a:buChar char="•"/>
            </a:pPr>
            <a:r>
              <a:rPr lang="en-US" b="1" dirty="0"/>
              <a:t>Military &amp; Intelligence Agencies</a:t>
            </a:r>
            <a:r>
              <a:rPr lang="en-US" dirty="0"/>
              <a:t> – Conceal classified messages to avoid detection by adversaries.</a:t>
            </a:r>
          </a:p>
          <a:p>
            <a:pPr>
              <a:buFont typeface="Arial" panose="020B0604020202020204" pitchFamily="34" charset="0"/>
              <a:buChar char="•"/>
            </a:pPr>
            <a:r>
              <a:rPr lang="en-US" b="1" dirty="0"/>
              <a:t>Cybersecurity Enthusiasts</a:t>
            </a:r>
            <a:r>
              <a:rPr lang="en-US" dirty="0"/>
              <a:t> – Experiment with cryptography and steganography for research and learning.</a:t>
            </a:r>
          </a:p>
          <a:p>
            <a:pPr>
              <a:buFont typeface="Arial" panose="020B0604020202020204" pitchFamily="34" charset="0"/>
              <a:buChar char="•"/>
            </a:pPr>
            <a:r>
              <a:rPr lang="en-US" b="1" dirty="0"/>
              <a:t>Law Enforcement &amp; Investigators</a:t>
            </a:r>
            <a:r>
              <a:rPr lang="en-US" dirty="0"/>
              <a:t> – Exchange confidential data without attracting attention.</a:t>
            </a:r>
          </a:p>
          <a:p>
            <a:pPr>
              <a:buFont typeface="Arial" panose="020B0604020202020204" pitchFamily="34" charset="0"/>
              <a:buChar char="•"/>
            </a:pPr>
            <a:r>
              <a:rPr lang="en-US" b="1" dirty="0"/>
              <a:t>General Users</a:t>
            </a:r>
            <a:r>
              <a:rPr lang="en-US" dirty="0"/>
              <a:t> – Protect personal and financial information from cyber threats.</a:t>
            </a:r>
          </a:p>
          <a:p>
            <a:pPr marL="0" indent="0">
              <a:buNone/>
            </a:pPr>
            <a:endParaRPr lang="en-IN" dirty="0"/>
          </a:p>
        </p:txBody>
      </p:sp>
      <p:sp>
        <p:nvSpPr>
          <p:cNvPr id="4" name="TextBox 3">
            <a:extLst>
              <a:ext uri="{FF2B5EF4-FFF2-40B4-BE49-F238E27FC236}">
                <a16:creationId xmlns:a16="http://schemas.microsoft.com/office/drawing/2014/main" id="{AB123110-517B-23FC-347B-B816C515E60A}"/>
              </a:ext>
            </a:extLst>
          </p:cNvPr>
          <p:cNvSpPr txBox="1"/>
          <p:nvPr/>
        </p:nvSpPr>
        <p:spPr>
          <a:xfrm>
            <a:off x="275303" y="6523496"/>
            <a:ext cx="1435510" cy="246221"/>
          </a:xfrm>
          <a:prstGeom prst="rect">
            <a:avLst/>
          </a:prstGeom>
          <a:noFill/>
        </p:spPr>
        <p:txBody>
          <a:bodyPr wrap="square" rtlCol="0">
            <a:spAutoFit/>
          </a:bodyPr>
          <a:lstStyle/>
          <a:p>
            <a:r>
              <a:rPr lang="en-IN" sz="1000" dirty="0"/>
              <a:t>8</a:t>
            </a:r>
          </a:p>
        </p:txBody>
      </p:sp>
      <p:sp>
        <p:nvSpPr>
          <p:cNvPr id="5" name="TextBox 4">
            <a:extLst>
              <a:ext uri="{FF2B5EF4-FFF2-40B4-BE49-F238E27FC236}">
                <a16:creationId xmlns:a16="http://schemas.microsoft.com/office/drawing/2014/main" id="{7074223B-42DB-FA62-E7D8-8D4B22DE4EA2}"/>
              </a:ext>
            </a:extLst>
          </p:cNvPr>
          <p:cNvSpPr txBox="1"/>
          <p:nvPr/>
        </p:nvSpPr>
        <p:spPr>
          <a:xfrm>
            <a:off x="5378245" y="6523495"/>
            <a:ext cx="1435510" cy="246221"/>
          </a:xfrm>
          <a:prstGeom prst="rect">
            <a:avLst/>
          </a:prstGeom>
          <a:noFill/>
        </p:spPr>
        <p:txBody>
          <a:bodyPr wrap="square" rtlCol="0">
            <a:spAutoFit/>
          </a:bodyPr>
          <a:lstStyle/>
          <a:p>
            <a:pPr algn="ctr"/>
            <a:r>
              <a:rPr lang="en-IN" sz="1000" dirty="0"/>
              <a:t>Gudur Luqman Aftab</a:t>
            </a:r>
          </a:p>
        </p:txBody>
      </p:sp>
    </p:spTree>
    <p:extLst>
      <p:ext uri="{BB962C8B-B14F-4D97-AF65-F5344CB8AC3E}">
        <p14:creationId xmlns:p14="http://schemas.microsoft.com/office/powerpoint/2010/main" val="3819043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sp>
        <p:nvSpPr>
          <p:cNvPr id="3" name="Content Placeholder 2">
            <a:extLst>
              <a:ext uri="{FF2B5EF4-FFF2-40B4-BE49-F238E27FC236}">
                <a16:creationId xmlns:a16="http://schemas.microsoft.com/office/drawing/2014/main" id="{805D7125-AC62-752D-6E68-9EB88BCC631C}"/>
              </a:ext>
            </a:extLst>
          </p:cNvPr>
          <p:cNvSpPr>
            <a:spLocks noGrp="1"/>
          </p:cNvSpPr>
          <p:nvPr>
            <p:ph idx="1"/>
          </p:nvPr>
        </p:nvSpPr>
        <p:spPr>
          <a:xfrm>
            <a:off x="581193" y="1665819"/>
            <a:ext cx="11029615" cy="4673324"/>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rPr>
              <a:t>Our </a:t>
            </a:r>
            <a:r>
              <a:rPr kumimoji="0" lang="en-US" altLang="en-US" sz="1800" b="1" i="0" u="none" strike="noStrike" cap="none" normalizeH="0" baseline="0" dirty="0">
                <a:ln>
                  <a:noFill/>
                </a:ln>
                <a:solidFill>
                  <a:schemeClr val="tx1"/>
                </a:solidFill>
                <a:effectLst/>
              </a:rPr>
              <a:t>Secure Image Steganography</a:t>
            </a:r>
            <a:r>
              <a:rPr kumimoji="0" lang="en-US" altLang="en-US" sz="1800" b="0" i="0" u="none" strike="noStrike" cap="none" normalizeH="0" baseline="0" dirty="0">
                <a:ln>
                  <a:noFill/>
                </a:ln>
                <a:solidFill>
                  <a:schemeClr val="tx1"/>
                </a:solidFill>
                <a:effectLst/>
              </a:rPr>
              <a:t> successfully encrypts and hides text messages within images while ensuring confidentiality. The process consists of:</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rPr>
              <a:t>    User uploads an image</a:t>
            </a:r>
            <a:r>
              <a:rPr kumimoji="0" lang="en-US" altLang="en-US" sz="1800" b="0" i="0" u="none" strike="noStrike" cap="none" normalizeH="0" baseline="0" dirty="0">
                <a:ln>
                  <a:noFill/>
                </a:ln>
                <a:solidFill>
                  <a:schemeClr val="tx1"/>
                </a:solidFill>
                <a:effectLst/>
              </a:rPr>
              <a:t> (e.g., luqman.jpg).</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rPr>
              <a:t>   Secret message encryption</a:t>
            </a:r>
            <a:r>
              <a:rPr kumimoji="0" lang="en-US" altLang="en-US" sz="1800" b="0" i="0" u="none" strike="noStrike" cap="none" normalizeH="0" baseline="0" dirty="0">
                <a:ln>
                  <a:noFill/>
                </a:ln>
                <a:solidFill>
                  <a:schemeClr val="tx1"/>
                </a:solidFill>
                <a:effectLst/>
              </a:rPr>
              <a:t> with a user-defined password.</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rPr>
              <a:t>   Steganographic embedding</a:t>
            </a:r>
            <a:r>
              <a:rPr kumimoji="0" lang="en-US" altLang="en-US" sz="1800" b="0" i="0" u="none" strike="noStrike" cap="none" normalizeH="0" baseline="0" dirty="0">
                <a:ln>
                  <a:noFill/>
                </a:ln>
                <a:solidFill>
                  <a:schemeClr val="tx1"/>
                </a:solidFill>
                <a:effectLst/>
              </a:rPr>
              <a:t> of the encrypted message into the image.</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tx1"/>
                </a:solidFill>
                <a:effectLst/>
              </a:rPr>
              <a:t>   Generated encrypted image</a:t>
            </a:r>
            <a:r>
              <a:rPr kumimoji="0" lang="en-US" altLang="en-US" sz="1800" b="0" i="0" u="none" strike="noStrike" cap="none" normalizeH="0" baseline="0" dirty="0">
                <a:ln>
                  <a:noFill/>
                </a:ln>
                <a:solidFill>
                  <a:schemeClr val="tx1"/>
                </a:solidFill>
                <a:effectLst/>
              </a:rPr>
              <a:t> saved as Noman_encrypted.png.</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tx1"/>
                </a:solidFill>
                <a:effectLst/>
              </a:rPr>
              <a:t>   Decryption process</a:t>
            </a:r>
            <a:r>
              <a:rPr kumimoji="0" lang="en-US" altLang="en-US" sz="1800" b="0" i="0" u="none" strike="noStrike" cap="none" normalizeH="0" baseline="0" dirty="0">
                <a:ln>
                  <a:noFill/>
                </a:ln>
                <a:solidFill>
                  <a:schemeClr val="tx1"/>
                </a:solidFill>
                <a:effectLst/>
              </a:rPr>
              <a:t> extracts and decrypts the hidden message using the correct password.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rPr>
              <a:t>Example Execution: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   Input message:</a:t>
            </a:r>
            <a:r>
              <a:rPr kumimoji="0" lang="en-US" altLang="en-US" sz="1800" b="0" i="0" u="none" strike="noStrike" cap="none" normalizeH="0" baseline="0" dirty="0">
                <a:ln>
                  <a:noFill/>
                </a:ln>
                <a:solidFill>
                  <a:schemeClr val="tx1"/>
                </a:solidFill>
                <a:effectLst/>
              </a:rPr>
              <a:t> "hello aftab"</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   Ciphertext length:</a:t>
            </a:r>
            <a:r>
              <a:rPr kumimoji="0" lang="en-US" altLang="en-US" sz="1800" b="0" i="0" u="none" strike="noStrike" cap="none" normalizeH="0" baseline="0" dirty="0">
                <a:ln>
                  <a:noFill/>
                </a:ln>
                <a:solidFill>
                  <a:schemeClr val="tx1"/>
                </a:solidFill>
                <a:effectLst/>
              </a:rPr>
              <a:t> 16 bytes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   Extracted message:</a:t>
            </a:r>
            <a:r>
              <a:rPr kumimoji="0" lang="en-US" altLang="en-US" sz="1800" b="0" i="0" u="none" strike="noStrike" cap="none" normalizeH="0" baseline="0" dirty="0">
                <a:ln>
                  <a:noFill/>
                </a:ln>
                <a:solidFill>
                  <a:schemeClr val="tx1"/>
                </a:solidFill>
                <a:effectLst/>
              </a:rPr>
              <a:t> "hello aftab“</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rPr>
              <a:t>This ensures </a:t>
            </a:r>
            <a:r>
              <a:rPr kumimoji="0" lang="en-US" altLang="en-US" sz="1800" b="1" i="0" u="none" strike="noStrike" cap="none" normalizeH="0" baseline="0" dirty="0">
                <a:ln>
                  <a:noFill/>
                </a:ln>
                <a:solidFill>
                  <a:schemeClr val="tx1"/>
                </a:solidFill>
                <a:effectLst/>
              </a:rPr>
              <a:t>data integrity, security, and confidentiality</a:t>
            </a:r>
            <a:r>
              <a:rPr kumimoji="0" lang="en-US" altLang="en-US" sz="1800" b="0" i="0" u="none" strike="noStrike" cap="none" normalizeH="0" baseline="0" dirty="0">
                <a:ln>
                  <a:noFill/>
                </a:ln>
                <a:solidFill>
                  <a:schemeClr val="tx1"/>
                </a:solidFill>
                <a:effectLst/>
              </a:rPr>
              <a:t> in covert communication.</a:t>
            </a:r>
          </a:p>
          <a:p>
            <a:endParaRPr lang="en-IN" sz="1800" dirty="0"/>
          </a:p>
          <a:p>
            <a:endParaRPr lang="en-IN" sz="1800" dirty="0"/>
          </a:p>
        </p:txBody>
      </p:sp>
      <p:sp>
        <p:nvSpPr>
          <p:cNvPr id="6" name="TextBox 5">
            <a:extLst>
              <a:ext uri="{FF2B5EF4-FFF2-40B4-BE49-F238E27FC236}">
                <a16:creationId xmlns:a16="http://schemas.microsoft.com/office/drawing/2014/main" id="{D5442307-0846-09D8-2421-2B0E7AB01BDD}"/>
              </a:ext>
            </a:extLst>
          </p:cNvPr>
          <p:cNvSpPr txBox="1"/>
          <p:nvPr/>
        </p:nvSpPr>
        <p:spPr>
          <a:xfrm>
            <a:off x="275303" y="6523496"/>
            <a:ext cx="1435510" cy="246221"/>
          </a:xfrm>
          <a:prstGeom prst="rect">
            <a:avLst/>
          </a:prstGeom>
          <a:noFill/>
        </p:spPr>
        <p:txBody>
          <a:bodyPr wrap="square" rtlCol="0">
            <a:spAutoFit/>
          </a:bodyPr>
          <a:lstStyle/>
          <a:p>
            <a:r>
              <a:rPr lang="en-IN" sz="1000" dirty="0"/>
              <a:t>9</a:t>
            </a:r>
          </a:p>
        </p:txBody>
      </p:sp>
      <p:sp>
        <p:nvSpPr>
          <p:cNvPr id="7" name="TextBox 6">
            <a:extLst>
              <a:ext uri="{FF2B5EF4-FFF2-40B4-BE49-F238E27FC236}">
                <a16:creationId xmlns:a16="http://schemas.microsoft.com/office/drawing/2014/main" id="{50FFFC84-17BC-537C-39B1-98911F2B0603}"/>
              </a:ext>
            </a:extLst>
          </p:cNvPr>
          <p:cNvSpPr txBox="1"/>
          <p:nvPr/>
        </p:nvSpPr>
        <p:spPr>
          <a:xfrm>
            <a:off x="5378245" y="6523495"/>
            <a:ext cx="1435510" cy="246221"/>
          </a:xfrm>
          <a:prstGeom prst="rect">
            <a:avLst/>
          </a:prstGeom>
          <a:noFill/>
        </p:spPr>
        <p:txBody>
          <a:bodyPr wrap="square" rtlCol="0">
            <a:spAutoFit/>
          </a:bodyPr>
          <a:lstStyle/>
          <a:p>
            <a:pPr algn="ctr"/>
            <a:r>
              <a:rPr lang="en-IN" sz="1000" dirty="0"/>
              <a:t>Gudur Luqman Aftab</a:t>
            </a:r>
          </a:p>
        </p:txBody>
      </p:sp>
    </p:spTree>
    <p:extLst>
      <p:ext uri="{BB962C8B-B14F-4D97-AF65-F5344CB8AC3E}">
        <p14:creationId xmlns:p14="http://schemas.microsoft.com/office/powerpoint/2010/main" val="208371523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130</TotalTime>
  <Words>1083</Words>
  <Application>Microsoft Office PowerPoint</Application>
  <PresentationFormat>Widescreen</PresentationFormat>
  <Paragraphs>119</Paragraphs>
  <Slides>14</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Calibri Light</vt:lpstr>
      <vt:lpstr>Franklin Gothic Book</vt:lpstr>
      <vt:lpstr>Franklin Gothic Demi</vt:lpstr>
      <vt:lpstr>Wingdings</vt:lpstr>
      <vt:lpstr>Wingdings 2</vt:lpstr>
      <vt:lpstr>DividendVTI</vt:lpstr>
      <vt:lpstr>Secure Data Hiding in Image Using Steganography</vt:lpstr>
      <vt:lpstr>OUTLINE</vt:lpstr>
      <vt:lpstr>Problem Statement</vt:lpstr>
      <vt:lpstr>Technology  used</vt:lpstr>
      <vt:lpstr>Flow Chart</vt:lpstr>
      <vt:lpstr>IMPLEMENTATION</vt:lpstr>
      <vt:lpstr>Wow factors</vt:lpstr>
      <vt:lpstr>End users</vt:lpstr>
      <vt:lpstr>Results</vt:lpstr>
      <vt:lpstr>Results CONTD…</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Noman Aasif Gudur</cp:lastModifiedBy>
  <cp:revision>47</cp:revision>
  <dcterms:created xsi:type="dcterms:W3CDTF">2021-05-26T16:50:10Z</dcterms:created>
  <dcterms:modified xsi:type="dcterms:W3CDTF">2025-03-02T11:21:11Z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