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2" r:id="rId3"/>
    <p:sldId id="313" r:id="rId4"/>
    <p:sldId id="314" r:id="rId5"/>
    <p:sldId id="317" r:id="rId6"/>
    <p:sldId id="328" r:id="rId7"/>
    <p:sldId id="329" r:id="rId8"/>
    <p:sldId id="330" r:id="rId9"/>
    <p:sldId id="331" r:id="rId10"/>
    <p:sldId id="334" r:id="rId11"/>
    <p:sldId id="335" r:id="rId12"/>
    <p:sldId id="332" r:id="rId13"/>
    <p:sldId id="333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20/01/2019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20/01/2019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20/01/2019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20/01/2019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pom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maven.apache.org/POM/4.0.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Advanced Data Centric </a:t>
            </a:r>
            <a:r>
              <a:rPr lang="en-IE"/>
              <a:t>Web Applications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A7BC-87CC-4F5D-9357-5183C920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DB81-CC6E-4832-AAB0-A479DB75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namespace is a set of names in which all names are unique.</a:t>
            </a:r>
          </a:p>
          <a:p>
            <a:endParaRPr lang="en-GB" dirty="0"/>
          </a:p>
          <a:p>
            <a:r>
              <a:rPr lang="en-GB" dirty="0"/>
              <a:t>Namespaces make it easier to come up with unique names.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As element names are user-defined, there could be conflicts when trying to use XML documents from different sources.</a:t>
            </a:r>
          </a:p>
          <a:p>
            <a:endParaRPr lang="en-GB" dirty="0"/>
          </a:p>
          <a:p>
            <a:r>
              <a:rPr lang="en-GB" dirty="0"/>
              <a:t>XML Namespaces provide a method to avoid element name conflicts.</a:t>
            </a:r>
          </a:p>
          <a:p>
            <a:endParaRPr lang="en-GB" dirty="0"/>
          </a:p>
          <a:p>
            <a:r>
              <a:rPr lang="en-GB" dirty="0"/>
              <a:t>The namespace URI is not used by the parser to look up information.</a:t>
            </a:r>
          </a:p>
          <a:p>
            <a:endParaRPr lang="en-GB" dirty="0"/>
          </a:p>
          <a:p>
            <a:r>
              <a:rPr lang="en-GB" dirty="0"/>
              <a:t>The purpose of using an URI is to give the namespace a unique name.</a:t>
            </a:r>
          </a:p>
          <a:p>
            <a:endParaRPr lang="en-GB" dirty="0"/>
          </a:p>
          <a:p>
            <a:r>
              <a:rPr lang="en-GB" dirty="0"/>
              <a:t>However, companies often use the namespace as a pointer to a web page containing namespace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DD194-8F68-4683-AD0A-86931BD7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932FB-AB14-42D7-A999-7AFA80CE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097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FD64-2ADE-4EA0-81AB-BA828966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with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EAFA-071A-43DF-B4A7-3A80FBE8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&lt;root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="http://namespace1/"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xmlns:sc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="http://namespace2/"&gt;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st:sid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st:sname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&gt;John&lt;/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st:sname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st:course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&gt;SW&lt;/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st:course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st:sid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sc:sid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sc:sname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&gt;St. Johns NS&lt;/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sc:sname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sc:students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&gt;300&lt;/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sc:students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&lt;/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sc:sid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&lt;/root&gt;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12FAA-3EDB-4866-BF70-E2E31C80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33CD8-0C2F-4C16-B39E-266C92B9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691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POM</a:t>
            </a:r>
            <a:r>
              <a:rPr lang="en-GB" dirty="0"/>
              <a:t> stands for "Project Object Model". It is an XML representation of a Maven project held in a file named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pom.xml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Maven a project is more than a collection of files containing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021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Model includes:</a:t>
            </a:r>
          </a:p>
          <a:p>
            <a:pPr lvl="1"/>
            <a:r>
              <a:rPr lang="en-GB" dirty="0"/>
              <a:t>A project description</a:t>
            </a:r>
          </a:p>
          <a:p>
            <a:pPr lvl="1"/>
            <a:r>
              <a:rPr lang="en-GB" dirty="0"/>
              <a:t>A unique set of coordinates</a:t>
            </a:r>
          </a:p>
          <a:p>
            <a:pPr lvl="1"/>
            <a:r>
              <a:rPr lang="en-GB" dirty="0"/>
              <a:t>Project attributes</a:t>
            </a:r>
          </a:p>
          <a:p>
            <a:pPr lvl="1"/>
            <a:r>
              <a:rPr lang="en-GB" dirty="0"/>
              <a:t>License information</a:t>
            </a:r>
          </a:p>
          <a:p>
            <a:pPr lvl="1"/>
            <a:r>
              <a:rPr lang="en-GB" dirty="0"/>
              <a:t>Project version</a:t>
            </a:r>
          </a:p>
          <a:p>
            <a:pPr lvl="1"/>
            <a:r>
              <a:rPr lang="en-GB" dirty="0"/>
              <a:t>Authors or contributors to the project</a:t>
            </a:r>
          </a:p>
          <a:p>
            <a:pPr lvl="1"/>
            <a:r>
              <a:rPr lang="en-GB" dirty="0"/>
              <a:t>A list of project dependencies.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321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POM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&lt;project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http://maven.apache.org/POM/4.0.0</a:t>
            </a:r>
            <a:endParaRPr lang="en-GB" sz="18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</a:t>
            </a:r>
            <a:r>
              <a:rPr lang="en-GB" sz="18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xmlns:xsi</a:t>
            </a: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http://www.w3.org/2001/XMLSchema-instance</a:t>
            </a:r>
            <a:endParaRPr lang="en-GB" sz="1800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GB" sz="1800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xsi:schemaLocation</a:t>
            </a:r>
            <a:r>
              <a:rPr lang="en-GB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="http://maven.apache.org/POM/4.0.0 		http://maven.apache.org/xsd/maven-4.0.0.xsd"&gt;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4.0.0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modelVersion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com.mycompany.app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my-app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&lt;version&gt;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&lt;/project&gt;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The above is the minimum requirements for a POM.</a:t>
            </a:r>
          </a:p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 err="1"/>
              <a:t>groupId</a:t>
            </a:r>
            <a:r>
              <a:rPr lang="en-GB" sz="2400" dirty="0"/>
              <a:t>, </a:t>
            </a:r>
            <a:r>
              <a:rPr lang="en-GB" sz="2400" dirty="0" err="1"/>
              <a:t>artifactId</a:t>
            </a:r>
            <a:r>
              <a:rPr lang="en-GB" sz="2400" dirty="0"/>
              <a:t> and version compose the Maven Coordinates.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3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Maven – 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for code reuse.</a:t>
            </a:r>
          </a:p>
          <a:p>
            <a:endParaRPr lang="en-GB" dirty="0"/>
          </a:p>
          <a:p>
            <a:r>
              <a:rPr lang="en-GB" dirty="0"/>
              <a:t>Dependencies are defined in the pom.xml file using the Maven coordinates.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96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Maven – 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&lt;dependencies&gt;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&lt;dependency&gt;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org.springframework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spring-core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&lt;version&gt;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4.3.4.RELEASE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&lt;/dependency&gt;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&lt;dependency&gt;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org.springframework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spring-context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&lt;version&gt;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4.3.4.RELEASE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&lt;/version&gt;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&lt;/dependency&gt;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&lt;/dependencies&gt;</a:t>
            </a: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The Maven coordinates make the dependencies unique.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46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Maven, a repository is a place i.e. directory where all the project jars, library jars, plugins or any other project specific </a:t>
            </a:r>
            <a:r>
              <a:rPr lang="en-GB" dirty="0" err="1"/>
              <a:t>artifacts</a:t>
            </a:r>
            <a:r>
              <a:rPr lang="en-GB" dirty="0"/>
              <a:t> are stored and can be used by Maven easily.</a:t>
            </a:r>
          </a:p>
          <a:p>
            <a:endParaRPr lang="en-GB" dirty="0"/>
          </a:p>
          <a:p>
            <a:r>
              <a:rPr lang="en-GB" dirty="0"/>
              <a:t>There are three types of Maven repository:</a:t>
            </a:r>
          </a:p>
          <a:p>
            <a:pPr lvl="1"/>
            <a:r>
              <a:rPr lang="en-GB" dirty="0"/>
              <a:t>local</a:t>
            </a:r>
          </a:p>
          <a:p>
            <a:pPr lvl="1"/>
            <a:r>
              <a:rPr lang="en-GB" dirty="0"/>
              <a:t>central</a:t>
            </a:r>
          </a:p>
          <a:p>
            <a:pPr lvl="1"/>
            <a:r>
              <a:rPr lang="en-GB" dirty="0"/>
              <a:t>remote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71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dependency search process is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Search for the dependency in the local repository. </a:t>
            </a:r>
          </a:p>
          <a:p>
            <a:pPr marL="457200" lvl="1" indent="0">
              <a:buNone/>
            </a:pPr>
            <a:r>
              <a:rPr lang="en-GB" dirty="0"/>
              <a:t>	If the dependency is found the search is complete, 	otherwise go to step 2.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GB" dirty="0"/>
              <a:t>Search for the dependency in Maven Central Repository.</a:t>
            </a:r>
          </a:p>
          <a:p>
            <a:pPr marL="457200" lvl="1" indent="0">
              <a:buNone/>
            </a:pPr>
            <a:r>
              <a:rPr lang="en-GB" dirty="0"/>
              <a:t>	If the dependency is found it is downloaded to the local 	repository. Otherwise go to step 3.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GB" dirty="0"/>
              <a:t>Check if there is a remote repository mentioned.</a:t>
            </a:r>
          </a:p>
          <a:p>
            <a:pPr marL="457200" lvl="1" indent="0">
              <a:buNone/>
            </a:pPr>
            <a:r>
              <a:rPr lang="en-GB" dirty="0"/>
              <a:t>	If not throw an error. Otherwise go to step 4.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GB" dirty="0"/>
              <a:t>Search for the dependency in the remote repository.</a:t>
            </a:r>
          </a:p>
          <a:p>
            <a:pPr marL="457200" lvl="1" indent="0">
              <a:buNone/>
            </a:pPr>
            <a:r>
              <a:rPr lang="en-GB" dirty="0"/>
              <a:t>	If the dependency is found it is downloaded to the local 	repository. Otherwise throw an error.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88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Dependency Injection is an implementation of the Dependency Inversion Principle.</a:t>
            </a:r>
          </a:p>
          <a:p>
            <a:endParaRPr lang="en-GB" dirty="0"/>
          </a:p>
          <a:p>
            <a:r>
              <a:rPr lang="en-GB" dirty="0"/>
              <a:t>The Dependency Inversion Principle states: </a:t>
            </a:r>
          </a:p>
          <a:p>
            <a:pPr lvl="1"/>
            <a:r>
              <a:rPr lang="en-GB" dirty="0"/>
              <a:t>“High-level modules should not depend on low-level modules. Both should depend on abstractions.</a:t>
            </a:r>
          </a:p>
          <a:p>
            <a:pPr lvl="1"/>
            <a:r>
              <a:rPr lang="en-GB" dirty="0"/>
              <a:t>Abstractions should not depend on details. Details should depend on abstractions”.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04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>
                <a:hlinkClick r:id="rId2"/>
              </a:rPr>
              <a:t>Apache Maven</a:t>
            </a:r>
            <a:r>
              <a:rPr lang="en-GB" dirty="0"/>
              <a:t> is a software project management and comprehension tool. Based on the concept of a Project Object Model (POM), Maven can manage a project's build, reporting and documentation from a central piece of information.”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0769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Dependency is an object that a class needs to function.</a:t>
            </a:r>
          </a:p>
          <a:p>
            <a:endParaRPr lang="en-GB" dirty="0"/>
          </a:p>
          <a:p>
            <a:r>
              <a:rPr lang="en-GB" dirty="0"/>
              <a:t>Injecting a dependency into a class means that the dependency is “pushed” into the class from outside.</a:t>
            </a:r>
          </a:p>
          <a:p>
            <a:endParaRPr lang="en-GB" dirty="0"/>
          </a:p>
          <a:p>
            <a:r>
              <a:rPr lang="en-GB" dirty="0"/>
              <a:t>The dependency is not instantiated inside the class.</a:t>
            </a:r>
          </a:p>
          <a:p>
            <a:endParaRPr lang="en-GB" dirty="0"/>
          </a:p>
          <a:p>
            <a:r>
              <a:rPr lang="en-GB" dirty="0"/>
              <a:t>Decouples a classes construction from the construction of its dependencies.</a:t>
            </a:r>
          </a:p>
          <a:p>
            <a:endParaRPr lang="en-GB" dirty="0"/>
          </a:p>
          <a:p>
            <a:r>
              <a:rPr lang="en-GB" dirty="0"/>
              <a:t>In Spring, spring-core, spring-beans and spring-context are the modules responsible for Dependency Injection.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63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323528" y="1417043"/>
            <a:ext cx="5472608" cy="213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App</a:t>
            </a:r>
            <a:endParaRPr lang="en-IE" sz="2500" u="sng" dirty="0"/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App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Person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Person();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person.sayHello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149080"/>
            <a:ext cx="5806008" cy="2416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500" u="sng" dirty="0"/>
              <a:t>Person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com.lab1;</a:t>
            </a:r>
          </a:p>
          <a:p>
            <a:endParaRPr lang="en-IE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from Person");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9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3806"/>
          </a:xfrm>
        </p:spPr>
        <p:txBody>
          <a:bodyPr>
            <a:normAutofit fontScale="90000"/>
          </a:bodyPr>
          <a:lstStyle/>
          <a:p>
            <a:r>
              <a:rPr lang="en-GB" dirty="0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90809" y="964088"/>
            <a:ext cx="8856984" cy="2693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u="sng" dirty="0"/>
              <a:t>App</a:t>
            </a:r>
            <a:endParaRPr lang="en-IE" sz="2400" u="sng" dirty="0"/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App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ApplicationContext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new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ClassPathXmlApplicationContext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("beans.xml");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Person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(Person)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context.getBean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personBean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person.sayHello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1785" y="4629851"/>
            <a:ext cx="5806008" cy="213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u="sng" dirty="0"/>
              <a:t>Person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com.lab1;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Person {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E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from Person");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809" y="3784178"/>
            <a:ext cx="7632848" cy="7540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u="sng" dirty="0"/>
              <a:t>beans.xml</a:t>
            </a:r>
          </a:p>
          <a:p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&lt;bean id="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personBean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class="com.lab1.Person"&gt;&lt;/bean&gt;</a:t>
            </a:r>
          </a:p>
        </p:txBody>
      </p:sp>
    </p:spTree>
    <p:extLst>
      <p:ext uri="{BB962C8B-B14F-4D97-AF65-F5344CB8AC3E}">
        <p14:creationId xmlns:p14="http://schemas.microsoft.com/office/powerpoint/2010/main" val="17928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What if Person had the following properties:</a:t>
            </a:r>
          </a:p>
          <a:p>
            <a:pPr lvl="1"/>
            <a:r>
              <a:rPr lang="en-GB" sz="2200" dirty="0"/>
              <a:t>Name</a:t>
            </a:r>
          </a:p>
          <a:p>
            <a:pPr lvl="1"/>
            <a:r>
              <a:rPr lang="en-GB" sz="2200" dirty="0"/>
              <a:t>Age</a:t>
            </a:r>
          </a:p>
          <a:p>
            <a:pPr lvl="1"/>
            <a:r>
              <a:rPr lang="en-GB" sz="2200" dirty="0"/>
              <a:t>Address</a:t>
            </a:r>
          </a:p>
          <a:p>
            <a:r>
              <a:rPr lang="en-GB" sz="2200" dirty="0"/>
              <a:t>And Address was in turn an object with the following properties:</a:t>
            </a:r>
          </a:p>
          <a:p>
            <a:pPr lvl="1"/>
            <a:r>
              <a:rPr lang="en-GB" sz="2200" dirty="0"/>
              <a:t>Street</a:t>
            </a:r>
          </a:p>
          <a:p>
            <a:pPr lvl="1"/>
            <a:r>
              <a:rPr lang="en-GB" sz="2200" dirty="0"/>
              <a:t>Town</a:t>
            </a:r>
          </a:p>
          <a:p>
            <a:pPr lvl="1"/>
            <a:r>
              <a:rPr lang="en-GB" sz="2200" dirty="0"/>
              <a:t>County</a:t>
            </a:r>
          </a:p>
          <a:p>
            <a:r>
              <a:rPr lang="en-GB" sz="2200" dirty="0"/>
              <a:t>The object creating the Person object would have to also know about the Address object on which Person is dependent.</a:t>
            </a:r>
          </a:p>
          <a:p>
            <a:r>
              <a:rPr lang="en-GB" sz="2200" dirty="0"/>
              <a:t>With DI we can simply inject the details into the outer object, without it having to know the implementation details.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97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project management tool, with a project object model.</a:t>
            </a:r>
          </a:p>
          <a:p>
            <a:r>
              <a:rPr lang="en-GB" dirty="0"/>
              <a:t>Follows a set of standards.</a:t>
            </a:r>
          </a:p>
          <a:p>
            <a:r>
              <a:rPr lang="en-GB" dirty="0"/>
              <a:t>Includes a project build lifecycle:</a:t>
            </a:r>
          </a:p>
          <a:p>
            <a:pPr lvl="1"/>
            <a:r>
              <a:rPr lang="en-GB" dirty="0"/>
              <a:t>Prepare-resources</a:t>
            </a:r>
          </a:p>
          <a:p>
            <a:pPr lvl="1"/>
            <a:r>
              <a:rPr lang="en-GB" dirty="0"/>
              <a:t>Compile</a:t>
            </a:r>
          </a:p>
          <a:p>
            <a:pPr lvl="1"/>
            <a:r>
              <a:rPr lang="en-GB" dirty="0"/>
              <a:t>Package</a:t>
            </a:r>
          </a:p>
          <a:p>
            <a:pPr lvl="1"/>
            <a:r>
              <a:rPr lang="en-GB" dirty="0"/>
              <a:t>Install</a:t>
            </a:r>
          </a:p>
          <a:p>
            <a:r>
              <a:rPr lang="en-GB" dirty="0"/>
              <a:t>Has a dependency management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557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Projects follow a consistent structure.</a:t>
            </a:r>
          </a:p>
          <a:p>
            <a:endParaRPr lang="en-GB" dirty="0"/>
          </a:p>
          <a:p>
            <a:r>
              <a:rPr lang="en-GB" dirty="0"/>
              <a:t>Projects are IDE agnostic.</a:t>
            </a:r>
          </a:p>
          <a:p>
            <a:endParaRPr lang="en-GB" dirty="0"/>
          </a:p>
          <a:p>
            <a:r>
              <a:rPr lang="en-GB" dirty="0"/>
              <a:t>Projects are easily modified.</a:t>
            </a:r>
          </a:p>
          <a:p>
            <a:endParaRPr lang="en-GB" dirty="0"/>
          </a:p>
          <a:p>
            <a:r>
              <a:rPr lang="en-GB" dirty="0"/>
              <a:t>Maven simplifies the declaration of project properties.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94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Maven -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Projects have default behaviours.</a:t>
            </a:r>
          </a:p>
          <a:p>
            <a:r>
              <a:rPr lang="en-GB" dirty="0"/>
              <a:t>Source code is always in the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/main </a:t>
            </a:r>
            <a:r>
              <a:rPr lang="en-GB" dirty="0"/>
              <a:t>folder.</a:t>
            </a:r>
          </a:p>
          <a:p>
            <a:r>
              <a:rPr lang="en-GB" dirty="0"/>
              <a:t>Test cases are always in the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/test </a:t>
            </a:r>
            <a:r>
              <a:rPr lang="en-GB" dirty="0"/>
              <a:t>folder.</a:t>
            </a:r>
          </a:p>
          <a:p>
            <a:r>
              <a:rPr lang="en-GB" dirty="0"/>
              <a:t>Resources necessary for the project are in a specific folder.</a:t>
            </a:r>
          </a:p>
          <a:p>
            <a:r>
              <a:rPr lang="en-GB" dirty="0"/>
              <a:t>The final JAR file is always in the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GB" dirty="0"/>
              <a:t>folder.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48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E14-B612-42EC-A573-A58D81FB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742E-D573-4D60-B42C-0844D687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XML stands for </a:t>
            </a:r>
            <a:r>
              <a:rPr lang="en-GB" dirty="0" err="1"/>
              <a:t>eXtensible</a:t>
            </a:r>
            <a:r>
              <a:rPr lang="en-GB" dirty="0"/>
              <a:t> </a:t>
            </a:r>
            <a:r>
              <a:rPr lang="en-GB" dirty="0" err="1"/>
              <a:t>Markup</a:t>
            </a:r>
            <a:r>
              <a:rPr lang="en-GB" dirty="0"/>
              <a:t> Language.</a:t>
            </a:r>
          </a:p>
          <a:p>
            <a:endParaRPr lang="en-GB" dirty="0"/>
          </a:p>
          <a:p>
            <a:r>
              <a:rPr lang="en-GB" dirty="0"/>
              <a:t>Designed to store and transport data.</a:t>
            </a:r>
          </a:p>
          <a:p>
            <a:endParaRPr lang="en-GB" dirty="0"/>
          </a:p>
          <a:p>
            <a:r>
              <a:rPr lang="en-GB" dirty="0"/>
              <a:t>Designed to be both human- and machine-readable.</a:t>
            </a:r>
          </a:p>
          <a:p>
            <a:endParaRPr lang="en-GB" dirty="0"/>
          </a:p>
          <a:p>
            <a:r>
              <a:rPr lang="en-GB" dirty="0"/>
              <a:t>Designed to be self-descriptive.</a:t>
            </a:r>
          </a:p>
          <a:p>
            <a:endParaRPr lang="en-GB" dirty="0"/>
          </a:p>
          <a:p>
            <a:r>
              <a:rPr lang="en-GB" dirty="0"/>
              <a:t>XML separates data from presentation.</a:t>
            </a:r>
          </a:p>
          <a:p>
            <a:endParaRPr lang="en-GB" dirty="0"/>
          </a:p>
          <a:p>
            <a:r>
              <a:rPr lang="en-GB" dirty="0"/>
              <a:t>XML does not, by itself, </a:t>
            </a:r>
            <a:r>
              <a:rPr lang="en-GB" i="1" dirty="0"/>
              <a:t>do</a:t>
            </a:r>
            <a:r>
              <a:rPr lang="en-GB" dirty="0"/>
              <a:t> anything.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DB1BE-1809-4C1D-BB04-43DAC7F1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950CC-6869-4478-9455-A2BFF198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998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8A62-16AD-47DA-AF76-BF8F24C5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XML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ECE3-4D11-4ED1-9DD0-52454D11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&lt;college&gt;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&lt;name&gt;GMIT&lt;/name&gt;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&lt;schools&gt;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&lt;school&gt;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&lt;name&gt;Science&lt;/name&gt;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&lt;students&gt;3000&lt;/students&gt;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&lt;/school&gt;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&lt;school&gt;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&lt;name&gt;Business&lt;/name&gt;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&lt;students&gt;4500&lt;/students&gt;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&lt;/school&gt;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&lt;school&gt;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&lt;name&gt;Engineering&lt;/name&gt;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&lt;students&gt;2900&lt;/students&gt;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&lt;/school&gt;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&lt;/schools&gt;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&lt;founded&gt;1972&lt;/founded&gt;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&lt;/college&gt;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A582B-7F4A-440E-8E85-D0E87031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376F-8D2D-492B-9431-E51EE102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15CC7-03A5-436B-880F-199DBF8E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97" y="1600200"/>
            <a:ext cx="2438400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B094A-1EFD-49CB-ABD3-9172BAE3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97" y="1621479"/>
            <a:ext cx="2324100" cy="422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3EC8B5-AF54-4251-8B9C-E1E31893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145" y="3588504"/>
            <a:ext cx="2033903" cy="24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9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AA36-C215-479F-BE33-285CBAFF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– More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D07F-9393-40B4-BF6E-A2712C1E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XML has no predefined tags.</a:t>
            </a:r>
          </a:p>
          <a:p>
            <a:endParaRPr lang="en-GB" dirty="0"/>
          </a:p>
          <a:p>
            <a:r>
              <a:rPr lang="en-GB" dirty="0"/>
              <a:t>XML is extensible.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61FE3-80A8-4E62-879D-6A9FB0D1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A714C-5A88-487D-B547-1E513AD3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033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8A62-16AD-47DA-AF76-BF8F24C5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XML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ECE3-4D11-4ED1-9DD0-52454D11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3" y="1417042"/>
            <a:ext cx="8634097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&lt;college&gt;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&lt;name&gt;GMIT&lt;/name&gt;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&lt;schools&gt;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&lt;school&gt;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&lt;name&gt;Science&lt;/name&gt;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&lt;students&gt;3000&lt;/students&gt;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&lt;/school&gt;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&lt;school&gt;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&lt;name&gt;Business&lt;/name&gt;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&lt;students&gt;4500&lt;/students&gt;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&lt;/school&gt;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&lt;school&gt;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&lt;name&gt;Engineering&lt;/name&gt;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&lt;students&gt;2900&lt;/students&gt;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&lt;/school&gt;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&lt;/schools&gt;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&lt;founded&gt;1972&lt;/founded&gt;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GB" sz="1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mainCampus</a:t>
            </a:r>
            <a:r>
              <a:rPr lang="en-GB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&gt;Dublin Road, Galway.&lt;/</a:t>
            </a:r>
            <a:r>
              <a:rPr lang="en-GB" sz="13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mainCampus</a:t>
            </a:r>
            <a:r>
              <a:rPr lang="en-GB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&lt;/college&gt;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A582B-7F4A-440E-8E85-D0E87031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376F-8D2D-492B-9431-E51EE102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67D4B-8DD8-4D0C-95FD-65001653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623" y="1417042"/>
            <a:ext cx="2867025" cy="480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0CDEC9-2DE5-4BD4-B828-FA4BCBAE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417042"/>
            <a:ext cx="2324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1261</Words>
  <Application>Microsoft Office PowerPoint</Application>
  <PresentationFormat>On-screen Show (4:3)</PresentationFormat>
  <Paragraphs>284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Advanced Data Centric Web Applications</vt:lpstr>
      <vt:lpstr>Maven</vt:lpstr>
      <vt:lpstr>Maven - Features</vt:lpstr>
      <vt:lpstr>Maven - Features</vt:lpstr>
      <vt:lpstr>Maven - Features</vt:lpstr>
      <vt:lpstr>XML</vt:lpstr>
      <vt:lpstr>XML Example</vt:lpstr>
      <vt:lpstr>XML – More Features</vt:lpstr>
      <vt:lpstr>XML Example</vt:lpstr>
      <vt:lpstr>XML Namespaces</vt:lpstr>
      <vt:lpstr>XML with Namespaces</vt:lpstr>
      <vt:lpstr>Maven - POM</vt:lpstr>
      <vt:lpstr>Maven - POM</vt:lpstr>
      <vt:lpstr>Maven - POM</vt:lpstr>
      <vt:lpstr>Maven – Dependency Management</vt:lpstr>
      <vt:lpstr>Maven – Dependency Management</vt:lpstr>
      <vt:lpstr>Maven - Repositories</vt:lpstr>
      <vt:lpstr>Maven - Repositories</vt:lpstr>
      <vt:lpstr>Dependency Injection</vt:lpstr>
      <vt:lpstr>Dependency Injection</vt:lpstr>
      <vt:lpstr>Spring Dependency Injection</vt:lpstr>
      <vt:lpstr>Spring Dependency Injection</vt:lpstr>
      <vt:lpstr>Spring Dependency Injection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276</cp:revision>
  <dcterms:created xsi:type="dcterms:W3CDTF">2015-12-18T17:06:24Z</dcterms:created>
  <dcterms:modified xsi:type="dcterms:W3CDTF">2019-01-20T16:09:43Z</dcterms:modified>
</cp:coreProperties>
</file>