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en-US" dirty="0"/>
              <a:t>Wind River VxWorks </a:t>
            </a:r>
            <a:endParaRPr lang="en-MY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altLang="en-US"/>
              <a:t>Real Time System</a:t>
            </a:r>
            <a:endParaRPr lang="en-MY" altLang="en-US"/>
          </a:p>
          <a:p>
            <a:r>
              <a:rPr lang="en-MY" altLang="en-US"/>
              <a:t>Name: Mohamad Luqman Idlan bin Mohamad Azahari</a:t>
            </a:r>
            <a:endParaRPr lang="en-MY" altLang="en-US"/>
          </a:p>
          <a:p>
            <a:r>
              <a:rPr lang="en-MY" altLang="en-US"/>
              <a:t>Matric: 1723539</a:t>
            </a:r>
            <a:endParaRPr lang="en-MY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MY" altLang="en-US"/>
              <a:t>Supported Hosts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 altLang="en-US"/>
              <a:t>Red Hat Enterprise Workstation</a:t>
            </a:r>
            <a:endParaRPr lang="en-MY" altLang="en-US"/>
          </a:p>
          <a:p>
            <a:r>
              <a:rPr lang="en-MY" altLang="en-US"/>
              <a:t>Solaris</a:t>
            </a:r>
            <a:endParaRPr lang="en-MY" altLang="en-US"/>
          </a:p>
          <a:p>
            <a:r>
              <a:rPr lang="en-MY" altLang="en-US"/>
              <a:t>SuSE Linux Desktop</a:t>
            </a:r>
            <a:endParaRPr lang="en-MY" altLang="en-US"/>
          </a:p>
          <a:p>
            <a:r>
              <a:rPr lang="en-MY" altLang="en-US"/>
              <a:t>Windows 2000 Professional</a:t>
            </a:r>
            <a:endParaRPr lang="en-MY" altLang="en-US"/>
          </a:p>
          <a:p>
            <a:r>
              <a:rPr lang="en-MY" altLang="en-US"/>
              <a:t>Windows XP</a:t>
            </a:r>
            <a:endParaRPr lang="en-MY" altLang="en-US"/>
          </a:p>
          <a:p>
            <a:endParaRPr lang="en-MY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Supported Target Architectures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 altLang="en-US"/>
              <a:t>ARM</a:t>
            </a:r>
            <a:endParaRPr lang="en-MY" altLang="en-US"/>
          </a:p>
          <a:p>
            <a:r>
              <a:rPr lang="en-MY" altLang="en-US"/>
              <a:t>Intel</a:t>
            </a:r>
            <a:endParaRPr lang="en-MY" altLang="en-US"/>
          </a:p>
          <a:p>
            <a:r>
              <a:rPr lang="en-MY" altLang="en-US"/>
              <a:t>Intel XScale</a:t>
            </a:r>
            <a:endParaRPr lang="en-MY" altLang="en-US"/>
          </a:p>
          <a:p>
            <a:r>
              <a:rPr lang="en-MY" altLang="en-US"/>
              <a:t>MIPS</a:t>
            </a:r>
            <a:endParaRPr lang="en-MY" altLang="en-US"/>
          </a:p>
          <a:p>
            <a:r>
              <a:rPr lang="en-MY" altLang="en-US"/>
              <a:t>PowerPC</a:t>
            </a:r>
            <a:endParaRPr lang="en-MY" altLang="en-US"/>
          </a:p>
          <a:p>
            <a:r>
              <a:rPr lang="en-MY" altLang="en-US"/>
              <a:t>SuperH</a:t>
            </a:r>
            <a:endParaRPr lang="en-MY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MY" altLang="en-US"/>
              <a:t>Real-Time Process Model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 altLang="en-US"/>
              <a:t>Processes run in their own memory space</a:t>
            </a:r>
            <a:endParaRPr lang="en-MY" altLang="en-US"/>
          </a:p>
          <a:p>
            <a:r>
              <a:rPr lang="en-MY" altLang="en-US"/>
              <a:t>The kernel and other processes are protected</a:t>
            </a:r>
            <a:endParaRPr lang="en-MY" altLang="en-US"/>
          </a:p>
          <a:p>
            <a:r>
              <a:rPr lang="en-MY" altLang="en-US"/>
              <a:t>Takes advantage of CPUs with a memory management unit (MMU)</a:t>
            </a:r>
            <a:endParaRPr lang="en-MY" altLang="en-US"/>
          </a:p>
          <a:p>
            <a:r>
              <a:rPr lang="en-MY" altLang="en-US"/>
              <a:t>An error in a process cannot crash the entire system</a:t>
            </a:r>
            <a:endParaRPr lang="en-MY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User Mode vs Kernel Mode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 altLang="en-US"/>
              <a:t>A protected user mode is an area where applications execute</a:t>
            </a:r>
            <a:endParaRPr lang="en-MY" altLang="en-US"/>
          </a:p>
          <a:p>
            <a:r>
              <a:rPr lang="en-MY" altLang="en-US"/>
              <a:t>An unprotected kernel mode is an area where the OS kernel and drivers execute</a:t>
            </a:r>
            <a:endParaRPr lang="en-MY" altLang="en-US"/>
          </a:p>
          <a:p>
            <a:r>
              <a:rPr lang="en-MY" altLang="en-US"/>
              <a:t>Traditionally VxWorks supported a lightweight kernel-based threading model</a:t>
            </a:r>
            <a:endParaRPr lang="en-MY" altLang="en-US"/>
          </a:p>
          <a:p>
            <a:r>
              <a:rPr lang="en-MY" altLang="en-US"/>
              <a:t>The RTP model supports both user and kernel modes</a:t>
            </a:r>
            <a:endParaRPr lang="en-MY" altLang="en-US"/>
          </a:p>
          <a:p>
            <a:pPr marL="0" indent="0">
              <a:buNone/>
            </a:pPr>
            <a:endParaRPr lang="en-MY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RTP Architecture</a:t>
            </a:r>
            <a:endParaRPr lang="en-MY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23970" y="1691005"/>
            <a:ext cx="4543425" cy="44176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RTP Architecture Overview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 altLang="en-US"/>
              <a:t>RTPS are isolated both from the kernel and from each other</a:t>
            </a:r>
            <a:endParaRPr lang="en-MY" altLang="en-US"/>
          </a:p>
          <a:p>
            <a:r>
              <a:rPr lang="en-MY" altLang="en-US"/>
              <a:t>Applications execute independently</a:t>
            </a:r>
            <a:endParaRPr lang="en-MY" altLang="en-US"/>
          </a:p>
          <a:p>
            <a:r>
              <a:rPr lang="en-MY" altLang="en-US"/>
              <a:t>Memory protection is provided by the MMU</a:t>
            </a:r>
            <a:endParaRPr lang="en-MY" altLang="en-US"/>
          </a:p>
          <a:p>
            <a:r>
              <a:rPr lang="en-MY" altLang="en-US"/>
              <a:t>Application libraries and data memory can be shared between RTPs</a:t>
            </a:r>
            <a:endParaRPr lang="en-MY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Kernel and RTP interaction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 altLang="en-US"/>
              <a:t>A system call trap interface is used to access kernel services </a:t>
            </a:r>
            <a:endParaRPr lang="en-MY" altLang="en-US"/>
          </a:p>
          <a:p>
            <a:r>
              <a:rPr lang="en-MY" altLang="en-US"/>
              <a:t>Tasks in different RTPs may interact using shared data regions and inter-process communication (IPC) mechanisms</a:t>
            </a:r>
            <a:endParaRPr lang="en-MY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Task Execution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 altLang="en-US"/>
              <a:t>The RTP itself is not a schedulable entity</a:t>
            </a:r>
            <a:endParaRPr lang="en-MY" altLang="en-US"/>
          </a:p>
          <a:p>
            <a:r>
              <a:rPr lang="en-MY" altLang="en-US"/>
              <a:t>An RTP can contain many tasks</a:t>
            </a:r>
            <a:endParaRPr lang="en-MY" altLang="en-US"/>
          </a:p>
          <a:p>
            <a:r>
              <a:rPr lang="en-MY" altLang="en-US"/>
              <a:t>Multiple instances of an RTP can execute independently and concurrently</a:t>
            </a:r>
            <a:endParaRPr lang="en-MY" altLang="en-US"/>
          </a:p>
          <a:p>
            <a:r>
              <a:rPr lang="en-MY" altLang="en-US"/>
              <a:t>RTPs must be fully loaded when they are created (Latency may be a problem)</a:t>
            </a:r>
            <a:endParaRPr lang="en-MY" altLang="en-US"/>
          </a:p>
          <a:p>
            <a:r>
              <a:rPr lang="en-MY" altLang="en-US"/>
              <a:t>Only the tasks are scheduled</a:t>
            </a:r>
            <a:endParaRPr lang="en-MY" altLang="en-US"/>
          </a:p>
          <a:p>
            <a:r>
              <a:rPr lang="en-MY" altLang="en-US"/>
              <a:t>A global task scheduler schedules tasks across all RTPs</a:t>
            </a:r>
            <a:endParaRPr lang="en-MY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Memory Model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 altLang="en-US"/>
              <a:t>Virtual memory manager introduced for VxWorks 6 </a:t>
            </a:r>
            <a:endParaRPr lang="en-MY" altLang="en-US"/>
          </a:p>
          <a:p>
            <a:r>
              <a:rPr lang="en-MY" altLang="en-US"/>
              <a:t>Kernel heap is reduced to create an area of unmapped physical pages</a:t>
            </a:r>
            <a:endParaRPr lang="en-MY" altLang="en-US"/>
          </a:p>
          <a:p>
            <a:r>
              <a:rPr lang="en-MY" altLang="en-US"/>
              <a:t>Kernel heap size is configurable</a:t>
            </a:r>
            <a:endParaRPr lang="en-MY" altLang="en-US"/>
          </a:p>
          <a:p>
            <a:r>
              <a:rPr lang="en-MY" altLang="en-US"/>
              <a:t>An RTP task running in user mode only has access to the RTPs memory space</a:t>
            </a:r>
            <a:endParaRPr lang="en-MY" altLang="en-US"/>
          </a:p>
          <a:p>
            <a:r>
              <a:rPr lang="en-MY" altLang="en-US"/>
              <a:t>The task can trap into kernel mode via a system call</a:t>
            </a:r>
            <a:endParaRPr lang="en-MY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Conclusions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0235"/>
            <a:ext cx="10515600" cy="4351338"/>
          </a:xfrm>
        </p:spPr>
        <p:txBody>
          <a:bodyPr/>
          <a:p>
            <a:r>
              <a:rPr lang="en-MY" altLang="en-US"/>
              <a:t>VxWorks is a powerful and highly scalable RTOS </a:t>
            </a:r>
            <a:endParaRPr lang="en-MY" altLang="en-US"/>
          </a:p>
          <a:p>
            <a:r>
              <a:rPr lang="en-MY" altLang="en-US"/>
              <a:t>The new RTP model makes VxWorks usable for a wide range of real-time system applications</a:t>
            </a:r>
            <a:endParaRPr lang="en-MY" altLang="en-US"/>
          </a:p>
          <a:p>
            <a:r>
              <a:rPr lang="en-MY" altLang="en-US"/>
              <a:t>The RTP model preserves scalability performance and determinism</a:t>
            </a:r>
            <a:endParaRPr lang="en-MY" altLang="en-US"/>
          </a:p>
          <a:p>
            <a:r>
              <a:rPr lang="en-MY" altLang="en-US"/>
              <a:t>RTP support itself is a scalable component</a:t>
            </a:r>
            <a:endParaRPr lang="en-MY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Wind River History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 altLang="en-US"/>
              <a:t>Founded in 1981</a:t>
            </a:r>
            <a:endParaRPr lang="en-MY" altLang="en-US"/>
          </a:p>
          <a:p>
            <a:r>
              <a:rPr lang="en-MY" altLang="en-US"/>
              <a:t>Headquaters in Alameda, CA</a:t>
            </a:r>
            <a:endParaRPr lang="en-MY" altLang="en-US"/>
          </a:p>
          <a:p>
            <a:r>
              <a:rPr lang="en-MY" altLang="en-US"/>
              <a:t>It is the global leader in device software optimization (DSO)</a:t>
            </a:r>
            <a:endParaRPr lang="en-MY" altLang="en-US"/>
          </a:p>
          <a:p>
            <a:r>
              <a:rPr lang="en-MY" altLang="en-US"/>
              <a:t>More than 300 million devices worldwide used</a:t>
            </a:r>
            <a:endParaRPr lang="en-MY" altLang="en-US"/>
          </a:p>
          <a:p>
            <a:r>
              <a:rPr lang="en-MY" altLang="en-US"/>
              <a:t>Examples: Apple, Hewlett Packard, Boeing, Motorola, NASA and Mitsubishi</a:t>
            </a:r>
            <a:endParaRPr lang="en-MY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DSO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 altLang="en-US"/>
              <a:t>DSO allows companies to develop and run device software faster, easier and more reliable at lower cost</a:t>
            </a:r>
            <a:endParaRPr lang="en-MY" altLang="en-US"/>
          </a:p>
          <a:p>
            <a:r>
              <a:rPr lang="en-MY" altLang="en-US"/>
              <a:t>Seamless integration of technology across an entire enterprise</a:t>
            </a:r>
            <a:endParaRPr lang="en-MY" altLang="en-US"/>
          </a:p>
          <a:p>
            <a:r>
              <a:rPr lang="en-MY" altLang="en-US"/>
              <a:t>Reuse of the best technology</a:t>
            </a:r>
            <a:endParaRPr lang="en-MY" altLang="en-US"/>
          </a:p>
          <a:p>
            <a:r>
              <a:rPr lang="en-MY" altLang="en-US"/>
              <a:t>Risk reduction by using proven technology</a:t>
            </a:r>
            <a:endParaRPr lang="en-MY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VxWorks History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 altLang="en-US"/>
              <a:t>Created in early 1980’s</a:t>
            </a:r>
            <a:endParaRPr lang="en-MY" altLang="en-US"/>
          </a:p>
          <a:p>
            <a:r>
              <a:rPr lang="en-MY" altLang="en-US"/>
              <a:t>6 version released in over 20 years</a:t>
            </a:r>
            <a:endParaRPr lang="en-MY" altLang="en-US"/>
          </a:p>
          <a:p>
            <a:r>
              <a:rPr lang="en-MY" altLang="en-US"/>
              <a:t>The most used RTOS nowadays</a:t>
            </a:r>
            <a:endParaRPr lang="en-MY" altLang="en-US"/>
          </a:p>
          <a:p>
            <a:r>
              <a:rPr lang="en-MY" altLang="en-US"/>
              <a:t>Easy and efficient to use</a:t>
            </a:r>
            <a:endParaRPr lang="en-MY" altLang="en-US"/>
          </a:p>
          <a:p>
            <a:r>
              <a:rPr lang="en-MY" altLang="en-US"/>
              <a:t>meet the needs of customers over a broad range of industries</a:t>
            </a:r>
            <a:endParaRPr lang="en-MY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VxWorks Features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 altLang="en-US"/>
              <a:t>Support priority-based preemptive scheduling (wind) and roud-robin scheduling</a:t>
            </a:r>
            <a:endParaRPr lang="en-MY" altLang="en-US"/>
          </a:p>
          <a:p>
            <a:r>
              <a:rPr lang="en-MY" altLang="en-US"/>
              <a:t>Tasks share memory</a:t>
            </a:r>
            <a:endParaRPr lang="en-MY" altLang="en-US"/>
          </a:p>
          <a:p>
            <a:r>
              <a:rPr lang="en-MY" altLang="en-US"/>
              <a:t>Up top 256 priority levels</a:t>
            </a:r>
            <a:endParaRPr lang="en-MY" altLang="en-US"/>
          </a:p>
          <a:p>
            <a:endParaRPr lang="en-MY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Task Model</a:t>
            </a:r>
            <a:endParaRPr lang="en-MY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62175" y="1963420"/>
            <a:ext cx="7095490" cy="36760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Intertask Communication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 altLang="en-US"/>
              <a:t>VxWorks supports:</a:t>
            </a:r>
            <a:endParaRPr lang="en-MY" altLang="en-US"/>
          </a:p>
          <a:p>
            <a:pPr lvl="1"/>
            <a:r>
              <a:rPr lang="en-MY" altLang="en-US"/>
              <a:t>shared memory</a:t>
            </a:r>
            <a:endParaRPr lang="en-MY" altLang="en-US"/>
          </a:p>
          <a:p>
            <a:pPr lvl="1"/>
            <a:r>
              <a:rPr lang="en-MY" altLang="en-US"/>
              <a:t>semaphores (binary and counting)</a:t>
            </a:r>
            <a:endParaRPr lang="en-MY" altLang="en-US"/>
          </a:p>
          <a:p>
            <a:pPr lvl="1"/>
            <a:r>
              <a:rPr lang="en-MY" altLang="en-US"/>
              <a:t>Mutexes (POSIX interfaces)</a:t>
            </a:r>
            <a:endParaRPr lang="en-MY" altLang="en-US"/>
          </a:p>
          <a:p>
            <a:pPr lvl="1"/>
            <a:r>
              <a:rPr lang="en-MY" altLang="en-US"/>
              <a:t>Message queues and Pipes</a:t>
            </a:r>
            <a:endParaRPr lang="en-MY" altLang="en-US"/>
          </a:p>
          <a:p>
            <a:pPr lvl="1"/>
            <a:r>
              <a:rPr lang="en-MY" altLang="en-US"/>
              <a:t>Sockets and RPCs</a:t>
            </a:r>
            <a:endParaRPr lang="en-MY" altLang="en-US"/>
          </a:p>
          <a:p>
            <a:pPr lvl="1"/>
            <a:r>
              <a:rPr lang="en-MY" altLang="en-US"/>
              <a:t>Signals</a:t>
            </a:r>
            <a:endParaRPr lang="en-MY" altLang="en-US"/>
          </a:p>
          <a:p>
            <a:pPr lvl="0"/>
            <a:r>
              <a:rPr lang="en-MY" altLang="en-US" sz="2800"/>
              <a:t>Mutex semaphore supports priority-inheritance algorithm</a:t>
            </a:r>
            <a:endParaRPr lang="en-MY" altLang="en-US"/>
          </a:p>
          <a:p>
            <a:pPr lvl="1"/>
            <a:endParaRPr lang="en-MY" altLang="en-US"/>
          </a:p>
          <a:p>
            <a:pPr marL="457200" lvl="1" indent="0">
              <a:buNone/>
            </a:pPr>
            <a:endParaRPr lang="en-MY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Kernel Clock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 altLang="en-US"/>
              <a:t>The kernel has its own clock</a:t>
            </a:r>
            <a:endParaRPr lang="en-MY" altLang="en-US"/>
          </a:p>
          <a:p>
            <a:r>
              <a:rPr lang="en-MY" altLang="en-US"/>
              <a:t>The clock defines the resolution of scheduler operations</a:t>
            </a:r>
            <a:endParaRPr lang="en-MY" altLang="en-US"/>
          </a:p>
          <a:p>
            <a:r>
              <a:rPr lang="en-MY" altLang="en-US"/>
              <a:t>Default frequency of 60Hz</a:t>
            </a:r>
            <a:endParaRPr lang="en-MY" altLang="en-US"/>
          </a:p>
          <a:p>
            <a:r>
              <a:rPr lang="en-MY" altLang="en-US"/>
              <a:t>Maximum and minimum values are hardware dependent</a:t>
            </a:r>
            <a:endParaRPr lang="en-MY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VxWorks version 6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 altLang="en-US"/>
              <a:t>Real-time process (RTP) model introduced</a:t>
            </a:r>
            <a:endParaRPr lang="en-MY" altLang="en-US"/>
          </a:p>
          <a:p>
            <a:r>
              <a:rPr lang="en-MY" altLang="en-US"/>
              <a:t>Kernel remains backwards compatible</a:t>
            </a:r>
            <a:endParaRPr lang="en-MY" altLang="en-US"/>
          </a:p>
          <a:p>
            <a:r>
              <a:rPr lang="en-MY" altLang="en-US"/>
              <a:t>Tornado IDE replaced with Wind River Workbench (Eclipse-based)</a:t>
            </a:r>
            <a:endParaRPr lang="en-MY" altLang="en-US"/>
          </a:p>
          <a:p>
            <a:r>
              <a:rPr lang="en-MY" altLang="en-US"/>
              <a:t>Increased POSIX compliance</a:t>
            </a:r>
            <a:endParaRPr lang="en-MY" altLang="en-US"/>
          </a:p>
          <a:p>
            <a:r>
              <a:rPr lang="en-MY" altLang="en-US"/>
              <a:t>Improved OS scalability</a:t>
            </a:r>
            <a:endParaRPr lang="en-MY" altLang="en-US"/>
          </a:p>
          <a:p>
            <a:r>
              <a:rPr lang="en-MY" altLang="en-US"/>
              <a:t>Support additional architectures</a:t>
            </a:r>
            <a:endParaRPr lang="en-MY" altLang="en-US"/>
          </a:p>
          <a:p>
            <a:pPr marL="0" indent="0">
              <a:buNone/>
            </a:pPr>
            <a:endParaRPr lang="en-MY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3474</Words>
  <Application>WPS Presentation</Application>
  <PresentationFormat>Widescreen</PresentationFormat>
  <Paragraphs>139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River VxWorks </dc:title>
  <dc:creator/>
  <cp:lastModifiedBy>User</cp:lastModifiedBy>
  <cp:revision>3</cp:revision>
  <dcterms:created xsi:type="dcterms:W3CDTF">2021-04-11T06:39:31Z</dcterms:created>
  <dcterms:modified xsi:type="dcterms:W3CDTF">2021-04-11T06:56:33Z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