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58" r:id="rId6"/>
    <p:sldId id="259" r:id="rId7"/>
    <p:sldId id="260" r:id="rId8"/>
    <p:sldId id="261" r:id="rId9"/>
    <p:sldId id="266" r:id="rId10"/>
    <p:sldId id="264" r:id="rId11"/>
    <p:sldId id="262" r:id="rId12"/>
    <p:sldId id="263" r:id="rId13"/>
    <p:sldId id="268" r:id="rId14"/>
    <p:sldId id="269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320" y="4330383"/>
            <a:ext cx="9144000" cy="1655762"/>
          </a:xfrm>
        </p:spPr>
        <p:txBody>
          <a:bodyPr>
            <a:normAutofit lnSpcReduction="20000"/>
          </a:bodyPr>
          <a:lstStyle/>
          <a:p>
            <a:r>
              <a:rPr lang="en-MY" altLang="en-US"/>
              <a:t>Robotics Hardware System</a:t>
            </a:r>
            <a:endParaRPr lang="en-MY" altLang="en-US"/>
          </a:p>
          <a:p>
            <a:r>
              <a:rPr lang="en-MY" altLang="en-US"/>
              <a:t>Title: Unmanned Aerial Vehicle (UAV)</a:t>
            </a:r>
            <a:endParaRPr lang="en-MY" altLang="en-US"/>
          </a:p>
          <a:p>
            <a:r>
              <a:rPr lang="en-MY" altLang="en-US"/>
              <a:t>Name: Mohamad Luqman Idlan bin Mohamad Azahari</a:t>
            </a:r>
            <a:endParaRPr lang="en-MY" altLang="en-US"/>
          </a:p>
          <a:p>
            <a:r>
              <a:rPr lang="en-MY" altLang="en-US"/>
              <a:t>Matric: 1723539</a:t>
            </a:r>
            <a:endParaRPr lang="en-MY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0" y="550545"/>
            <a:ext cx="730567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MY" altLang="en-US"/>
              <a:t>Propulsion System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24305"/>
            <a:ext cx="9605645" cy="27247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59815" y="4149090"/>
            <a:ext cx="9384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Provide lift for the aircraft by spinning and creating an airflow, which results in a pressure difference between the top and bottom surfaces of the propeller.</a:t>
            </a:r>
            <a:endParaRPr lang="en-MY" altLang="en-US"/>
          </a:p>
          <a:p>
            <a:r>
              <a:rPr lang="en-MY" altLang="en-US"/>
              <a:t>2. Propeller speeds are varied by changing the voltage supplied to the propeller’s motor, a process that is handled by an Electronic Speed Controller (ESC). </a:t>
            </a:r>
            <a:endParaRPr lang="en-MY" altLang="en-US"/>
          </a:p>
          <a:p>
            <a:r>
              <a:rPr lang="en-MY" altLang="en-US"/>
              <a:t>3. Drone propellers can be constructed with two, three, or four blades. </a:t>
            </a:r>
            <a:endParaRPr lang="en-MY" altLang="en-US"/>
          </a:p>
          <a:p>
            <a:r>
              <a:rPr lang="en-MY" altLang="en-US"/>
              <a:t>4. Propellers with more blades provide greater lift due to more surface area moving through the air per rotation, but are more inefficient due to increased drag.</a:t>
            </a:r>
            <a:endParaRPr lang="en-MY" altLang="en-US"/>
          </a:p>
          <a:p>
            <a:r>
              <a:rPr lang="en-MY" altLang="en-US"/>
              <a:t>5. Drone propeller blades are most commonly constructed from plastic or carbon fiber.</a:t>
            </a:r>
            <a:endParaRPr lang="en-MY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Data Collection 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9679940" cy="2778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3930" y="4628515"/>
            <a:ext cx="33807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Data is collected from image system of machine vision camera</a:t>
            </a:r>
            <a:endParaRPr lang="en-MY" altLang="en-US"/>
          </a:p>
          <a:p>
            <a:r>
              <a:rPr lang="en-MY" altLang="en-US"/>
              <a:t>2. Lightweight camera with small footprints</a:t>
            </a:r>
            <a:endParaRPr lang="en-MY" altLang="en-US"/>
          </a:p>
          <a:p>
            <a:r>
              <a:rPr lang="en-MY" altLang="en-US"/>
              <a:t>3. Imaging filters and lens hardware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IXM-series cameras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9685" y="1909445"/>
            <a:ext cx="4067175" cy="33000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73800" y="1691005"/>
            <a:ext cx="4887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provide superior-quality sharp aerial imagery for UAV-based applications. </a:t>
            </a:r>
            <a:endParaRPr lang="en-MY" altLang="en-US"/>
          </a:p>
          <a:p>
            <a:r>
              <a:rPr lang="en-MY" altLang="en-US"/>
              <a:t>2. full wireless control, allowing users to easily define ISO, shutter speed, aperture, focus distance.</a:t>
            </a:r>
            <a:endParaRPr lang="en-MY" altLang="en-US"/>
          </a:p>
          <a:p>
            <a:r>
              <a:rPr lang="en-MY" altLang="en-US"/>
              <a:t>3. HDMI output as well as USB-C and 10G Ethernet data connectivity provide versatile integration options for a variety of UAV platforms.</a:t>
            </a:r>
            <a:endParaRPr lang="en-MY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IXM lens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799840" cy="3543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55385" y="2245995"/>
            <a:ext cx="57048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Electronic charging that increases exposure speed up to 1/2500s, with a lifespan of 500,000 exposures. </a:t>
            </a:r>
            <a:endParaRPr lang="en-MY" altLang="en-US"/>
          </a:p>
          <a:p>
            <a:r>
              <a:rPr lang="en-MY" altLang="en-US"/>
              <a:t>2. Allow aerial imaging drones to fly faster and execute demanding aerial photography missions with greater operational efficiency.</a:t>
            </a:r>
            <a:endParaRPr lang="en-MY" altLang="en-US"/>
          </a:p>
          <a:p>
            <a:r>
              <a:rPr lang="en-MY" altLang="en-US"/>
              <a:t>3. Five RSM lenses are available, with focal lengths of 35mm, 80mm, 150mm and 300mm.</a:t>
            </a:r>
            <a:endParaRPr lang="en-MY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Data Transmission</a:t>
            </a:r>
            <a:endParaRPr lang="en-MY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9450" y="1982470"/>
            <a:ext cx="3152775" cy="22955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32225" y="1982470"/>
            <a:ext cx="8488680" cy="24155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4985" y="4770120"/>
            <a:ext cx="5793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1.Antennas are used for data recording and transmission and avionic functions.</a:t>
            </a:r>
            <a:endParaRPr lang="en-MY" altLang="en-US"/>
          </a:p>
          <a:p>
            <a:r>
              <a:rPr lang="en-MY" altLang="en-US"/>
              <a:t>2. Allow information transmission to other systems and people on ground.</a:t>
            </a:r>
            <a:endParaRPr lang="en-MY" altLang="en-US"/>
          </a:p>
          <a:p>
            <a:r>
              <a:rPr lang="en-MY" altLang="en-US"/>
              <a:t>3. Ground-to-ground, Ground-to-air, air-to-ground.</a:t>
            </a:r>
            <a:endParaRPr lang="en-MY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Power Management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14475"/>
            <a:ext cx="5750560" cy="24028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740" y="3917315"/>
            <a:ext cx="5875020" cy="24047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896100" y="1837690"/>
            <a:ext cx="52959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LiPo batteries provide longer flight times </a:t>
            </a:r>
            <a:endParaRPr lang="en-MY" altLang="en-US"/>
          </a:p>
          <a:p>
            <a:r>
              <a:rPr lang="en-MY" altLang="en-US"/>
              <a:t>2. Lower weight</a:t>
            </a:r>
            <a:endParaRPr lang="en-MY" altLang="en-US"/>
          </a:p>
          <a:p>
            <a:r>
              <a:rPr lang="en-MY" altLang="en-US"/>
              <a:t>3. Sharper flexibility</a:t>
            </a:r>
            <a:endParaRPr lang="en-MY" altLang="en-US"/>
          </a:p>
          <a:p>
            <a:r>
              <a:rPr lang="en-MY" altLang="en-US"/>
              <a:t>4. Higher capacity</a:t>
            </a:r>
            <a:endParaRPr lang="en-MY" altLang="en-US"/>
          </a:p>
          <a:p>
            <a:r>
              <a:rPr lang="en-MY" altLang="en-US"/>
              <a:t>5. Higher discharge rate</a:t>
            </a:r>
            <a:endParaRPr lang="en-MY" altLang="en-US"/>
          </a:p>
          <a:p>
            <a:r>
              <a:rPr lang="en-MY" altLang="en-US"/>
              <a:t>6. Deliver more power</a:t>
            </a:r>
            <a:endParaRPr lang="en-MY" altLang="en-US"/>
          </a:p>
          <a:p>
            <a:r>
              <a:rPr lang="en-MY" altLang="en-US"/>
              <a:t>7. LiPo batteries are hardly self discharge. It can be stored up to 1-2 months and still function well</a:t>
            </a:r>
            <a:endParaRPr lang="en-MY" altLang="en-US"/>
          </a:p>
          <a:p>
            <a:r>
              <a:rPr lang="en-MY" altLang="en-US"/>
              <a:t>8. Rechargeble</a:t>
            </a:r>
            <a:endParaRPr lang="en-MY" altLang="en-US"/>
          </a:p>
          <a:p>
            <a:r>
              <a:rPr lang="en-MY" altLang="en-US"/>
              <a:t>9. Volatile and potential fire hazard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Main components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1. Design</a:t>
            </a:r>
            <a:endParaRPr lang="en-MY" altLang="en-US"/>
          </a:p>
          <a:p>
            <a:r>
              <a:rPr lang="en-MY" altLang="en-US"/>
              <a:t>2. Navigation and control system</a:t>
            </a:r>
            <a:endParaRPr lang="en-MY" altLang="en-US"/>
          </a:p>
          <a:p>
            <a:r>
              <a:rPr lang="en-MY" altLang="en-US"/>
              <a:t>3. Propulsion system</a:t>
            </a:r>
            <a:endParaRPr lang="en-MY" altLang="en-US"/>
          </a:p>
          <a:p>
            <a:r>
              <a:rPr lang="en-MY" altLang="en-US"/>
              <a:t>4. Data Collection</a:t>
            </a:r>
            <a:endParaRPr lang="en-MY" altLang="en-US"/>
          </a:p>
          <a:p>
            <a:r>
              <a:rPr lang="en-MY" altLang="en-US"/>
              <a:t>5. Data Transmission </a:t>
            </a:r>
            <a:endParaRPr lang="en-MY" altLang="en-US"/>
          </a:p>
          <a:p>
            <a:r>
              <a:rPr lang="en-MY" altLang="en-US"/>
              <a:t>6. Power Management</a:t>
            </a:r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Design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2620" y="1890395"/>
            <a:ext cx="5338445" cy="384048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1848485"/>
            <a:ext cx="5249545" cy="3882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605" y="652780"/>
            <a:ext cx="10384155" cy="1087120"/>
          </a:xfrm>
        </p:spPr>
        <p:txBody>
          <a:bodyPr/>
          <a:p>
            <a:r>
              <a:rPr lang="en-MY" altLang="en-US"/>
              <a:t>Fixed-Wing Unmanned Aerial Vehicles 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03605" y="1505585"/>
            <a:ext cx="11003280" cy="21570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03605" y="4252595"/>
            <a:ext cx="432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Extended flight Endurance</a:t>
            </a:r>
            <a:endParaRPr lang="en-MY" altLang="en-US"/>
          </a:p>
          <a:p>
            <a:r>
              <a:rPr lang="en-MY" altLang="en-US"/>
              <a:t>2. Heavy payload capacity</a:t>
            </a:r>
            <a:endParaRPr lang="en-MY" altLang="en-US"/>
          </a:p>
          <a:p>
            <a:r>
              <a:rPr lang="en-MY" altLang="en-US"/>
              <a:t>3. Configurable payloads</a:t>
            </a:r>
            <a:endParaRPr lang="en-MY" altLang="en-US"/>
          </a:p>
          <a:p>
            <a:r>
              <a:rPr lang="en-MY" altLang="en-US"/>
              <a:t>4. BLOS capabilities</a:t>
            </a:r>
            <a:endParaRPr lang="en-MY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747395"/>
            <a:ext cx="10384155" cy="108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altLang="en-US"/>
              <a:t>Multi-Rotor Unmanned Aerial Vehicles </a:t>
            </a:r>
            <a:endParaRPr lang="en-MY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76400"/>
            <a:ext cx="9070340" cy="28321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27760" y="4508500"/>
            <a:ext cx="2697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Medium flight endurance</a:t>
            </a:r>
            <a:endParaRPr lang="en-MY" altLang="en-US"/>
          </a:p>
          <a:p>
            <a:r>
              <a:rPr lang="en-MY" altLang="en-US"/>
              <a:t>2. Heavy lift capacity</a:t>
            </a:r>
            <a:endParaRPr lang="en-MY" altLang="en-US"/>
          </a:p>
          <a:p>
            <a:r>
              <a:rPr lang="en-MY" altLang="en-US"/>
              <a:t>3. Configurable payloads</a:t>
            </a:r>
            <a:endParaRPr lang="en-MY" altLang="en-US"/>
          </a:p>
          <a:p>
            <a:r>
              <a:rPr lang="en-MY" altLang="en-US"/>
              <a:t>4. LOS capabilities</a:t>
            </a:r>
            <a:endParaRPr lang="en-MY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/>
          <p:nvPr>
            <p:ph sz="half" idx="1"/>
          </p:nvPr>
        </p:nvSpPr>
        <p:spPr>
          <a:xfrm>
            <a:off x="969645" y="682625"/>
            <a:ext cx="7580630" cy="566420"/>
          </a:xfrm>
        </p:spPr>
        <p:txBody>
          <a:bodyPr/>
          <a:p>
            <a:r>
              <a:rPr lang="en-MY" altLang="en-US"/>
              <a:t>Drones</a:t>
            </a:r>
            <a:endParaRPr lang="en-MY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9645" y="1426210"/>
            <a:ext cx="9479915" cy="28867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20775" y="4589780"/>
            <a:ext cx="28022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30+ minute flight   endurance </a:t>
            </a:r>
            <a:endParaRPr lang="en-MY" altLang="en-US"/>
          </a:p>
          <a:p>
            <a:r>
              <a:rPr lang="en-MY" altLang="en-US"/>
              <a:t>2. Ready-to-fly</a:t>
            </a:r>
            <a:endParaRPr lang="en-MY" altLang="en-US"/>
          </a:p>
          <a:p>
            <a:r>
              <a:rPr lang="en-MY" altLang="en-US"/>
              <a:t>3. Smaller payload capacity</a:t>
            </a:r>
            <a:endParaRPr lang="en-MY" altLang="en-US"/>
          </a:p>
          <a:p>
            <a:r>
              <a:rPr lang="en-MY" altLang="en-US"/>
              <a:t>4. LOS capabilities</a:t>
            </a:r>
            <a:endParaRPr lang="en-MY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Sensors</a:t>
            </a:r>
            <a:endParaRPr lang="en-MY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070" y="3053715"/>
            <a:ext cx="9242425" cy="25628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68070" y="1632585"/>
            <a:ext cx="670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Small, lightweight and low power consumption</a:t>
            </a:r>
            <a:endParaRPr lang="en-MY" altLang="en-US"/>
          </a:p>
          <a:p>
            <a:r>
              <a:rPr lang="en-MY" altLang="en-US"/>
              <a:t>2.  Cm-level (RTK) and dm-level (PPP) position accuracy</a:t>
            </a:r>
            <a:endParaRPr lang="en-MY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MY" altLang="en-US"/>
              <a:t>Navigation and Communication for control system</a:t>
            </a:r>
            <a:endParaRPr lang="en-MY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3840" y="1691005"/>
            <a:ext cx="3525520" cy="26498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77285" y="1691005"/>
            <a:ext cx="8514715" cy="26504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97205" y="4752340"/>
            <a:ext cx="10048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Silvus technologies offer communications solutions from high bandwith video and telemetry data.</a:t>
            </a:r>
            <a:endParaRPr lang="en-MY" altLang="en-US"/>
          </a:p>
          <a:p>
            <a:r>
              <a:rPr lang="en-MY" altLang="en-US"/>
              <a:t>2. High speed data and high resolution video transfers in unpredictable environments.</a:t>
            </a:r>
            <a:endParaRPr lang="en-MY" altLang="en-US"/>
          </a:p>
          <a:p>
            <a:r>
              <a:rPr lang="en-MY" altLang="en-US"/>
              <a:t>3. provide a self-healing, self-forming mesh network that self-optimizes, requiring no operator involvement</a:t>
            </a:r>
            <a:endParaRPr lang="en-MY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Control system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0240" y="1270635"/>
            <a:ext cx="10543540" cy="34994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01725" y="4947920"/>
            <a:ext cx="90811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1. GCS is responsible for controlling unmanned vehicles and payloads.</a:t>
            </a:r>
            <a:endParaRPr lang="en-MY" altLang="en-US"/>
          </a:p>
          <a:p>
            <a:r>
              <a:rPr lang="en-MY" altLang="en-US"/>
              <a:t>2. Installed application allows easy configuration of UAV</a:t>
            </a:r>
            <a:endParaRPr lang="en-MY" altLang="en-US"/>
          </a:p>
          <a:p>
            <a:r>
              <a:rPr lang="en-MY" altLang="en-US"/>
              <a:t>3. monitor measurement and sensing equipment</a:t>
            </a:r>
            <a:endParaRPr lang="en-MY" altLang="en-US"/>
          </a:p>
          <a:p>
            <a:r>
              <a:rPr lang="en-MY" altLang="en-US"/>
              <a:t>4. Robust and can be used in harsh environment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3305</Words>
  <Application>WPS Presentation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6</cp:revision>
  <dcterms:created xsi:type="dcterms:W3CDTF">2021-04-10T12:51:04Z</dcterms:created>
  <dcterms:modified xsi:type="dcterms:W3CDTF">2021-04-10T14:50:04Z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