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7" r:id="rId9"/>
    <p:sldId id="262" r:id="rId10"/>
    <p:sldId id="266" r:id="rId11"/>
    <p:sldId id="268"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nvSpPr>
        <p:spPr>
          <a:xfrm>
            <a:off x="1524000" y="4314825"/>
            <a:ext cx="9144000" cy="1758950"/>
          </a:xfrm>
          <a:prstGeom prst="rect">
            <a:avLst/>
          </a:prstGeom>
        </p:spPr>
        <p:txBody>
          <a:bodyPr vert="horz" lIns="91440" tIns="45720" rIns="91440" bIns="45720" rtlCol="0">
            <a:normAutofit fontScale="9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MY" altLang="en-US"/>
              <a:t>ROBOTIC HARDWARE SYSTEM</a:t>
            </a:r>
            <a:endParaRPr lang="en-MY" altLang="en-US"/>
          </a:p>
          <a:p>
            <a:r>
              <a:rPr lang="en-MY" altLang="en-US"/>
              <a:t>ROBOT TYPE: REMOTELY OPERATED UNDERWATER VEHICLE(ROV)</a:t>
            </a:r>
            <a:endParaRPr lang="en-MY" altLang="en-US"/>
          </a:p>
          <a:p>
            <a:r>
              <a:rPr lang="en-MY" altLang="en-US"/>
              <a:t>NAME: MOHAMAD LUQMAN IDLAN BIN MOHAMAD AZAHARI</a:t>
            </a:r>
            <a:endParaRPr lang="en-MY" altLang="en-US"/>
          </a:p>
          <a:p>
            <a:r>
              <a:rPr lang="en-MY" altLang="en-US"/>
              <a:t>MATRIC: 1723539</a:t>
            </a:r>
            <a:endParaRPr lang="en-MY" altLang="en-US"/>
          </a:p>
        </p:txBody>
      </p:sp>
      <p:pic>
        <p:nvPicPr>
          <p:cNvPr id="3" name="Picture 2"/>
          <p:cNvPicPr>
            <a:picLocks noChangeAspect="1"/>
          </p:cNvPicPr>
          <p:nvPr/>
        </p:nvPicPr>
        <p:blipFill>
          <a:blip r:embed="rId1"/>
          <a:stretch>
            <a:fillRect/>
          </a:stretch>
        </p:blipFill>
        <p:spPr>
          <a:xfrm>
            <a:off x="1651000" y="710565"/>
            <a:ext cx="4169410" cy="3347085"/>
          </a:xfrm>
          <a:prstGeom prst="rect">
            <a:avLst/>
          </a:prstGeom>
        </p:spPr>
      </p:pic>
      <p:pic>
        <p:nvPicPr>
          <p:cNvPr id="6" name="Picture 5"/>
          <p:cNvPicPr>
            <a:picLocks noChangeAspect="1"/>
          </p:cNvPicPr>
          <p:nvPr/>
        </p:nvPicPr>
        <p:blipFill>
          <a:blip r:embed="rId2"/>
          <a:stretch>
            <a:fillRect/>
          </a:stretch>
        </p:blipFill>
        <p:spPr>
          <a:xfrm>
            <a:off x="6252210" y="683260"/>
            <a:ext cx="4606925" cy="33743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Virtual Environment</a:t>
            </a:r>
            <a:endParaRPr lang="en-MY" altLang="en-US"/>
          </a:p>
        </p:txBody>
      </p:sp>
      <p:pic>
        <p:nvPicPr>
          <p:cNvPr id="4" name="Content Placeholder 3"/>
          <p:cNvPicPr>
            <a:picLocks noChangeAspect="1"/>
          </p:cNvPicPr>
          <p:nvPr>
            <p:ph idx="1"/>
          </p:nvPr>
        </p:nvPicPr>
        <p:blipFill>
          <a:blip r:embed="rId1"/>
          <a:stretch>
            <a:fillRect/>
          </a:stretch>
        </p:blipFill>
        <p:spPr>
          <a:xfrm>
            <a:off x="910590" y="2673985"/>
            <a:ext cx="5066665" cy="3644900"/>
          </a:xfrm>
          <a:prstGeom prst="rect">
            <a:avLst/>
          </a:prstGeom>
        </p:spPr>
      </p:pic>
      <p:sp>
        <p:nvSpPr>
          <p:cNvPr id="5" name="Text Box 4"/>
          <p:cNvSpPr txBox="1"/>
          <p:nvPr/>
        </p:nvSpPr>
        <p:spPr>
          <a:xfrm>
            <a:off x="910590" y="1589405"/>
            <a:ext cx="7886700" cy="922020"/>
          </a:xfrm>
          <a:prstGeom prst="rect">
            <a:avLst/>
          </a:prstGeom>
          <a:noFill/>
        </p:spPr>
        <p:txBody>
          <a:bodyPr wrap="square" rtlCol="0" anchor="t">
            <a:spAutoFit/>
          </a:bodyPr>
          <a:p>
            <a:r>
              <a:rPr lang="en-US"/>
              <a:t>In order to give more realism to the simulation, a 3D virtual reality environment was developed.</a:t>
            </a:r>
            <a:r>
              <a:rPr lang="en-MY" altLang="en-US"/>
              <a:t> </a:t>
            </a:r>
            <a:r>
              <a:rPr lang="en-US"/>
              <a:t>The software developed on MATLAB/Simulink has useful tools for virtual reality programming, like Virtual Reality Toolbox and V-Realm Builder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693160" y="794385"/>
            <a:ext cx="4080510" cy="5944870"/>
          </a:xfrm>
          <a:prstGeom prst="rect">
            <a:avLst/>
          </a:prstGeom>
        </p:spPr>
      </p:pic>
      <p:sp>
        <p:nvSpPr>
          <p:cNvPr id="6" name="Text Box 5"/>
          <p:cNvSpPr txBox="1"/>
          <p:nvPr/>
        </p:nvSpPr>
        <p:spPr>
          <a:xfrm>
            <a:off x="829945" y="465455"/>
            <a:ext cx="5260340" cy="645160"/>
          </a:xfrm>
          <a:prstGeom prst="rect">
            <a:avLst/>
          </a:prstGeom>
          <a:noFill/>
        </p:spPr>
        <p:txBody>
          <a:bodyPr wrap="square" rtlCol="0" anchor="t">
            <a:spAutoFit/>
          </a:bodyPr>
          <a:p>
            <a:r>
              <a:rPr lang="en-US"/>
              <a:t>ROV-mounted sensors communicate with the surface through four separate modes </a:t>
            </a:r>
            <a:endParaRPr lang="en-US"/>
          </a:p>
        </p:txBody>
      </p:sp>
      <p:sp>
        <p:nvSpPr>
          <p:cNvPr id="8" name="Text Box 7"/>
          <p:cNvSpPr txBox="1"/>
          <p:nvPr/>
        </p:nvSpPr>
        <p:spPr>
          <a:xfrm>
            <a:off x="829945" y="1454150"/>
            <a:ext cx="2540000" cy="1198880"/>
          </a:xfrm>
          <a:prstGeom prst="rect">
            <a:avLst/>
          </a:prstGeom>
          <a:noFill/>
        </p:spPr>
        <p:txBody>
          <a:bodyPr wrap="square" rtlCol="0" anchor="t">
            <a:spAutoFit/>
          </a:bodyPr>
          <a:p>
            <a:r>
              <a:rPr lang="en-US"/>
              <a:t>1.</a:t>
            </a:r>
            <a:endParaRPr lang="en-US"/>
          </a:p>
          <a:p>
            <a:r>
              <a:rPr lang="en-US"/>
              <a:t>Communication through the vehicle’s tether and telemetry system</a:t>
            </a:r>
            <a:endParaRPr lang="en-US"/>
          </a:p>
        </p:txBody>
      </p:sp>
      <p:sp>
        <p:nvSpPr>
          <p:cNvPr id="9" name="Text Box 8"/>
          <p:cNvSpPr txBox="1"/>
          <p:nvPr/>
        </p:nvSpPr>
        <p:spPr>
          <a:xfrm>
            <a:off x="8209915" y="1315720"/>
            <a:ext cx="2540000" cy="1476375"/>
          </a:xfrm>
          <a:prstGeom prst="rect">
            <a:avLst/>
          </a:prstGeom>
          <a:noFill/>
        </p:spPr>
        <p:txBody>
          <a:bodyPr wrap="square" rtlCol="0" anchor="t">
            <a:spAutoFit/>
          </a:bodyPr>
          <a:p>
            <a:r>
              <a:rPr lang="en-US"/>
              <a:t>2.</a:t>
            </a:r>
            <a:endParaRPr lang="en-US"/>
          </a:p>
          <a:p>
            <a:r>
              <a:rPr lang="en-US"/>
              <a:t>Communication through the vehicle’s tether but bypassing the telemetry system</a:t>
            </a:r>
            <a:endParaRPr lang="en-US"/>
          </a:p>
        </p:txBody>
      </p:sp>
      <p:sp>
        <p:nvSpPr>
          <p:cNvPr id="10" name="Text Box 9"/>
          <p:cNvSpPr txBox="1"/>
          <p:nvPr/>
        </p:nvSpPr>
        <p:spPr>
          <a:xfrm>
            <a:off x="829945" y="4057015"/>
            <a:ext cx="2540000" cy="1198880"/>
          </a:xfrm>
          <a:prstGeom prst="rect">
            <a:avLst/>
          </a:prstGeom>
          <a:noFill/>
        </p:spPr>
        <p:txBody>
          <a:bodyPr wrap="square" rtlCol="0" anchor="t">
            <a:spAutoFit/>
          </a:bodyPr>
          <a:p>
            <a:r>
              <a:rPr lang="en-US"/>
              <a:t>3.</a:t>
            </a:r>
            <a:endParaRPr lang="en-US"/>
          </a:p>
          <a:p>
            <a:r>
              <a:rPr lang="en-US"/>
              <a:t>Communication outside of yet attached to the vehicle</a:t>
            </a:r>
            <a:endParaRPr lang="en-US"/>
          </a:p>
        </p:txBody>
      </p:sp>
      <p:sp>
        <p:nvSpPr>
          <p:cNvPr id="11" name="Text Box 10"/>
          <p:cNvSpPr txBox="1"/>
          <p:nvPr/>
        </p:nvSpPr>
        <p:spPr>
          <a:xfrm>
            <a:off x="8209915" y="4057015"/>
            <a:ext cx="2540000" cy="1198880"/>
          </a:xfrm>
          <a:prstGeom prst="rect">
            <a:avLst/>
          </a:prstGeom>
          <a:noFill/>
        </p:spPr>
        <p:txBody>
          <a:bodyPr wrap="square" rtlCol="0" anchor="t">
            <a:spAutoFit/>
          </a:bodyPr>
          <a:p>
            <a:r>
              <a:rPr lang="en-US"/>
              <a:t>4.</a:t>
            </a:r>
            <a:endParaRPr lang="en-US"/>
          </a:p>
          <a:p>
            <a:r>
              <a:rPr lang="en-US"/>
              <a:t>Communication separate and apart from the vehicle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POWER MANAGEMENT </a:t>
            </a:r>
            <a:endParaRPr lang="en-MY" altLang="en-US"/>
          </a:p>
        </p:txBody>
      </p:sp>
      <p:pic>
        <p:nvPicPr>
          <p:cNvPr id="4" name="Content Placeholder 3"/>
          <p:cNvPicPr>
            <a:picLocks noChangeAspect="1"/>
          </p:cNvPicPr>
          <p:nvPr>
            <p:ph idx="1"/>
          </p:nvPr>
        </p:nvPicPr>
        <p:blipFill>
          <a:blip r:embed="rId1"/>
          <a:stretch>
            <a:fillRect/>
          </a:stretch>
        </p:blipFill>
        <p:spPr>
          <a:xfrm>
            <a:off x="6702425" y="1691005"/>
            <a:ext cx="5044440" cy="1958340"/>
          </a:xfrm>
          <a:prstGeom prst="rect">
            <a:avLst/>
          </a:prstGeom>
        </p:spPr>
      </p:pic>
      <p:sp>
        <p:nvSpPr>
          <p:cNvPr id="5" name="Text Box 4"/>
          <p:cNvSpPr txBox="1"/>
          <p:nvPr/>
        </p:nvSpPr>
        <p:spPr>
          <a:xfrm>
            <a:off x="838200" y="1691005"/>
            <a:ext cx="4898390" cy="922020"/>
          </a:xfrm>
          <a:prstGeom prst="rect">
            <a:avLst/>
          </a:prstGeom>
          <a:noFill/>
        </p:spPr>
        <p:txBody>
          <a:bodyPr wrap="square" rtlCol="0" anchor="t">
            <a:spAutoFit/>
          </a:bodyPr>
          <a:p>
            <a:r>
              <a:rPr lang="en-US"/>
              <a:t>The ROV components is powered from 7.2V and 2200mAh Lithium Polymer battery  using a  DC-DC  converter which lowers the voltage to 6V</a:t>
            </a:r>
            <a:endParaRPr lang="en-US"/>
          </a:p>
        </p:txBody>
      </p:sp>
      <p:sp>
        <p:nvSpPr>
          <p:cNvPr id="6" name="Text Box 5"/>
          <p:cNvSpPr txBox="1"/>
          <p:nvPr/>
        </p:nvSpPr>
        <p:spPr>
          <a:xfrm>
            <a:off x="838200" y="2833370"/>
            <a:ext cx="5661025" cy="2584450"/>
          </a:xfrm>
          <a:prstGeom prst="rect">
            <a:avLst/>
          </a:prstGeom>
          <a:noFill/>
        </p:spPr>
        <p:txBody>
          <a:bodyPr wrap="square" rtlCol="0" anchor="t">
            <a:spAutoFit/>
          </a:bodyPr>
          <a:p>
            <a:r>
              <a:rPr lang="en-US"/>
              <a:t>The Arduino pins can provide up to 40mA so we can power the IMU and GPS modules directly from the 5V and 3.3V pins, but  for  the  DC motors  and  the WiFi  module it’s necessary external  power  supply.  Motor  Driver use  the  same  voltage  as Arduino board. An DC-DC converter reduce the  voltage from 6V to 3.3V (0.7A) for the WiFi module. </a:t>
            </a:r>
            <a:endParaRPr lang="en-US"/>
          </a:p>
          <a:p>
            <a:endParaRPr lang="en-US"/>
          </a:p>
          <a:p>
            <a:endParaRPr lang="en-US"/>
          </a:p>
        </p:txBody>
      </p:sp>
      <p:sp>
        <p:nvSpPr>
          <p:cNvPr id="7" name="Text Box 6"/>
          <p:cNvSpPr txBox="1"/>
          <p:nvPr/>
        </p:nvSpPr>
        <p:spPr>
          <a:xfrm>
            <a:off x="7573010" y="3701415"/>
            <a:ext cx="3780790" cy="368300"/>
          </a:xfrm>
          <a:prstGeom prst="rect">
            <a:avLst/>
          </a:prstGeom>
          <a:noFill/>
        </p:spPr>
        <p:txBody>
          <a:bodyPr wrap="square" rtlCol="0">
            <a:spAutoFit/>
          </a:bodyPr>
          <a:p>
            <a:r>
              <a:rPr lang="en-MY" altLang="en-US"/>
              <a:t>power supply system of ROV</a:t>
            </a:r>
            <a:endParaRPr lang="en-MY"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MY" altLang="en-US">
                <a:sym typeface="+mn-ea"/>
              </a:rPr>
              <a:t>1. DESIGN</a:t>
            </a:r>
            <a:endParaRPr lang="en-MY" altLang="en-US"/>
          </a:p>
          <a:p>
            <a:pPr marL="0" indent="0">
              <a:buNone/>
            </a:pPr>
            <a:r>
              <a:rPr lang="en-MY" altLang="en-US">
                <a:sym typeface="+mn-ea"/>
              </a:rPr>
              <a:t>2. DRIVING SYSTEM</a:t>
            </a:r>
            <a:endParaRPr lang="en-MY" altLang="en-US"/>
          </a:p>
          <a:p>
            <a:pPr marL="0" indent="0">
              <a:buNone/>
            </a:pPr>
            <a:r>
              <a:rPr lang="en-MY" altLang="en-US">
                <a:sym typeface="+mn-ea"/>
              </a:rPr>
              <a:t>3. NAVIGATION AND CONTROL SYSTEM</a:t>
            </a:r>
            <a:endParaRPr lang="en-MY" altLang="en-US"/>
          </a:p>
          <a:p>
            <a:pPr marL="0" indent="0">
              <a:buNone/>
            </a:pPr>
            <a:r>
              <a:rPr lang="en-MY" altLang="en-US">
                <a:sym typeface="+mn-ea"/>
              </a:rPr>
              <a:t>4. DATA TRANSMISSION AND COLLECTION</a:t>
            </a:r>
            <a:endParaRPr lang="en-MY" altLang="en-US"/>
          </a:p>
          <a:p>
            <a:pPr marL="0" indent="0">
              <a:buNone/>
            </a:pPr>
            <a:r>
              <a:rPr lang="en-MY" altLang="en-US">
                <a:sym typeface="+mn-ea"/>
              </a:rPr>
              <a:t>5. POWER MANAGEMENT</a:t>
            </a:r>
            <a:endParaRPr lang="en-MY" altLang="en-US"/>
          </a:p>
          <a:p>
            <a:endParaRPr lang="en-US"/>
          </a:p>
        </p:txBody>
      </p:sp>
      <p:sp>
        <p:nvSpPr>
          <p:cNvPr id="4" name="Title 1"/>
          <p:cNvSpPr>
            <a:spLocks noGrp="1"/>
          </p:cNvSpPr>
          <p:nvPr/>
        </p:nvSpPr>
        <p:spPr>
          <a:xfrm>
            <a:off x="965200" y="492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altLang="en-US"/>
              <a:t>MAIN COMPONENTS</a:t>
            </a:r>
            <a:endParaRPr lang="en-MY"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DESIGN</a:t>
            </a:r>
            <a:endParaRPr lang="en-MY" altLang="en-US"/>
          </a:p>
        </p:txBody>
      </p:sp>
      <p:pic>
        <p:nvPicPr>
          <p:cNvPr id="4" name="Content Placeholder 3"/>
          <p:cNvPicPr>
            <a:picLocks noChangeAspect="1"/>
          </p:cNvPicPr>
          <p:nvPr>
            <p:ph sz="half" idx="1"/>
          </p:nvPr>
        </p:nvPicPr>
        <p:blipFill>
          <a:blip r:embed="rId1"/>
          <a:stretch>
            <a:fillRect/>
          </a:stretch>
        </p:blipFill>
        <p:spPr>
          <a:xfrm>
            <a:off x="0" y="1630045"/>
            <a:ext cx="4168775" cy="3416300"/>
          </a:xfrm>
          <a:prstGeom prst="rect">
            <a:avLst/>
          </a:prstGeom>
        </p:spPr>
      </p:pic>
      <p:pic>
        <p:nvPicPr>
          <p:cNvPr id="5" name="Content Placeholder 4"/>
          <p:cNvPicPr>
            <a:picLocks noChangeAspect="1"/>
          </p:cNvPicPr>
          <p:nvPr>
            <p:ph sz="half" idx="2"/>
          </p:nvPr>
        </p:nvPicPr>
        <p:blipFill>
          <a:blip r:embed="rId2"/>
          <a:stretch>
            <a:fillRect/>
          </a:stretch>
        </p:blipFill>
        <p:spPr>
          <a:xfrm>
            <a:off x="4168775" y="2301875"/>
            <a:ext cx="3935095" cy="2378075"/>
          </a:xfrm>
          <a:prstGeom prst="rect">
            <a:avLst/>
          </a:prstGeom>
        </p:spPr>
      </p:pic>
      <p:pic>
        <p:nvPicPr>
          <p:cNvPr id="6" name="Picture 5"/>
          <p:cNvPicPr>
            <a:picLocks noChangeAspect="1"/>
          </p:cNvPicPr>
          <p:nvPr/>
        </p:nvPicPr>
        <p:blipFill>
          <a:blip r:embed="rId3"/>
          <a:stretch>
            <a:fillRect/>
          </a:stretch>
        </p:blipFill>
        <p:spPr>
          <a:xfrm>
            <a:off x="8103870" y="2631440"/>
            <a:ext cx="4033520" cy="19799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DRIVING SYSTEM</a:t>
            </a:r>
            <a:endParaRPr lang="en-MY" altLang="en-US"/>
          </a:p>
        </p:txBody>
      </p:sp>
      <p:sp>
        <p:nvSpPr>
          <p:cNvPr id="6" name="Text Box 5"/>
          <p:cNvSpPr txBox="1"/>
          <p:nvPr/>
        </p:nvSpPr>
        <p:spPr>
          <a:xfrm>
            <a:off x="838200" y="1691005"/>
            <a:ext cx="5244465" cy="645160"/>
          </a:xfrm>
          <a:prstGeom prst="rect">
            <a:avLst/>
          </a:prstGeom>
          <a:noFill/>
        </p:spPr>
        <p:txBody>
          <a:bodyPr wrap="square" rtlCol="0" anchor="t">
            <a:spAutoFit/>
          </a:bodyPr>
          <a:p>
            <a:r>
              <a:rPr lang="en-US"/>
              <a:t>ROV propulsion systems come in three different types: Electrical, hydraulic, and ducted jet propulsion.</a:t>
            </a:r>
            <a:endParaRPr lang="en-US"/>
          </a:p>
        </p:txBody>
      </p:sp>
      <p:sp>
        <p:nvSpPr>
          <p:cNvPr id="8" name="Text Box 7"/>
          <p:cNvSpPr txBox="1"/>
          <p:nvPr/>
        </p:nvSpPr>
        <p:spPr>
          <a:xfrm>
            <a:off x="838200" y="3990975"/>
            <a:ext cx="5071745" cy="922020"/>
          </a:xfrm>
          <a:prstGeom prst="rect">
            <a:avLst/>
          </a:prstGeom>
          <a:noFill/>
        </p:spPr>
        <p:txBody>
          <a:bodyPr wrap="square" rtlCol="0" anchor="t">
            <a:spAutoFit/>
          </a:bodyPr>
          <a:p>
            <a:r>
              <a:rPr lang="en-US"/>
              <a:t>The more powerful the propulsion of the ROV, the stronger the sea current in which the vehicle can operate.</a:t>
            </a:r>
            <a:endParaRPr lang="en-US"/>
          </a:p>
        </p:txBody>
      </p:sp>
      <p:sp>
        <p:nvSpPr>
          <p:cNvPr id="9" name="Text Box 8"/>
          <p:cNvSpPr txBox="1"/>
          <p:nvPr/>
        </p:nvSpPr>
        <p:spPr>
          <a:xfrm>
            <a:off x="838200" y="2659380"/>
            <a:ext cx="4282440" cy="922020"/>
          </a:xfrm>
          <a:prstGeom prst="rect">
            <a:avLst/>
          </a:prstGeom>
          <a:noFill/>
        </p:spPr>
        <p:txBody>
          <a:bodyPr wrap="square" rtlCol="0" anchor="t">
            <a:spAutoFit/>
          </a:bodyPr>
          <a:p>
            <a:r>
              <a:rPr lang="en-US"/>
              <a:t>The main goal for the design of ROV propulsion systems is to have high thrust-to-physical size/drag and power-input ratios.</a:t>
            </a:r>
            <a:endParaRPr lang="en-US"/>
          </a:p>
        </p:txBody>
      </p:sp>
      <p:pic>
        <p:nvPicPr>
          <p:cNvPr id="10" name="Content Placeholder 9"/>
          <p:cNvPicPr>
            <a:picLocks noChangeAspect="1"/>
          </p:cNvPicPr>
          <p:nvPr>
            <p:ph sz="half" idx="1"/>
          </p:nvPr>
        </p:nvPicPr>
        <p:blipFill>
          <a:blip r:embed="rId1"/>
          <a:stretch>
            <a:fillRect/>
          </a:stretch>
        </p:blipFill>
        <p:spPr>
          <a:xfrm>
            <a:off x="6386195" y="741045"/>
            <a:ext cx="4695825" cy="3249930"/>
          </a:xfrm>
          <a:prstGeom prst="rect">
            <a:avLst/>
          </a:prstGeom>
        </p:spPr>
      </p:pic>
      <p:pic>
        <p:nvPicPr>
          <p:cNvPr id="11" name="Content Placeholder 10"/>
          <p:cNvPicPr>
            <a:picLocks noChangeAspect="1"/>
          </p:cNvPicPr>
          <p:nvPr>
            <p:ph sz="half" idx="2"/>
          </p:nvPr>
        </p:nvPicPr>
        <p:blipFill>
          <a:blip r:embed="rId2"/>
          <a:stretch>
            <a:fillRect/>
          </a:stretch>
        </p:blipFill>
        <p:spPr>
          <a:xfrm>
            <a:off x="7198360" y="4178300"/>
            <a:ext cx="3071495" cy="22453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4520" y="347980"/>
            <a:ext cx="10515600" cy="1325563"/>
          </a:xfrm>
        </p:spPr>
        <p:txBody>
          <a:bodyPr/>
          <a:p>
            <a:r>
              <a:rPr lang="en-MY" altLang="en-US"/>
              <a:t>NAVIGATION AND CONTROL SYSTEM</a:t>
            </a:r>
            <a:endParaRPr lang="en-MY" altLang="en-US"/>
          </a:p>
        </p:txBody>
      </p:sp>
      <p:pic>
        <p:nvPicPr>
          <p:cNvPr id="6" name="Content Placeholder 5"/>
          <p:cNvPicPr>
            <a:picLocks noChangeAspect="1"/>
          </p:cNvPicPr>
          <p:nvPr>
            <p:ph idx="1"/>
          </p:nvPr>
        </p:nvPicPr>
        <p:blipFill>
          <a:blip r:embed="rId1"/>
          <a:stretch>
            <a:fillRect/>
          </a:stretch>
        </p:blipFill>
        <p:spPr>
          <a:xfrm>
            <a:off x="5420360" y="1909445"/>
            <a:ext cx="6771640" cy="3600450"/>
          </a:xfrm>
          <a:prstGeom prst="rect">
            <a:avLst/>
          </a:prstGeom>
        </p:spPr>
      </p:pic>
      <p:sp>
        <p:nvSpPr>
          <p:cNvPr id="7" name="Text Box 6"/>
          <p:cNvSpPr txBox="1"/>
          <p:nvPr/>
        </p:nvSpPr>
        <p:spPr>
          <a:xfrm>
            <a:off x="5420360" y="5509895"/>
            <a:ext cx="6398260" cy="368300"/>
          </a:xfrm>
          <a:prstGeom prst="rect">
            <a:avLst/>
          </a:prstGeom>
          <a:noFill/>
        </p:spPr>
        <p:txBody>
          <a:bodyPr wrap="square" rtlCol="0" anchor="t">
            <a:spAutoFit/>
          </a:bodyPr>
          <a:p>
            <a:r>
              <a:rPr lang="en-US"/>
              <a:t>Schematic principle of Boxfish navigation system.</a:t>
            </a:r>
            <a:endParaRPr lang="en-US"/>
          </a:p>
        </p:txBody>
      </p:sp>
      <p:sp>
        <p:nvSpPr>
          <p:cNvPr id="8" name="Text Box 7"/>
          <p:cNvSpPr txBox="1"/>
          <p:nvPr/>
        </p:nvSpPr>
        <p:spPr>
          <a:xfrm>
            <a:off x="604520" y="1725295"/>
            <a:ext cx="4585970" cy="3969385"/>
          </a:xfrm>
          <a:prstGeom prst="rect">
            <a:avLst/>
          </a:prstGeom>
          <a:noFill/>
        </p:spPr>
        <p:txBody>
          <a:bodyPr wrap="square" rtlCol="0" anchor="t">
            <a:spAutoFit/>
          </a:bodyPr>
          <a:p>
            <a:r>
              <a:rPr lang="en-US"/>
              <a:t>The USBL system consists of two main parts: a USBL transponder and a beacon. The USBL transponder is mounted or suspended from your vessel and communicates with the beacon on the Boxfish ROV wirelessly using high-frequency sound waves.</a:t>
            </a:r>
            <a:endParaRPr lang="en-US"/>
          </a:p>
          <a:p>
            <a:endParaRPr lang="en-US"/>
          </a:p>
          <a:p>
            <a:r>
              <a:rPr lang="en-US"/>
              <a:t>The USBL transponder periodically transmits commands to the beacon, which the beacon will immediately reply to upon receiving. The USBL transponder can then measure the response time and returning signal direction to calculate the ROV’s 3D position relative to the boat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14400" y="883285"/>
            <a:ext cx="4451350" cy="4740910"/>
          </a:xfrm>
          <a:prstGeom prst="rect">
            <a:avLst/>
          </a:prstGeom>
        </p:spPr>
      </p:pic>
      <p:sp>
        <p:nvSpPr>
          <p:cNvPr id="5" name="Text Box 4"/>
          <p:cNvSpPr txBox="1"/>
          <p:nvPr/>
        </p:nvSpPr>
        <p:spPr>
          <a:xfrm>
            <a:off x="5709920" y="883285"/>
            <a:ext cx="5686425" cy="645160"/>
          </a:xfrm>
          <a:prstGeom prst="rect">
            <a:avLst/>
          </a:prstGeom>
          <a:noFill/>
        </p:spPr>
        <p:txBody>
          <a:bodyPr wrap="square" rtlCol="0" anchor="t">
            <a:spAutoFit/>
          </a:bodyPr>
          <a:p>
            <a:r>
              <a:rPr lang="en-US" b="1"/>
              <a:t>Open Water Positioning: Ultra Short Baseline Acoustic Positioning (USBL</a:t>
            </a:r>
            <a:r>
              <a:rPr lang="en-MY" altLang="en-US"/>
              <a:t>)</a:t>
            </a:r>
            <a:endParaRPr lang="en-MY" altLang="en-US"/>
          </a:p>
        </p:txBody>
      </p:sp>
      <p:sp>
        <p:nvSpPr>
          <p:cNvPr id="6" name="Text Box 5"/>
          <p:cNvSpPr txBox="1"/>
          <p:nvPr/>
        </p:nvSpPr>
        <p:spPr>
          <a:xfrm>
            <a:off x="5709920" y="2068195"/>
            <a:ext cx="5409565" cy="1476375"/>
          </a:xfrm>
          <a:prstGeom prst="rect">
            <a:avLst/>
          </a:prstGeom>
          <a:noFill/>
        </p:spPr>
        <p:txBody>
          <a:bodyPr wrap="square" rtlCol="0" anchor="t">
            <a:spAutoFit/>
          </a:bodyPr>
          <a:p>
            <a:r>
              <a:rPr lang="en-US"/>
              <a:t>USBL is a means of providing a position of the ROV using acoustic positioning. It works by using a Differential Global Positioning System (DGPS) derived position and an accurate heading, pitch, roll and heave sensor to position a transceiver carried on a vessel on the surface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ROV Trajectory</a:t>
            </a:r>
            <a:endParaRPr lang="en-MY" altLang="en-US"/>
          </a:p>
        </p:txBody>
      </p:sp>
      <p:pic>
        <p:nvPicPr>
          <p:cNvPr id="4" name="Content Placeholder 3"/>
          <p:cNvPicPr>
            <a:picLocks noChangeAspect="1"/>
          </p:cNvPicPr>
          <p:nvPr>
            <p:ph sz="half" idx="1"/>
          </p:nvPr>
        </p:nvPicPr>
        <p:blipFill>
          <a:blip r:embed="rId1"/>
          <a:stretch>
            <a:fillRect/>
          </a:stretch>
        </p:blipFill>
        <p:spPr>
          <a:xfrm>
            <a:off x="956945" y="2029460"/>
            <a:ext cx="4943475" cy="3943350"/>
          </a:xfrm>
          <a:prstGeom prst="rect">
            <a:avLst/>
          </a:prstGeom>
        </p:spPr>
      </p:pic>
      <p:sp>
        <p:nvSpPr>
          <p:cNvPr id="5" name="Text Box 4"/>
          <p:cNvSpPr txBox="1"/>
          <p:nvPr/>
        </p:nvSpPr>
        <p:spPr>
          <a:xfrm>
            <a:off x="838200" y="1480820"/>
            <a:ext cx="2983865" cy="645160"/>
          </a:xfrm>
          <a:prstGeom prst="rect">
            <a:avLst/>
          </a:prstGeom>
          <a:noFill/>
        </p:spPr>
        <p:txBody>
          <a:bodyPr wrap="square" rtlCol="0" anchor="t">
            <a:spAutoFit/>
          </a:bodyPr>
          <a:p>
            <a:r>
              <a:rPr lang="en-MY" altLang="en-US"/>
              <a:t>T</a:t>
            </a:r>
            <a:r>
              <a:rPr lang="en-US"/>
              <a:t>he trajectory in 3D that  Kaxan robot follows.</a:t>
            </a:r>
            <a:endParaRPr lang="en-US"/>
          </a:p>
        </p:txBody>
      </p:sp>
      <p:pic>
        <p:nvPicPr>
          <p:cNvPr id="6" name="Content Placeholder 5"/>
          <p:cNvPicPr>
            <a:picLocks noChangeAspect="1"/>
          </p:cNvPicPr>
          <p:nvPr>
            <p:ph sz="half" idx="2"/>
          </p:nvPr>
        </p:nvPicPr>
        <p:blipFill>
          <a:blip r:embed="rId2"/>
          <a:stretch>
            <a:fillRect/>
          </a:stretch>
        </p:blipFill>
        <p:spPr>
          <a:xfrm>
            <a:off x="6457950" y="1877060"/>
            <a:ext cx="4895850" cy="3867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77825"/>
            <a:ext cx="10515600" cy="1325563"/>
          </a:xfrm>
        </p:spPr>
        <p:txBody>
          <a:bodyPr/>
          <a:p>
            <a:r>
              <a:rPr lang="en-MY" altLang="en-US"/>
              <a:t>DATA TRANSMISSION AND COLLECTION</a:t>
            </a:r>
            <a:endParaRPr lang="en-MY" altLang="en-US"/>
          </a:p>
        </p:txBody>
      </p:sp>
      <p:pic>
        <p:nvPicPr>
          <p:cNvPr id="3" name="Content Placeholder 2"/>
          <p:cNvPicPr>
            <a:picLocks noChangeAspect="1"/>
          </p:cNvPicPr>
          <p:nvPr>
            <p:ph idx="1"/>
          </p:nvPr>
        </p:nvPicPr>
        <p:blipFill>
          <a:blip r:embed="rId1"/>
          <a:stretch>
            <a:fillRect/>
          </a:stretch>
        </p:blipFill>
        <p:spPr>
          <a:xfrm>
            <a:off x="5651500" y="1881505"/>
            <a:ext cx="5904230" cy="3772535"/>
          </a:xfrm>
          <a:prstGeom prst="rect">
            <a:avLst/>
          </a:prstGeom>
        </p:spPr>
      </p:pic>
      <p:sp>
        <p:nvSpPr>
          <p:cNvPr id="8" name="Text Box 7"/>
          <p:cNvSpPr txBox="1"/>
          <p:nvPr/>
        </p:nvSpPr>
        <p:spPr>
          <a:xfrm>
            <a:off x="838200" y="1703705"/>
            <a:ext cx="2997200" cy="645160"/>
          </a:xfrm>
          <a:prstGeom prst="rect">
            <a:avLst/>
          </a:prstGeom>
          <a:noFill/>
        </p:spPr>
        <p:txBody>
          <a:bodyPr wrap="square" rtlCol="0">
            <a:spAutoFit/>
          </a:bodyPr>
          <a:p>
            <a:r>
              <a:rPr lang="en-MY" altLang="en-US"/>
              <a:t>Control design of the system is derived by the equation</a:t>
            </a:r>
            <a:endParaRPr lang="en-MY" altLang="en-US"/>
          </a:p>
        </p:txBody>
      </p:sp>
      <p:pic>
        <p:nvPicPr>
          <p:cNvPr id="9" name="Picture 8"/>
          <p:cNvPicPr>
            <a:picLocks noChangeAspect="1"/>
          </p:cNvPicPr>
          <p:nvPr/>
        </p:nvPicPr>
        <p:blipFill>
          <a:blip r:embed="rId2"/>
          <a:stretch>
            <a:fillRect/>
          </a:stretch>
        </p:blipFill>
        <p:spPr>
          <a:xfrm>
            <a:off x="802640" y="2454910"/>
            <a:ext cx="4759960" cy="426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Transmission of ROV</a:t>
            </a:r>
            <a:endParaRPr lang="en-MY" altLang="en-US"/>
          </a:p>
        </p:txBody>
      </p:sp>
      <p:pic>
        <p:nvPicPr>
          <p:cNvPr id="6" name="Content Placeholder 5"/>
          <p:cNvPicPr>
            <a:picLocks noChangeAspect="1"/>
          </p:cNvPicPr>
          <p:nvPr>
            <p:ph idx="1"/>
          </p:nvPr>
        </p:nvPicPr>
        <p:blipFill>
          <a:blip r:embed="rId1"/>
          <a:stretch>
            <a:fillRect/>
          </a:stretch>
        </p:blipFill>
        <p:spPr>
          <a:xfrm>
            <a:off x="3354070" y="2336165"/>
            <a:ext cx="4772025" cy="4105275"/>
          </a:xfrm>
          <a:prstGeom prst="rect">
            <a:avLst/>
          </a:prstGeom>
        </p:spPr>
      </p:pic>
      <p:sp>
        <p:nvSpPr>
          <p:cNvPr id="7" name="Text Box 6"/>
          <p:cNvSpPr txBox="1"/>
          <p:nvPr/>
        </p:nvSpPr>
        <p:spPr>
          <a:xfrm>
            <a:off x="838200" y="1691005"/>
            <a:ext cx="5549265" cy="645160"/>
          </a:xfrm>
          <a:prstGeom prst="rect">
            <a:avLst/>
          </a:prstGeom>
          <a:noFill/>
        </p:spPr>
        <p:txBody>
          <a:bodyPr wrap="square" rtlCol="0" anchor="t">
            <a:spAutoFit/>
          </a:bodyPr>
          <a:p>
            <a:r>
              <a:rPr lang="en-US"/>
              <a:t>The control software was developed in LabVIEW platform from National Instruments.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2903</Words>
  <Application>WPS Presentation</Application>
  <PresentationFormat>Widescreen</PresentationFormat>
  <Paragraphs>76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 Light</vt:lpstr>
      <vt:lpstr>Calibri</vt:lpstr>
      <vt:lpstr>Microsoft YaHei</vt:lpstr>
      <vt:lpstr>Arial Unicode MS</vt:lpstr>
      <vt:lpstr>BatangChe</vt:lpstr>
      <vt:lpstr>Segoe Print</vt:lpstr>
      <vt:lpstr>Office Theme</vt:lpstr>
      <vt:lpstr>PowerPoint 演示文稿</vt:lpstr>
      <vt:lpstr>PowerPoint 演示文稿</vt:lpstr>
      <vt:lpstr>DESIGN</vt:lpstr>
      <vt:lpstr>DRIVING SYSTEM</vt:lpstr>
      <vt:lpstr>NAVIGATION AND CONTROL SYSTEM</vt:lpstr>
      <vt:lpstr>PowerPoint 演示文稿</vt:lpstr>
      <vt:lpstr>PowerPoint 演示文稿</vt:lpstr>
      <vt:lpstr>DATA TRANSMISSION AND COLLECTION</vt:lpstr>
      <vt:lpstr>PowerPoint 演示文稿</vt:lpstr>
      <vt:lpstr>PowerPoint 演示文稿</vt:lpstr>
      <vt:lpstr>PowerPoint 演示文稿</vt:lpstr>
      <vt:lpstr>POWER MANAGEMENT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Luqman Idlan</cp:lastModifiedBy>
  <cp:revision>4</cp:revision>
  <dcterms:created xsi:type="dcterms:W3CDTF">2021-03-27T06:50:00Z</dcterms:created>
  <dcterms:modified xsi:type="dcterms:W3CDTF">2021-03-31T03:13:58Z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