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95805" y="2661920"/>
            <a:ext cx="8199755" cy="1711960"/>
          </a:xfrm>
        </p:spPr>
        <p:txBody>
          <a:bodyPr/>
          <a:lstStyle/>
          <a:p>
            <a:r>
              <a:rPr lang="en-MY" altLang="en-US" dirty="0"/>
              <a:t>Telemanipulator Robot</a:t>
            </a:r>
            <a:endParaRPr lang="en-MY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1930" y="4634548"/>
            <a:ext cx="9144000" cy="1655762"/>
          </a:xfrm>
        </p:spPr>
        <p:txBody>
          <a:bodyPr/>
          <a:lstStyle/>
          <a:p>
            <a:r>
              <a:rPr lang="en-MY" altLang="en-US"/>
              <a:t>Robotic Hardware System</a:t>
            </a:r>
            <a:endParaRPr lang="en-MY" altLang="en-US"/>
          </a:p>
          <a:p>
            <a:r>
              <a:rPr lang="en-MY" altLang="en-US"/>
              <a:t>Mohamad Luqman Idlan bin Mohamad Azahari</a:t>
            </a:r>
            <a:endParaRPr lang="en-MY" altLang="en-US"/>
          </a:p>
          <a:p>
            <a:r>
              <a:rPr lang="en-MY" altLang="en-US"/>
              <a:t>1723539</a:t>
            </a:r>
            <a:endParaRPr lang="en-MY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71930" y="78105"/>
            <a:ext cx="8893175" cy="32416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MY" altLang="en-US"/>
              <a:t>Main Components</a:t>
            </a:r>
            <a:endParaRPr lang="en-MY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MY" altLang="en-US"/>
              <a:t>1. Design</a:t>
            </a:r>
            <a:endParaRPr lang="en-MY" altLang="en-US"/>
          </a:p>
          <a:p>
            <a:pPr marL="0" indent="0">
              <a:buNone/>
            </a:pPr>
            <a:r>
              <a:rPr lang="en-MY" altLang="en-US"/>
              <a:t>2. Propulsion/Driving System</a:t>
            </a:r>
            <a:endParaRPr lang="en-MY" altLang="en-US"/>
          </a:p>
          <a:p>
            <a:pPr marL="0" indent="0">
              <a:buNone/>
            </a:pPr>
            <a:r>
              <a:rPr lang="en-MY" altLang="en-US"/>
              <a:t>3. Data Collection</a:t>
            </a:r>
            <a:endParaRPr lang="en-MY" altLang="en-US"/>
          </a:p>
          <a:p>
            <a:pPr marL="0" indent="0">
              <a:buNone/>
            </a:pPr>
            <a:r>
              <a:rPr lang="en-MY" altLang="en-US"/>
              <a:t>4. Data Transmission</a:t>
            </a:r>
            <a:endParaRPr lang="en-MY" altLang="en-US"/>
          </a:p>
          <a:p>
            <a:pPr marL="0" indent="0">
              <a:buNone/>
            </a:pPr>
            <a:r>
              <a:rPr lang="en-MY" altLang="en-US"/>
              <a:t>5. Navigation and Control System</a:t>
            </a:r>
            <a:endParaRPr lang="en-MY" altLang="en-US"/>
          </a:p>
          <a:p>
            <a:pPr marL="0" indent="0">
              <a:buNone/>
            </a:pPr>
            <a:r>
              <a:rPr lang="en-MY" altLang="en-US"/>
              <a:t>6. Power Management</a:t>
            </a:r>
            <a:endParaRPr lang="en-MY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MY" altLang="en-US"/>
              <a:t>Design</a:t>
            </a:r>
            <a:endParaRPr lang="en-MY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838200" y="1492885"/>
            <a:ext cx="3803015" cy="435165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7146290" y="838200"/>
            <a:ext cx="1423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  <p:sp>
        <p:nvSpPr>
          <p:cNvPr id="15" name="Rectangles 14"/>
          <p:cNvSpPr/>
          <p:nvPr/>
        </p:nvSpPr>
        <p:spPr>
          <a:xfrm>
            <a:off x="8327390" y="1861185"/>
            <a:ext cx="2600960" cy="12344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400" b="1"/>
              <a:t>Jointed-Arm Robots</a:t>
            </a:r>
            <a:endParaRPr lang="en-US" sz="1400" b="1"/>
          </a:p>
          <a:p>
            <a:pPr algn="ctr"/>
            <a:r>
              <a:rPr lang="en-US" sz="1400"/>
              <a:t>The arm connects with a twisting joint, and the links within it are connected with rotary joints. It is also called an articulated robot.</a:t>
            </a:r>
            <a:endParaRPr lang="en-US" sz="1400"/>
          </a:p>
        </p:txBody>
      </p:sp>
      <p:sp>
        <p:nvSpPr>
          <p:cNvPr id="28" name="Rectangles 27"/>
          <p:cNvSpPr/>
          <p:nvPr/>
        </p:nvSpPr>
        <p:spPr>
          <a:xfrm>
            <a:off x="5257800" y="3108960"/>
            <a:ext cx="2333625" cy="12680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400" b="1"/>
              <a:t>Polar Robots</a:t>
            </a:r>
            <a:endParaRPr lang="en-US" sz="1400" b="1"/>
          </a:p>
          <a:p>
            <a:pPr algn="ctr"/>
            <a:r>
              <a:rPr lang="en-US" sz="1400"/>
              <a:t>The base joint of a polar robot allows for twisting and the joints are a combination of rotary and linear types.</a:t>
            </a:r>
            <a:endParaRPr lang="en-US" sz="1400"/>
          </a:p>
        </p:txBody>
      </p:sp>
      <p:sp>
        <p:nvSpPr>
          <p:cNvPr id="29" name="Rectangles 28"/>
          <p:cNvSpPr/>
          <p:nvPr/>
        </p:nvSpPr>
        <p:spPr>
          <a:xfrm>
            <a:off x="5257800" y="1861185"/>
            <a:ext cx="2004060" cy="10941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MY" altLang="en-US" sz="1400" b="1"/>
              <a:t>Robot Wrist</a:t>
            </a:r>
            <a:endParaRPr lang="en-MY" altLang="en-US" sz="1400" b="1"/>
          </a:p>
          <a:p>
            <a:pPr algn="ctr"/>
            <a:r>
              <a:rPr lang="en-MY" altLang="en-US" sz="1400"/>
              <a:t>The wrist is used to orient the parts or tools at the work location.</a:t>
            </a:r>
            <a:endParaRPr lang="en-MY" altLang="en-US" sz="1400"/>
          </a:p>
        </p:txBody>
      </p:sp>
      <p:sp>
        <p:nvSpPr>
          <p:cNvPr id="30" name="Rectangles 29"/>
          <p:cNvSpPr/>
          <p:nvPr/>
        </p:nvSpPr>
        <p:spPr>
          <a:xfrm>
            <a:off x="5257800" y="586740"/>
            <a:ext cx="2681605" cy="11042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400" b="1"/>
              <a:t>Gantry Robots</a:t>
            </a:r>
            <a:endParaRPr lang="en-US" sz="1400" b="1"/>
          </a:p>
          <a:p>
            <a:pPr algn="ctr"/>
            <a:r>
              <a:rPr lang="en-US" sz="1400"/>
              <a:t>These robots have linear joints and are mounted overhead. They are also called Cartesian and rectilinear robots.</a:t>
            </a:r>
            <a:endParaRPr lang="en-US" sz="1400"/>
          </a:p>
        </p:txBody>
      </p:sp>
      <p:sp>
        <p:nvSpPr>
          <p:cNvPr id="31" name="Rectangles 30"/>
          <p:cNvSpPr/>
          <p:nvPr/>
        </p:nvSpPr>
        <p:spPr>
          <a:xfrm>
            <a:off x="8327390" y="452755"/>
            <a:ext cx="2256155" cy="12382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400" b="1"/>
              <a:t>Cylindrical Robots</a:t>
            </a:r>
            <a:endParaRPr lang="en-US" sz="1400" b="1"/>
          </a:p>
          <a:p>
            <a:pPr algn="ctr"/>
            <a:r>
              <a:rPr lang="en-US" sz="1400"/>
              <a:t>cylindrical anatomy robots are fashioned from linear joints that connect to a rotary base joint.</a:t>
            </a:r>
            <a:endParaRPr lang="en-US" sz="1400"/>
          </a:p>
        </p:txBody>
      </p:sp>
      <p:sp>
        <p:nvSpPr>
          <p:cNvPr id="32" name="Oval 31"/>
          <p:cNvSpPr/>
          <p:nvPr/>
        </p:nvSpPr>
        <p:spPr>
          <a:xfrm>
            <a:off x="5031740" y="4575175"/>
            <a:ext cx="2114550" cy="126936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MY" altLang="en-US"/>
              <a:t>Types of manipulators</a:t>
            </a:r>
            <a:endParaRPr lang="en-MY" altLang="en-US"/>
          </a:p>
        </p:txBody>
      </p:sp>
      <p:pic>
        <p:nvPicPr>
          <p:cNvPr id="3" name="Content Placeholder 2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711440" y="3310255"/>
            <a:ext cx="4130675" cy="31013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MY" altLang="en-US"/>
              <a:t>Propulsion/Driving System</a:t>
            </a:r>
            <a:endParaRPr lang="en-MY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pPr marL="0" indent="0">
              <a:buNone/>
            </a:pPr>
            <a:r>
              <a:rPr lang="en-MY" altLang="en-US"/>
              <a:t>1. DC stepper motor </a:t>
            </a:r>
            <a:endParaRPr lang="en-MY" altLang="en-US"/>
          </a:p>
          <a:p>
            <a:pPr marL="0" indent="0">
              <a:buNone/>
            </a:pPr>
            <a:r>
              <a:rPr lang="en-MY" altLang="en-US"/>
              <a:t>2. Slider and stepper</a:t>
            </a:r>
            <a:endParaRPr lang="en-MY" altLang="en-US"/>
          </a:p>
          <a:p>
            <a:pPr marL="0" indent="0">
              <a:buNone/>
            </a:pPr>
            <a:r>
              <a:rPr lang="en-MY" altLang="en-US"/>
              <a:t>3. DC servo motor</a:t>
            </a:r>
            <a:endParaRPr lang="en-MY" altLang="en-US"/>
          </a:p>
          <a:p>
            <a:pPr marL="0" indent="0">
              <a:buNone/>
            </a:pPr>
            <a:r>
              <a:rPr lang="en-MY" altLang="en-US"/>
              <a:t>4. Pneumatic Gripper</a:t>
            </a:r>
            <a:endParaRPr lang="en-MY" altLang="en-US"/>
          </a:p>
          <a:p>
            <a:pPr marL="0" indent="0">
              <a:buNone/>
            </a:pPr>
            <a:endParaRPr lang="en-MY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975600" y="615315"/>
            <a:ext cx="1866900" cy="1866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2250" y="2482215"/>
            <a:ext cx="2133600" cy="2133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165" y="2204085"/>
            <a:ext cx="2133600" cy="2133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9800" y="4643755"/>
            <a:ext cx="2971800" cy="15335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MY" altLang="en-US"/>
              <a:t>Navigation system</a:t>
            </a:r>
            <a:endParaRPr lang="en-MY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p>
            <a:pPr marL="0" indent="0">
              <a:buNone/>
            </a:pPr>
            <a:r>
              <a:rPr lang="en-MY" altLang="en-US"/>
              <a:t>1. Inertial Sensor- to find acceleration of the end effector</a:t>
            </a:r>
            <a:endParaRPr lang="en-MY" altLang="en-US"/>
          </a:p>
          <a:p>
            <a:pPr marL="0" indent="0">
              <a:buNone/>
            </a:pPr>
            <a:r>
              <a:rPr lang="en-MY" altLang="en-US"/>
              <a:t>2. Strain gauge sensor-to measure force</a:t>
            </a:r>
            <a:endParaRPr lang="en-MY" altLang="en-US"/>
          </a:p>
          <a:p>
            <a:pPr marL="0" indent="0">
              <a:buNone/>
            </a:pPr>
            <a:r>
              <a:rPr lang="en-MY" altLang="en-US"/>
              <a:t>3. F/T sensor-to monitor linear and rotational forces</a:t>
            </a:r>
            <a:endParaRPr lang="en-MY" altLang="en-US"/>
          </a:p>
          <a:p>
            <a:pPr marL="0" indent="0">
              <a:buNone/>
            </a:pPr>
            <a:r>
              <a:rPr lang="en-MY" altLang="en-US"/>
              <a:t>4. Torque Sensor- to detect torque</a:t>
            </a:r>
            <a:endParaRPr lang="en-MY" altLang="en-US"/>
          </a:p>
          <a:p>
            <a:pPr marL="0" indent="0">
              <a:buNone/>
            </a:pPr>
            <a:r>
              <a:rPr lang="en-MY" altLang="en-US"/>
              <a:t>5. Joy stick</a:t>
            </a:r>
            <a:endParaRPr lang="en-MY" alt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041515" y="1056640"/>
            <a:ext cx="3038475" cy="15049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1610" y="2855595"/>
            <a:ext cx="2857500" cy="1600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9110" y="2855595"/>
            <a:ext cx="2466975" cy="18573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0210" y="4712970"/>
            <a:ext cx="2224405" cy="17653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56115" y="4724400"/>
            <a:ext cx="2133600" cy="2133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MY" altLang="en-US"/>
              <a:t>Data Collection and Transmission</a:t>
            </a:r>
            <a:endParaRPr lang="en-MY" altLang="en-US"/>
          </a:p>
        </p:txBody>
      </p:sp>
      <p:sp>
        <p:nvSpPr>
          <p:cNvPr id="5" name="Rectangles 4"/>
          <p:cNvSpPr/>
          <p:nvPr/>
        </p:nvSpPr>
        <p:spPr>
          <a:xfrm>
            <a:off x="1225550" y="2280920"/>
            <a:ext cx="1804670" cy="6305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MY" altLang="en-US"/>
              <a:t>operator’s console</a:t>
            </a:r>
            <a:endParaRPr lang="en-MY" altLang="en-US"/>
          </a:p>
        </p:txBody>
      </p:sp>
      <p:sp>
        <p:nvSpPr>
          <p:cNvPr id="6" name="Rectangles 5"/>
          <p:cNvSpPr/>
          <p:nvPr/>
        </p:nvSpPr>
        <p:spPr>
          <a:xfrm>
            <a:off x="3419475" y="2280920"/>
            <a:ext cx="1804670" cy="6305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MY" altLang="en-US"/>
              <a:t>industrial computer</a:t>
            </a:r>
            <a:endParaRPr lang="en-MY" altLang="en-US"/>
          </a:p>
        </p:txBody>
      </p:sp>
      <p:sp>
        <p:nvSpPr>
          <p:cNvPr id="7" name="Rectangles 6"/>
          <p:cNvSpPr/>
          <p:nvPr/>
        </p:nvSpPr>
        <p:spPr>
          <a:xfrm>
            <a:off x="1225550" y="4563110"/>
            <a:ext cx="1804670" cy="6305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MY" altLang="en-US"/>
              <a:t>motion controller</a:t>
            </a:r>
            <a:endParaRPr lang="en-MY" altLang="en-US"/>
          </a:p>
        </p:txBody>
      </p:sp>
      <p:sp>
        <p:nvSpPr>
          <p:cNvPr id="8" name="Rectangles 7"/>
          <p:cNvSpPr/>
          <p:nvPr/>
        </p:nvSpPr>
        <p:spPr>
          <a:xfrm>
            <a:off x="3419475" y="4563110"/>
            <a:ext cx="1804670" cy="6305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MY" altLang="en-US"/>
              <a:t>expansion boards</a:t>
            </a:r>
            <a:endParaRPr lang="en-MY" altLang="en-US"/>
          </a:p>
        </p:txBody>
      </p:sp>
      <p:sp>
        <p:nvSpPr>
          <p:cNvPr id="9" name="Rectangles 8"/>
          <p:cNvSpPr/>
          <p:nvPr/>
        </p:nvSpPr>
        <p:spPr>
          <a:xfrm>
            <a:off x="6607810" y="5708015"/>
            <a:ext cx="1804670" cy="6305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MY" altLang="en-US"/>
              <a:t>power modules</a:t>
            </a:r>
            <a:endParaRPr lang="en-MY" altLang="en-US"/>
          </a:p>
        </p:txBody>
      </p:sp>
      <p:sp>
        <p:nvSpPr>
          <p:cNvPr id="10" name="Rectangles 9"/>
          <p:cNvSpPr/>
          <p:nvPr/>
        </p:nvSpPr>
        <p:spPr>
          <a:xfrm>
            <a:off x="6607810" y="4878705"/>
            <a:ext cx="1804670" cy="6305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MY" altLang="en-US"/>
              <a:t>peripheral devices</a:t>
            </a:r>
            <a:endParaRPr lang="en-MY" altLang="en-US"/>
          </a:p>
        </p:txBody>
      </p:sp>
      <p:pic>
        <p:nvPicPr>
          <p:cNvPr id="11" name="Content Placeholder 10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494270" y="1524635"/>
            <a:ext cx="2143125" cy="2143125"/>
          </a:xfrm>
          <a:prstGeom prst="rect">
            <a:avLst/>
          </a:prstGeom>
        </p:spPr>
      </p:pic>
      <p:cxnSp>
        <p:nvCxnSpPr>
          <p:cNvPr id="22" name="Straight Arrow Connector 21"/>
          <p:cNvCxnSpPr>
            <a:stCxn id="8" idx="3"/>
            <a:endCxn id="10" idx="1"/>
          </p:cNvCxnSpPr>
          <p:nvPr/>
        </p:nvCxnSpPr>
        <p:spPr>
          <a:xfrm>
            <a:off x="5224145" y="4878705"/>
            <a:ext cx="1383665" cy="315595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9" idx="1"/>
          </p:cNvCxnSpPr>
          <p:nvPr/>
        </p:nvCxnSpPr>
        <p:spPr>
          <a:xfrm>
            <a:off x="2995295" y="5223510"/>
            <a:ext cx="3612515" cy="80010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" idx="3"/>
            <a:endCxn id="8" idx="1"/>
          </p:cNvCxnSpPr>
          <p:nvPr/>
        </p:nvCxnSpPr>
        <p:spPr>
          <a:xfrm>
            <a:off x="3030220" y="4878705"/>
            <a:ext cx="389255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8110220" y="3892550"/>
            <a:ext cx="17145" cy="94615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9" idx="3"/>
          </p:cNvCxnSpPr>
          <p:nvPr/>
        </p:nvCxnSpPr>
        <p:spPr>
          <a:xfrm flipH="1">
            <a:off x="8412480" y="3962400"/>
            <a:ext cx="695960" cy="206121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5" idx="2"/>
            <a:endCxn id="7" idx="0"/>
          </p:cNvCxnSpPr>
          <p:nvPr/>
        </p:nvCxnSpPr>
        <p:spPr>
          <a:xfrm>
            <a:off x="2127885" y="2911475"/>
            <a:ext cx="0" cy="1651635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2434590" y="2929255"/>
            <a:ext cx="1471295" cy="161163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5" idx="3"/>
            <a:endCxn id="6" idx="1"/>
          </p:cNvCxnSpPr>
          <p:nvPr/>
        </p:nvCxnSpPr>
        <p:spPr>
          <a:xfrm>
            <a:off x="3030220" y="2596515"/>
            <a:ext cx="389255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MY" altLang="en-US"/>
              <a:t>Power Management </a:t>
            </a:r>
            <a:endParaRPr lang="en-MY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pPr marL="0" indent="0">
              <a:buNone/>
            </a:pPr>
            <a:r>
              <a:rPr lang="en-MY" altLang="en-US"/>
              <a:t>1. AC power supply</a:t>
            </a:r>
            <a:endParaRPr lang="en-MY" altLang="en-US"/>
          </a:p>
          <a:p>
            <a:pPr marL="0" indent="0">
              <a:buNone/>
            </a:pPr>
            <a:r>
              <a:rPr lang="en-MY" altLang="en-US"/>
              <a:t>2. Air and hydraulic supplies</a:t>
            </a:r>
            <a:endParaRPr lang="en-MY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838200" y="3108325"/>
            <a:ext cx="4553585" cy="201358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1371</Words>
  <Application>WPS Presentation</Application>
  <PresentationFormat>Widescreen</PresentationFormat>
  <Paragraphs>69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Telemanipulator Robot</vt:lpstr>
      <vt:lpstr>Main Components</vt:lpstr>
      <vt:lpstr>Design</vt:lpstr>
      <vt:lpstr>Propulsion/Driving System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Telemanipulator Robot</dc:title>
  <dc:creator/>
  <cp:lastModifiedBy>User</cp:lastModifiedBy>
  <cp:revision>3</cp:revision>
  <dcterms:created xsi:type="dcterms:W3CDTF">2021-05-08T08:37:00Z</dcterms:created>
  <dcterms:modified xsi:type="dcterms:W3CDTF">2021-06-01T10:57:50Z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1033-11.2.0.10132</vt:lpwstr>
  </property>
</Properties>
</file>