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70" r:id="rId6"/>
    <p:sldId id="271" r:id="rId7"/>
    <p:sldId id="272" r:id="rId8"/>
    <p:sldId id="273" r:id="rId9"/>
    <p:sldId id="266" r:id="rId10"/>
    <p:sldId id="267" r:id="rId11"/>
    <p:sldId id="268" r:id="rId12"/>
    <p:sldId id="269" r:id="rId13"/>
    <p:sldId id="259" r:id="rId14"/>
    <p:sldId id="258"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6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34260" y="1525270"/>
            <a:ext cx="7228205" cy="1928495"/>
          </a:xfrm>
        </p:spPr>
        <p:txBody>
          <a:bodyPr/>
          <a:lstStyle/>
          <a:p>
            <a:r>
              <a:rPr lang="en-MY" altLang="en-US" b="1" dirty="0">
                <a:solidFill>
                  <a:schemeClr val="tx1"/>
                </a:solidFill>
                <a:latin typeface="Siemens Sans Black" charset="0"/>
                <a:cs typeface="Siemens Sans Black" charset="0"/>
              </a:rPr>
              <a:t>Mars Rover</a:t>
            </a:r>
            <a:endParaRPr lang="en-MY" altLang="en-US" b="1" dirty="0">
              <a:solidFill>
                <a:schemeClr val="tx1"/>
              </a:solidFill>
              <a:latin typeface="Siemens Sans Black" charset="0"/>
              <a:cs typeface="Siemens Sans Black" charset="0"/>
            </a:endParaRPr>
          </a:p>
        </p:txBody>
      </p:sp>
      <p:sp>
        <p:nvSpPr>
          <p:cNvPr id="3" name="Subtitle 2"/>
          <p:cNvSpPr>
            <a:spLocks noGrp="1"/>
          </p:cNvSpPr>
          <p:nvPr>
            <p:ph type="subTitle" idx="1"/>
          </p:nvPr>
        </p:nvSpPr>
        <p:spPr>
          <a:xfrm>
            <a:off x="1228725" y="4361498"/>
            <a:ext cx="9144000" cy="1655762"/>
          </a:xfrm>
        </p:spPr>
        <p:txBody>
          <a:bodyPr/>
          <a:lstStyle/>
          <a:p>
            <a:r>
              <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rPr>
              <a:t>Robotic Hardware System </a:t>
            </a:r>
            <a:endPar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endParaRPr>
          </a:p>
          <a:p>
            <a:r>
              <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rPr>
              <a:t>Name: Mohamad Luqman Idlan bin Mohamad Azahari</a:t>
            </a:r>
            <a:endPar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endParaRPr>
          </a:p>
          <a:p>
            <a:r>
              <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rPr>
              <a:t>Matric: 1723539</a:t>
            </a:r>
            <a:endParaRPr lang="en-MY" alt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k Free" panose="03080402000500000000" charset="0"/>
              <a:cs typeface="Ink Free" panose="030804020005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Step 2: Storing Onboard</a:t>
            </a:r>
            <a:endParaRPr lang="en-MY" altLang="en-US"/>
          </a:p>
        </p:txBody>
      </p:sp>
      <p:sp>
        <p:nvSpPr>
          <p:cNvPr id="3" name="Content Placeholder 2"/>
          <p:cNvSpPr>
            <a:spLocks noGrp="1"/>
          </p:cNvSpPr>
          <p:nvPr>
            <p:ph idx="1"/>
          </p:nvPr>
        </p:nvSpPr>
        <p:spPr/>
        <p:txBody>
          <a:bodyPr/>
          <a:p>
            <a:r>
              <a:rPr lang="en-MY" altLang="en-US"/>
              <a:t>After collection, the sample tube is transferred back to the rover belly. </a:t>
            </a:r>
            <a:endParaRPr lang="en-MY" altLang="en-US"/>
          </a:p>
          <a:p>
            <a:r>
              <a:rPr lang="en-MY" altLang="en-US"/>
              <a:t>The small robotic arm will move the samples to inspection and sealing stations.</a:t>
            </a:r>
            <a:endParaRPr lang="en-MY" altLang="en-US"/>
          </a:p>
          <a:p>
            <a:r>
              <a:rPr lang="en-MY" altLang="en-US"/>
              <a:t>After the tubes are sealed, nothing can come in or out .</a:t>
            </a:r>
            <a:endParaRPr lang="en-MY" altLang="en-US"/>
          </a:p>
          <a:p>
            <a:r>
              <a:rPr lang="en-MY" altLang="en-US"/>
              <a:t>The tubes are stored in the rover belly until they are decided to drop off on the surface</a:t>
            </a:r>
            <a:endParaRPr lang="en-MY"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Step 3: Depositing the samples on the surface</a:t>
            </a:r>
            <a:endParaRPr lang="en-MY" altLang="en-US"/>
          </a:p>
        </p:txBody>
      </p:sp>
      <p:sp>
        <p:nvSpPr>
          <p:cNvPr id="3" name="Content Placeholder 2"/>
          <p:cNvSpPr>
            <a:spLocks noGrp="1"/>
          </p:cNvSpPr>
          <p:nvPr>
            <p:ph idx="1"/>
          </p:nvPr>
        </p:nvSpPr>
        <p:spPr/>
        <p:txBody>
          <a:bodyPr/>
          <a:p>
            <a:r>
              <a:rPr lang="en-MY" altLang="en-US"/>
              <a:t>At a time and place of the team’s choosing, the samples are deposited on the surface called “sample cache depot”.</a:t>
            </a:r>
            <a:endParaRPr lang="en-MY" altLang="en-US"/>
          </a:p>
          <a:p>
            <a:r>
              <a:rPr lang="en-MY" altLang="en-US"/>
              <a:t>The place must be well documented by local landmarks and precise coordinates from orbital measurement.</a:t>
            </a:r>
            <a:endParaRPr lang="en-MY" altLang="en-US"/>
          </a:p>
          <a:p>
            <a:r>
              <a:rPr lang="en-MY" altLang="en-US"/>
              <a:t>The samples are available for pickup and potential return to Earth.</a:t>
            </a:r>
            <a:endParaRPr lang="en-MY"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Transmission and communication</a:t>
            </a:r>
            <a:endParaRPr lang="en-MY" altLang="en-US"/>
          </a:p>
        </p:txBody>
      </p:sp>
      <p:pic>
        <p:nvPicPr>
          <p:cNvPr id="4" name="Content Placeholder 3"/>
          <p:cNvPicPr>
            <a:picLocks noChangeAspect="1"/>
          </p:cNvPicPr>
          <p:nvPr>
            <p:ph idx="1"/>
          </p:nvPr>
        </p:nvPicPr>
        <p:blipFill>
          <a:blip r:embed="rId1"/>
          <a:stretch>
            <a:fillRect/>
          </a:stretch>
        </p:blipFill>
        <p:spPr>
          <a:xfrm>
            <a:off x="7360285" y="1691005"/>
            <a:ext cx="3880485" cy="4351655"/>
          </a:xfrm>
          <a:prstGeom prst="rect">
            <a:avLst/>
          </a:prstGeom>
        </p:spPr>
      </p:pic>
      <p:sp>
        <p:nvSpPr>
          <p:cNvPr id="5" name="Text Box 4"/>
          <p:cNvSpPr txBox="1"/>
          <p:nvPr/>
        </p:nvSpPr>
        <p:spPr>
          <a:xfrm>
            <a:off x="1332230" y="1691005"/>
            <a:ext cx="5504815" cy="1198880"/>
          </a:xfrm>
          <a:prstGeom prst="rect">
            <a:avLst/>
          </a:prstGeom>
          <a:noFill/>
        </p:spPr>
        <p:txBody>
          <a:bodyPr wrap="square" rtlCol="0">
            <a:spAutoFit/>
          </a:bodyPr>
          <a:p>
            <a:r>
              <a:rPr lang="en-MY" altLang="en-US" sz="2400"/>
              <a:t>1. </a:t>
            </a:r>
            <a:r>
              <a:rPr lang="en-US" sz="2400"/>
              <a:t>Ultra-High Frequency Antenna</a:t>
            </a:r>
            <a:endParaRPr lang="en-US" sz="2400"/>
          </a:p>
          <a:p>
            <a:r>
              <a:rPr lang="en-MY" altLang="en-US" sz="2400"/>
              <a:t>2. </a:t>
            </a:r>
            <a:r>
              <a:rPr lang="en-US" sz="2400"/>
              <a:t>X-band High-Gain Antenna</a:t>
            </a:r>
            <a:endParaRPr lang="en-US" sz="2400"/>
          </a:p>
          <a:p>
            <a:r>
              <a:rPr lang="en-MY" altLang="en-US" sz="2400"/>
              <a:t>3. </a:t>
            </a:r>
            <a:r>
              <a:rPr lang="en-US" sz="2400"/>
              <a:t>X-band Low-Gain Antenna</a:t>
            </a:r>
            <a:endParaRPr lang="en-US" sz="2400"/>
          </a:p>
        </p:txBody>
      </p:sp>
      <p:sp>
        <p:nvSpPr>
          <p:cNvPr id="3" name="Text Box 2"/>
          <p:cNvSpPr txBox="1"/>
          <p:nvPr/>
        </p:nvSpPr>
        <p:spPr>
          <a:xfrm>
            <a:off x="1332230" y="3797300"/>
            <a:ext cx="5504815" cy="1014730"/>
          </a:xfrm>
          <a:prstGeom prst="rect">
            <a:avLst/>
          </a:prstGeom>
          <a:noFill/>
        </p:spPr>
        <p:txBody>
          <a:bodyPr wrap="square" rtlCol="0">
            <a:spAutoFit/>
          </a:bodyPr>
          <a:p>
            <a:r>
              <a:rPr lang="en-MY" altLang="en-US" sz="2000"/>
              <a:t>These antennas serve as “ears” and “voice” for the Rover. It also provides operational flexibility and back-up options just in case they are needed</a:t>
            </a:r>
            <a:endParaRPr lang="en-MY"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Ultra-High Frequency Antenna</a:t>
            </a:r>
            <a:endParaRPr lang="en-US"/>
          </a:p>
        </p:txBody>
      </p:sp>
      <p:sp>
        <p:nvSpPr>
          <p:cNvPr id="3" name="Content Placeholder 2"/>
          <p:cNvSpPr>
            <a:spLocks noGrp="1"/>
          </p:cNvSpPr>
          <p:nvPr>
            <p:ph idx="1"/>
          </p:nvPr>
        </p:nvSpPr>
        <p:spPr/>
        <p:txBody>
          <a:bodyPr/>
          <a:p>
            <a:r>
              <a:rPr lang="en-MY" altLang="en-US"/>
              <a:t> Ultra high frequency (UHF) antenna is to communicate from NASA’s orbiter around Mars to Earth.</a:t>
            </a:r>
            <a:endParaRPr lang="en-MY" altLang="en-US"/>
          </a:p>
          <a:p>
            <a:r>
              <a:rPr lang="en-MY" altLang="en-US"/>
              <a:t>It takes around 5 to 20 minutes for the radio signal to travel from Mars to Earth.</a:t>
            </a:r>
            <a:endParaRPr lang="en-MY" altLang="en-US"/>
          </a:p>
          <a:p>
            <a:r>
              <a:rPr lang="en-MY" altLang="en-US"/>
              <a:t>Data transmission rates at 2 Mb/s</a:t>
            </a:r>
            <a:endParaRPr lang="en-MY"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X-Band High-Gain Antenna</a:t>
            </a:r>
            <a:endParaRPr lang="en-US"/>
          </a:p>
        </p:txBody>
      </p:sp>
      <p:sp>
        <p:nvSpPr>
          <p:cNvPr id="3" name="Content Placeholder 2"/>
          <p:cNvSpPr>
            <a:spLocks noGrp="1"/>
          </p:cNvSpPr>
          <p:nvPr>
            <p:ph idx="1"/>
          </p:nvPr>
        </p:nvSpPr>
        <p:spPr/>
        <p:txBody>
          <a:bodyPr/>
          <a:p>
            <a:r>
              <a:rPr lang="en-MY" altLang="en-US"/>
              <a:t>High gain allows the rover to focus its beam, allowing higher data rates transfer.</a:t>
            </a:r>
            <a:endParaRPr lang="en-MY" altLang="en-US"/>
          </a:p>
          <a:p>
            <a:r>
              <a:rPr lang="en-MY" altLang="en-US"/>
              <a:t>Radio frequency of 7 to 8 gigahertz</a:t>
            </a:r>
            <a:endParaRPr lang="en-MY" altLang="en-US"/>
          </a:p>
          <a:p>
            <a:r>
              <a:rPr lang="en-MY" altLang="en-US"/>
              <a:t>Transmitting data directly to and from Earth</a:t>
            </a:r>
            <a:endParaRPr lang="en-MY"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X-Band Low-Gain Antenna</a:t>
            </a:r>
            <a:endParaRPr lang="en-US"/>
          </a:p>
        </p:txBody>
      </p:sp>
      <p:sp>
        <p:nvSpPr>
          <p:cNvPr id="3" name="Content Placeholder 2"/>
          <p:cNvSpPr>
            <a:spLocks noGrp="1"/>
          </p:cNvSpPr>
          <p:nvPr>
            <p:ph idx="1"/>
          </p:nvPr>
        </p:nvSpPr>
        <p:spPr/>
        <p:txBody>
          <a:bodyPr/>
          <a:p>
            <a:r>
              <a:rPr lang="en-MY" altLang="en-US"/>
              <a:t>Low gain is to receive signals.</a:t>
            </a:r>
            <a:endParaRPr lang="en-MY" altLang="en-US"/>
          </a:p>
          <a:p>
            <a:r>
              <a:rPr lang="en-MY" altLang="en-US"/>
              <a:t>Can send and receive information from omni-directions</a:t>
            </a:r>
            <a:endParaRPr lang="en-MY" altLang="en-US"/>
          </a:p>
          <a:p>
            <a:r>
              <a:rPr lang="en-MY" altLang="en-US"/>
              <a:t>Transmit low data rate to Deep Space Network antennas on Earth</a:t>
            </a:r>
            <a:endParaRPr lang="en-MY" altLang="en-US"/>
          </a:p>
          <a:p>
            <a:r>
              <a:rPr lang="en-MY" altLang="en-US"/>
              <a:t>Robust way to communicate with the rover.</a:t>
            </a:r>
            <a:endParaRPr lang="en-MY" altLang="en-US"/>
          </a:p>
          <a:p>
            <a:r>
              <a:rPr lang="en-MY" altLang="en-US"/>
              <a:t>Radio frequency of 7 to 8 gigahertz</a:t>
            </a:r>
            <a:endParaRPr lang="en-MY"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Power management</a:t>
            </a:r>
            <a:endParaRPr lang="en-MY" altLang="en-US"/>
          </a:p>
        </p:txBody>
      </p:sp>
      <p:pic>
        <p:nvPicPr>
          <p:cNvPr id="4" name="Content Placeholder 3"/>
          <p:cNvPicPr>
            <a:picLocks noChangeAspect="1"/>
          </p:cNvPicPr>
          <p:nvPr>
            <p:ph idx="1"/>
          </p:nvPr>
        </p:nvPicPr>
        <p:blipFill>
          <a:blip r:embed="rId1"/>
          <a:stretch>
            <a:fillRect/>
          </a:stretch>
        </p:blipFill>
        <p:spPr>
          <a:xfrm>
            <a:off x="7809865" y="1871980"/>
            <a:ext cx="3112770" cy="3639185"/>
          </a:xfrm>
          <a:prstGeom prst="rect">
            <a:avLst/>
          </a:prstGeom>
        </p:spPr>
      </p:pic>
      <p:sp>
        <p:nvSpPr>
          <p:cNvPr id="5" name="Text Box 4"/>
          <p:cNvSpPr txBox="1"/>
          <p:nvPr/>
        </p:nvSpPr>
        <p:spPr>
          <a:xfrm>
            <a:off x="998220" y="2035810"/>
            <a:ext cx="6811645" cy="3784600"/>
          </a:xfrm>
          <a:prstGeom prst="rect">
            <a:avLst/>
          </a:prstGeom>
          <a:noFill/>
        </p:spPr>
        <p:txBody>
          <a:bodyPr wrap="square" rtlCol="0">
            <a:spAutoFit/>
          </a:bodyPr>
          <a:p>
            <a:pPr marL="285750" indent="-285750">
              <a:buFont typeface="Arial" panose="020B0604020202020204" pitchFamily="34" charset="0"/>
              <a:buChar char="•"/>
            </a:pPr>
            <a:r>
              <a:rPr lang="en-MY" altLang="en-US" sz="2400"/>
              <a:t>The Perseverance carries a radioisotope power system.</a:t>
            </a:r>
            <a:endParaRPr lang="en-MY" altLang="en-US" sz="2400"/>
          </a:p>
          <a:p>
            <a:pPr marL="285750" indent="-285750">
              <a:buFont typeface="Arial" panose="020B0604020202020204" pitchFamily="34" charset="0"/>
              <a:buChar char="•"/>
            </a:pPr>
            <a:r>
              <a:rPr lang="en-MY" altLang="en-US" sz="2400"/>
              <a:t>It produces electricity using the heat of plutonium’s radioactive decay </a:t>
            </a:r>
            <a:endParaRPr lang="en-MY" altLang="en-US" sz="2400"/>
          </a:p>
          <a:p>
            <a:pPr marL="285750" indent="-285750">
              <a:buFont typeface="Arial" panose="020B0604020202020204" pitchFamily="34" charset="0"/>
              <a:buChar char="•"/>
            </a:pPr>
            <a:r>
              <a:rPr lang="en-MY" altLang="en-US" sz="2400"/>
              <a:t>Power source is called “Multi-Mission Radioisotope Thermoelectric Generator”</a:t>
            </a:r>
            <a:endParaRPr lang="en-MY" altLang="en-US" sz="2400"/>
          </a:p>
          <a:p>
            <a:pPr marL="285750" indent="-285750">
              <a:buFont typeface="Arial" panose="020B0604020202020204" pitchFamily="34" charset="0"/>
              <a:buChar char="•"/>
            </a:pPr>
            <a:r>
              <a:rPr lang="en-MY" altLang="en-US" sz="2400"/>
              <a:t>The heat from the power source is used to keep the temperature at operating system.</a:t>
            </a:r>
            <a:endParaRPr lang="en-MY" altLang="en-US" sz="2400"/>
          </a:p>
          <a:p>
            <a:pPr marL="285750" indent="-285750">
              <a:buFont typeface="Arial" panose="020B0604020202020204" pitchFamily="34" charset="0"/>
              <a:buChar char="•"/>
            </a:pPr>
            <a:r>
              <a:rPr lang="en-MY" altLang="en-US" sz="2400"/>
              <a:t>It can last for 14 years for the duration of 3 Earth years rover mission  </a:t>
            </a:r>
            <a:endParaRPr lang="en-MY"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Main components</a:t>
            </a:r>
            <a:endParaRPr lang="en-MY" altLang="en-US"/>
          </a:p>
        </p:txBody>
      </p:sp>
      <p:sp>
        <p:nvSpPr>
          <p:cNvPr id="3" name="Content Placeholder 2"/>
          <p:cNvSpPr>
            <a:spLocks noGrp="1"/>
          </p:cNvSpPr>
          <p:nvPr>
            <p:ph idx="1"/>
          </p:nvPr>
        </p:nvSpPr>
        <p:spPr/>
        <p:txBody>
          <a:bodyPr/>
          <a:p>
            <a:r>
              <a:rPr lang="en-MY" altLang="en-US"/>
              <a:t>1. Design</a:t>
            </a:r>
            <a:endParaRPr lang="en-MY" altLang="en-US"/>
          </a:p>
          <a:p>
            <a:r>
              <a:rPr lang="en-MY" altLang="en-US"/>
              <a:t>2. Navigation and control system</a:t>
            </a:r>
            <a:endParaRPr lang="en-MY" altLang="en-US"/>
          </a:p>
          <a:p>
            <a:r>
              <a:rPr lang="en-MY" altLang="en-US"/>
              <a:t>3. Propulsion system</a:t>
            </a:r>
            <a:endParaRPr lang="en-MY" altLang="en-US"/>
          </a:p>
          <a:p>
            <a:r>
              <a:rPr lang="en-MY" altLang="en-US"/>
              <a:t>4. Data Collection </a:t>
            </a:r>
            <a:endParaRPr lang="en-MY" altLang="en-US"/>
          </a:p>
          <a:p>
            <a:r>
              <a:rPr lang="en-MY" altLang="en-US"/>
              <a:t>5. Data Transmission</a:t>
            </a:r>
            <a:endParaRPr lang="en-MY" altLang="en-US"/>
          </a:p>
          <a:p>
            <a:r>
              <a:rPr lang="en-MY" altLang="en-US"/>
              <a:t>6. Power Management</a:t>
            </a:r>
            <a:endParaRPr lang="en-MY"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MY" altLang="en-US"/>
              <a:t>Design</a:t>
            </a:r>
            <a:endParaRPr lang="en-MY" altLang="en-US"/>
          </a:p>
        </p:txBody>
      </p:sp>
      <p:pic>
        <p:nvPicPr>
          <p:cNvPr id="4" name="Content Placeholder 3"/>
          <p:cNvPicPr>
            <a:picLocks noChangeAspect="1"/>
          </p:cNvPicPr>
          <p:nvPr>
            <p:ph idx="1"/>
          </p:nvPr>
        </p:nvPicPr>
        <p:blipFill>
          <a:blip r:embed="rId1"/>
          <a:stretch>
            <a:fillRect/>
          </a:stretch>
        </p:blipFill>
        <p:spPr>
          <a:xfrm>
            <a:off x="2046605" y="1496060"/>
            <a:ext cx="7492365" cy="4869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Navigation and control system</a:t>
            </a:r>
            <a:endParaRPr lang="en-MY" altLang="en-US"/>
          </a:p>
        </p:txBody>
      </p:sp>
      <p:pic>
        <p:nvPicPr>
          <p:cNvPr id="4" name="Content Placeholder 3"/>
          <p:cNvPicPr>
            <a:picLocks noChangeAspect="1"/>
          </p:cNvPicPr>
          <p:nvPr>
            <p:ph sz="half" idx="1"/>
          </p:nvPr>
        </p:nvPicPr>
        <p:blipFill>
          <a:blip r:embed="rId1"/>
          <a:stretch>
            <a:fillRect/>
          </a:stretch>
        </p:blipFill>
        <p:spPr>
          <a:xfrm>
            <a:off x="8202295" y="1691005"/>
            <a:ext cx="3379470" cy="3400425"/>
          </a:xfrm>
          <a:prstGeom prst="rect">
            <a:avLst/>
          </a:prstGeom>
        </p:spPr>
      </p:pic>
      <p:sp>
        <p:nvSpPr>
          <p:cNvPr id="5" name="Text Box 4"/>
          <p:cNvSpPr txBox="1"/>
          <p:nvPr/>
        </p:nvSpPr>
        <p:spPr>
          <a:xfrm>
            <a:off x="838200" y="1691005"/>
            <a:ext cx="5687060" cy="1753235"/>
          </a:xfrm>
          <a:prstGeom prst="rect">
            <a:avLst/>
          </a:prstGeom>
          <a:noFill/>
        </p:spPr>
        <p:txBody>
          <a:bodyPr wrap="square" rtlCol="0">
            <a:spAutoFit/>
          </a:bodyPr>
          <a:p>
            <a:pPr marL="285750" indent="-285750">
              <a:buFont typeface="Arial" panose="020B0604020202020204" pitchFamily="34" charset="0"/>
              <a:buChar char="•"/>
            </a:pPr>
            <a:r>
              <a:rPr lang="en-MY" altLang="en-US"/>
              <a:t>The Mars Rover brain is called the Rover Compute Element (RCE)</a:t>
            </a:r>
            <a:endParaRPr lang="en-MY" altLang="en-US"/>
          </a:p>
          <a:p>
            <a:pPr marL="285750" indent="-285750">
              <a:buFont typeface="Arial" panose="020B0604020202020204" pitchFamily="34" charset="0"/>
              <a:buChar char="•"/>
            </a:pPr>
            <a:r>
              <a:rPr lang="en-MY" altLang="en-US"/>
              <a:t>It interfaces with the engineering functions of the Perseverance rover over two networks which follow an aerospace industry standard designed especially for the high-reliability requirements of airplanes and spacecraft.</a:t>
            </a:r>
            <a:endParaRPr lang="en-MY" altLang="en-US"/>
          </a:p>
        </p:txBody>
      </p:sp>
      <p:pic>
        <p:nvPicPr>
          <p:cNvPr id="6" name="Content Placeholder 5"/>
          <p:cNvPicPr>
            <a:picLocks noChangeAspect="1"/>
          </p:cNvPicPr>
          <p:nvPr>
            <p:ph sz="half" idx="2"/>
          </p:nvPr>
        </p:nvPicPr>
        <p:blipFill>
          <a:blip r:embed="rId2"/>
          <a:stretch>
            <a:fillRect/>
          </a:stretch>
        </p:blipFill>
        <p:spPr>
          <a:xfrm>
            <a:off x="967105" y="3614420"/>
            <a:ext cx="6514465" cy="2595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MY" altLang="en-US">
                <a:sym typeface="+mn-ea"/>
              </a:rPr>
              <a:t>Navigation and control system</a:t>
            </a:r>
            <a:br>
              <a:rPr lang="en-MY" altLang="en-US"/>
            </a:br>
            <a:endParaRPr lang="en-US"/>
          </a:p>
        </p:txBody>
      </p:sp>
      <p:sp>
        <p:nvSpPr>
          <p:cNvPr id="3" name="Content Placeholder 2"/>
          <p:cNvSpPr>
            <a:spLocks noGrp="1"/>
          </p:cNvSpPr>
          <p:nvPr>
            <p:ph sz="half" idx="1"/>
          </p:nvPr>
        </p:nvSpPr>
        <p:spPr>
          <a:xfrm>
            <a:off x="537210" y="1381125"/>
            <a:ext cx="11117580" cy="4351655"/>
          </a:xfrm>
        </p:spPr>
        <p:txBody>
          <a:bodyPr>
            <a:normAutofit fontScale="90000" lnSpcReduction="20000"/>
          </a:bodyPr>
          <a:p>
            <a:r>
              <a:rPr lang="en-US"/>
              <a:t>The computer contains special memory to tolerate the extreme radiation environment that exists in space and on the Martian surface.</a:t>
            </a:r>
            <a:endParaRPr lang="en-US"/>
          </a:p>
          <a:p>
            <a:r>
              <a:rPr lang="en-US"/>
              <a:t>The Perseverance rover carries an Inertial Measurement Unit</a:t>
            </a:r>
            <a:r>
              <a:rPr lang="en-MY" altLang="en-US"/>
              <a:t> (IMU) which is used in rover navigation to support safe traverses and to estimate the degree of tilt the rover is experiencing on the surface of Mars.</a:t>
            </a:r>
            <a:endParaRPr lang="en-MY" altLang="en-US"/>
          </a:p>
          <a:p>
            <a:r>
              <a:rPr lang="en-MY" altLang="en-US"/>
              <a:t>The rover monitor its health by registering signs of health such as temperature and power levels.</a:t>
            </a:r>
            <a:endParaRPr lang="en-MY" altLang="en-US"/>
          </a:p>
          <a:p>
            <a:r>
              <a:rPr lang="en-MY" altLang="en-US"/>
              <a:t>Activities such as taking pictures, driving, and operating the instruments are performed under commands transmitted in a command sequence to the rover from the flight team back on Earth.</a:t>
            </a:r>
            <a:endParaRPr lang="en-MY" altLang="en-US"/>
          </a:p>
          <a:p>
            <a:r>
              <a:rPr lang="en-MY" altLang="en-US"/>
              <a:t>The rover has two "computer brains," one of which is normally asleep. In case of problems the other computer brain can be awakened to take over control and continue the mission.</a:t>
            </a:r>
            <a:endParaRPr lang="en-MY"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Propulsion system</a:t>
            </a:r>
            <a:endParaRPr lang="en-MY" altLang="en-US"/>
          </a:p>
        </p:txBody>
      </p:sp>
      <p:sp>
        <p:nvSpPr>
          <p:cNvPr id="3" name="Content Placeholder 2"/>
          <p:cNvSpPr>
            <a:spLocks noGrp="1"/>
          </p:cNvSpPr>
          <p:nvPr>
            <p:ph sz="half" idx="1"/>
          </p:nvPr>
        </p:nvSpPr>
        <p:spPr>
          <a:xfrm>
            <a:off x="838200" y="1825625"/>
            <a:ext cx="6189980" cy="4351655"/>
          </a:xfrm>
        </p:spPr>
        <p:txBody>
          <a:bodyPr>
            <a:normAutofit lnSpcReduction="20000"/>
          </a:bodyPr>
          <a:p>
            <a:r>
              <a:rPr lang="en-MY" altLang="en-US"/>
              <a:t>The Perseverance rover has six wheels, each with its own individual motor.</a:t>
            </a:r>
            <a:endParaRPr lang="en-MY" altLang="en-US"/>
          </a:p>
          <a:p>
            <a:r>
              <a:rPr lang="en-MY" altLang="en-US"/>
              <a:t>The two front and two rear wheels also have individual steering motors.</a:t>
            </a:r>
            <a:endParaRPr lang="en-MY" altLang="en-US"/>
          </a:p>
          <a:p>
            <a:r>
              <a:rPr lang="en-MY" altLang="en-US"/>
              <a:t>This steering capability allows the vehicle to turn in place, a full 360 degrees.</a:t>
            </a:r>
            <a:endParaRPr lang="en-MY" altLang="en-US"/>
          </a:p>
          <a:p>
            <a:r>
              <a:rPr lang="en-MY" altLang="en-US"/>
              <a:t> The four-wheel steering also allows the rover to swerve and curve, making arcing turns.</a:t>
            </a:r>
            <a:endParaRPr lang="en-MY" altLang="en-US"/>
          </a:p>
        </p:txBody>
      </p:sp>
      <p:pic>
        <p:nvPicPr>
          <p:cNvPr id="5" name="Content Placeholder 4"/>
          <p:cNvPicPr>
            <a:picLocks noChangeAspect="1"/>
          </p:cNvPicPr>
          <p:nvPr>
            <p:ph sz="half" idx="2"/>
          </p:nvPr>
        </p:nvPicPr>
        <p:blipFill>
          <a:blip r:embed="rId1"/>
          <a:stretch>
            <a:fillRect/>
          </a:stretch>
        </p:blipFill>
        <p:spPr>
          <a:xfrm>
            <a:off x="7028180" y="1691005"/>
            <a:ext cx="4765040" cy="2766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MY" altLang="en-US">
                <a:sym typeface="+mn-ea"/>
              </a:rPr>
              <a:t>Propulsion system  (Tech Specs)</a:t>
            </a:r>
            <a:br>
              <a:rPr lang="en-MY" altLang="en-US"/>
            </a:br>
            <a:endParaRPr lang="en-US"/>
          </a:p>
        </p:txBody>
      </p:sp>
      <p:pic>
        <p:nvPicPr>
          <p:cNvPr id="5" name="Content Placeholder 4"/>
          <p:cNvPicPr>
            <a:picLocks noChangeAspect="1"/>
          </p:cNvPicPr>
          <p:nvPr>
            <p:ph sz="half" idx="1"/>
          </p:nvPr>
        </p:nvPicPr>
        <p:blipFill>
          <a:blip r:embed="rId1"/>
          <a:stretch>
            <a:fillRect/>
          </a:stretch>
        </p:blipFill>
        <p:spPr>
          <a:xfrm>
            <a:off x="838200" y="1379220"/>
            <a:ext cx="7066280" cy="1866265"/>
          </a:xfrm>
          <a:prstGeom prst="rect">
            <a:avLst/>
          </a:prstGeom>
        </p:spPr>
      </p:pic>
      <p:pic>
        <p:nvPicPr>
          <p:cNvPr id="6" name="Content Placeholder 5"/>
          <p:cNvPicPr>
            <a:picLocks noChangeAspect="1"/>
          </p:cNvPicPr>
          <p:nvPr>
            <p:ph sz="half" idx="2"/>
          </p:nvPr>
        </p:nvPicPr>
        <p:blipFill>
          <a:blip r:embed="rId2"/>
          <a:stretch>
            <a:fillRect/>
          </a:stretch>
        </p:blipFill>
        <p:spPr>
          <a:xfrm>
            <a:off x="838200" y="3245485"/>
            <a:ext cx="6805930" cy="2160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MY" altLang="en-US"/>
              <a:t>Data Collection (Sample Handling)</a:t>
            </a:r>
            <a:endParaRPr lang="en-MY" altLang="en-US"/>
          </a:p>
        </p:txBody>
      </p:sp>
      <p:sp>
        <p:nvSpPr>
          <p:cNvPr id="3" name="Content Placeholder 2"/>
          <p:cNvSpPr>
            <a:spLocks noGrp="1"/>
          </p:cNvSpPr>
          <p:nvPr>
            <p:ph sz="half" idx="1"/>
          </p:nvPr>
        </p:nvSpPr>
        <p:spPr>
          <a:xfrm>
            <a:off x="838200" y="1825625"/>
            <a:ext cx="6883400" cy="4475480"/>
          </a:xfrm>
        </p:spPr>
        <p:txBody>
          <a:bodyPr/>
          <a:p>
            <a:r>
              <a:rPr lang="en-MY" altLang="en-US"/>
              <a:t>It gathers rocks and soil using its drill. Then it stores the samples in tubes on the Martian surface. The whole process is called “sample caching”</a:t>
            </a:r>
            <a:endParaRPr lang="en-MY" altLang="en-US"/>
          </a:p>
          <a:p>
            <a:r>
              <a:rPr lang="en-MY" altLang="en-US"/>
              <a:t>It potentially be able to return the samples to Earth</a:t>
            </a:r>
            <a:endParaRPr lang="en-MY" altLang="en-US"/>
          </a:p>
          <a:p>
            <a:r>
              <a:rPr lang="en-MY" altLang="en-US"/>
              <a:t>There are three steps for sample handling</a:t>
            </a:r>
            <a:endParaRPr lang="en-MY" altLang="en-US"/>
          </a:p>
        </p:txBody>
      </p:sp>
      <p:pic>
        <p:nvPicPr>
          <p:cNvPr id="4" name="Content Placeholder 3"/>
          <p:cNvPicPr>
            <a:picLocks noChangeAspect="1"/>
          </p:cNvPicPr>
          <p:nvPr>
            <p:ph sz="half" idx="2"/>
          </p:nvPr>
        </p:nvPicPr>
        <p:blipFill>
          <a:blip r:embed="rId1"/>
          <a:stretch>
            <a:fillRect/>
          </a:stretch>
        </p:blipFill>
        <p:spPr>
          <a:xfrm>
            <a:off x="7721600" y="1825625"/>
            <a:ext cx="3353435" cy="3938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Step 1: Collecting the samples</a:t>
            </a:r>
            <a:endParaRPr lang="en-MY" altLang="en-US"/>
          </a:p>
        </p:txBody>
      </p:sp>
      <p:sp>
        <p:nvSpPr>
          <p:cNvPr id="3" name="Content Placeholder 2"/>
          <p:cNvSpPr>
            <a:spLocks noGrp="1"/>
          </p:cNvSpPr>
          <p:nvPr>
            <p:ph idx="1"/>
          </p:nvPr>
        </p:nvSpPr>
        <p:spPr/>
        <p:txBody>
          <a:bodyPr/>
          <a:p>
            <a:r>
              <a:rPr lang="en-MY" altLang="en-US"/>
              <a:t>It carefully pick rock and soil. The samples are sealed in tubes and left in a well-identified place.</a:t>
            </a:r>
            <a:endParaRPr lang="en-MY" altLang="en-US"/>
          </a:p>
          <a:p>
            <a:r>
              <a:rPr lang="en-MY" altLang="en-US"/>
              <a:t>The rover belly is equiped with equipment and supplies to collect samples such as drill carousel.</a:t>
            </a:r>
            <a:endParaRPr lang="en-MY" altLang="en-US"/>
          </a:p>
          <a:p>
            <a:r>
              <a:rPr lang="en-MY" altLang="en-US"/>
              <a:t>The belly contain small arm that acts as a lab assistant to the big arm.</a:t>
            </a:r>
            <a:endParaRPr lang="en-MY" altLang="en-US"/>
          </a:p>
          <a:p>
            <a:r>
              <a:rPr lang="en-MY" altLang="en-US"/>
              <a:t>Witness tube is to make sure the samples collected are only from Martian surface, not contiminated from Earth biological materials.</a:t>
            </a:r>
            <a:endParaRPr lang="en-MY"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4408</Words>
  <Application>WPS Presentation</Application>
  <PresentationFormat>Widescreen</PresentationFormat>
  <Paragraphs>101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Siemens Sans Black</vt:lpstr>
      <vt:lpstr>Ink Free</vt:lpstr>
      <vt:lpstr>Microsoft YaHei</vt:lpstr>
      <vt:lpstr>Arial Unicode MS</vt:lpstr>
      <vt:lpstr>Calibri Light</vt:lpstr>
      <vt:lpstr>Calibri</vt:lpstr>
      <vt:lpstr>Office Theme</vt:lpstr>
      <vt:lpstr>Mars Rover</vt:lpstr>
      <vt:lpstr>Main components</vt:lpstr>
      <vt:lpstr>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Transmission and communication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Rover</dc:title>
  <dc:creator/>
  <cp:lastModifiedBy>User</cp:lastModifiedBy>
  <cp:revision>6</cp:revision>
  <dcterms:created xsi:type="dcterms:W3CDTF">2021-04-19T14:37:00Z</dcterms:created>
  <dcterms:modified xsi:type="dcterms:W3CDTF">2021-04-25T10:57:19Z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