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502" y="-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6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2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56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9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2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5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2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2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9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0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son listas y arreglos?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>
                <a:latin typeface="Segoe UI Emoji"/>
              </a:defRPr>
            </a:pPr>
            <a:r>
              <a:t>En Python, list es el tipo más usado para colecciones ordenadas.</a:t>
            </a:r>
          </a:p>
          <a:p>
            <a:pPr>
              <a:defRPr sz="1600">
                <a:latin typeface="Segoe UI Emoji"/>
              </a:defRPr>
            </a:pPr>
            <a:r>
              <a:t>Si querés algo más parecido a un arreglo de bajo nivel (como en C), podés usar array del módulo array, pero no es común en desarrollo web o móvil.</a:t>
            </a:r>
          </a:p>
          <a:p>
            <a:pPr lvl="1">
              <a:defRPr sz="1600">
                <a:latin typeface="Segoe UI Emoji"/>
              </a:defRPr>
            </a:pPr>
            <a:r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713" y="3101009"/>
            <a:ext cx="7772400" cy="177910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lista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=[10,20,30]</a:t>
            </a:r>
          </a:p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lista.append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(40)</a:t>
            </a:r>
          </a:p>
          <a:p>
            <a:pPr algn="l"/>
            <a:r>
              <a:rPr sz="1100" dirty="0">
                <a:solidFill>
                  <a:srgbClr val="4EC9B0"/>
                </a:solidFill>
                <a:latin typeface="Consolas"/>
              </a:rPr>
              <a:t>print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lista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[0])# → 10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¿Querés tipado estático?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/>
              <a:t>Podés</a:t>
            </a:r>
            <a:r>
              <a:rPr dirty="0"/>
              <a:t> </a:t>
            </a:r>
            <a:r>
              <a:rPr dirty="0" err="1"/>
              <a:t>usar</a:t>
            </a:r>
            <a:r>
              <a:rPr dirty="0"/>
              <a:t> type hints (</a:t>
            </a:r>
            <a:r>
              <a:rPr dirty="0" err="1"/>
              <a:t>sugerencias</a:t>
            </a:r>
            <a:r>
              <a:rPr dirty="0"/>
              <a:t> de </a:t>
            </a:r>
            <a:r>
              <a:rPr dirty="0" err="1"/>
              <a:t>tipo</a:t>
            </a:r>
            <a:r>
              <a:rPr dirty="0"/>
              <a:t>) para </a:t>
            </a:r>
            <a:r>
              <a:rPr dirty="0" err="1"/>
              <a:t>mejorar</a:t>
            </a:r>
            <a:r>
              <a:rPr dirty="0"/>
              <a:t> la </a:t>
            </a:r>
            <a:r>
              <a:rPr dirty="0" err="1"/>
              <a:t>legibilidad</a:t>
            </a:r>
            <a:r>
              <a:rPr dirty="0"/>
              <a:t> y </a:t>
            </a:r>
            <a:r>
              <a:rPr dirty="0" err="1"/>
              <a:t>usar</a:t>
            </a:r>
            <a:r>
              <a:rPr dirty="0"/>
              <a:t> </a:t>
            </a:r>
            <a:r>
              <a:rPr dirty="0" err="1"/>
              <a:t>herramientas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mypy</a:t>
            </a:r>
            <a:r>
              <a:rPr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241779"/>
            <a:ext cx="7772400" cy="139147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r>
              <a:rPr lang="en-US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saludar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)-&gt;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"Hola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"Mauro"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sz="1100" dirty="0" smtClean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Estructuras</a:t>
            </a:r>
            <a:r>
              <a:rPr lang="en-US" dirty="0"/>
              <a:t> de Control </a:t>
            </a:r>
            <a:r>
              <a:rPr lang="en-US" dirty="0" err="1"/>
              <a:t>en</a:t>
            </a:r>
            <a:r>
              <a:rPr lang="en-US" dirty="0"/>
              <a:t> Python vs PHP / C++ / Java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Segoe UI Emoji"/>
              </a:defRPr>
            </a:pPr>
            <a:r>
              <a:rPr dirty="0" smtClean="0"/>
              <a:t>No </a:t>
            </a:r>
            <a:r>
              <a:rPr dirty="0"/>
              <a:t>se </a:t>
            </a:r>
            <a:r>
              <a:rPr dirty="0" err="1"/>
              <a:t>usan</a:t>
            </a:r>
            <a:r>
              <a:rPr dirty="0"/>
              <a:t> </a:t>
            </a:r>
            <a:r>
              <a:rPr dirty="0" err="1"/>
              <a:t>paréntesis</a:t>
            </a:r>
            <a:r>
              <a:rPr dirty="0"/>
              <a:t> </a:t>
            </a:r>
            <a:r>
              <a:rPr dirty="0" err="1"/>
              <a:t>ni</a:t>
            </a:r>
            <a:r>
              <a:rPr dirty="0"/>
              <a:t> </a:t>
            </a:r>
            <a:r>
              <a:rPr dirty="0" err="1"/>
              <a:t>llaves</a:t>
            </a:r>
            <a:r>
              <a:rPr dirty="0"/>
              <a:t>.</a:t>
            </a:r>
          </a:p>
          <a:p>
            <a:pPr>
              <a:defRPr sz="1600">
                <a:latin typeface="Segoe UI Emoji"/>
              </a:defRPr>
            </a:pPr>
            <a:r>
              <a:rPr dirty="0"/>
              <a:t>La </a:t>
            </a:r>
            <a:r>
              <a:rPr dirty="0" err="1"/>
              <a:t>indentación</a:t>
            </a:r>
            <a:r>
              <a:rPr dirty="0"/>
              <a:t> (</a:t>
            </a:r>
            <a:r>
              <a:rPr dirty="0" err="1"/>
              <a:t>espacios</a:t>
            </a:r>
            <a:r>
              <a:rPr dirty="0"/>
              <a:t> o </a:t>
            </a:r>
            <a:r>
              <a:rPr dirty="0" err="1"/>
              <a:t>tabulaciones</a:t>
            </a:r>
            <a:r>
              <a:rPr dirty="0"/>
              <a:t>) define el </a:t>
            </a:r>
            <a:r>
              <a:rPr dirty="0" err="1"/>
              <a:t>bloque</a:t>
            </a:r>
            <a:r>
              <a:rPr dirty="0"/>
              <a:t>.</a:t>
            </a:r>
          </a:p>
          <a:p>
            <a:pPr>
              <a:defRPr sz="1600">
                <a:latin typeface="Segoe UI Emoji"/>
              </a:defRPr>
            </a:pPr>
            <a:r>
              <a:rPr dirty="0" err="1"/>
              <a:t>elif</a:t>
            </a:r>
            <a:r>
              <a:rPr dirty="0"/>
              <a:t> </a:t>
            </a:r>
            <a:r>
              <a:rPr dirty="0" err="1"/>
              <a:t>reemplaza</a:t>
            </a:r>
            <a:r>
              <a:rPr dirty="0"/>
              <a:t> a else if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827700" y="4380925"/>
            <a:ext cx="7772400" cy="220648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lang="es-E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edad</a:t>
            </a:r>
            <a:r>
              <a:rPr lang="es-E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endParaRPr lang="es-E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ES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9CDCFE"/>
                </a:solidFill>
                <a:latin typeface="Consolas" panose="020B0609020204030204" pitchFamily="49" charset="0"/>
              </a:rPr>
              <a:t>edad</a:t>
            </a:r>
            <a:r>
              <a:rPr lang="es-E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s-ES" sz="11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s-E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>
                <a:solidFill>
                  <a:srgbClr val="CE9178"/>
                </a:solidFill>
                <a:latin typeface="Consolas" panose="020B0609020204030204" pitchFamily="49" charset="0"/>
              </a:rPr>
              <a:t>"Mayor de edad"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>
                <a:solidFill>
                  <a:srgbClr val="9CDCFE"/>
                </a:solidFill>
                <a:latin typeface="Consolas" panose="020B0609020204030204" pitchFamily="49" charset="0"/>
              </a:rPr>
              <a:t>edad</a:t>
            </a:r>
            <a:r>
              <a:rPr lang="es-ES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s-ES" sz="11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s-E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>
                <a:solidFill>
                  <a:srgbClr val="CE9178"/>
                </a:solidFill>
                <a:latin typeface="Consolas" panose="020B0609020204030204" pitchFamily="49" charset="0"/>
              </a:rPr>
              <a:t>"Casi mayor"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s-E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>
                <a:solidFill>
                  <a:srgbClr val="CE9178"/>
                </a:solidFill>
                <a:latin typeface="Consolas" panose="020B0609020204030204" pitchFamily="49" charset="0"/>
              </a:rPr>
              <a:t>"Menor de edad"</a:t>
            </a:r>
            <a:r>
              <a:rPr lang="es-E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s-ES" sz="1100" dirty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For</a:t>
            </a:r>
            <a:r>
              <a:rPr lang="es-ES" dirty="0" smtClean="0"/>
              <a:t> y </a:t>
            </a:r>
            <a:r>
              <a:rPr lang="es-ES" dirty="0" err="1" smtClean="0"/>
              <a:t>While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32" y="1428444"/>
            <a:ext cx="4601464" cy="1436054"/>
          </a:xfrm>
        </p:spPr>
        <p:txBody>
          <a:bodyPr/>
          <a:lstStyle/>
          <a:p>
            <a:endParaRPr dirty="0"/>
          </a:p>
          <a:p>
            <a:pPr>
              <a:defRPr sz="1600">
                <a:latin typeface="Segoe UI Emoji"/>
              </a:defRPr>
            </a:pPr>
            <a:r>
              <a:rPr dirty="0" smtClean="0"/>
              <a:t>range(n</a:t>
            </a:r>
            <a:r>
              <a:rPr dirty="0"/>
              <a:t>) genera </a:t>
            </a:r>
            <a:r>
              <a:rPr dirty="0" err="1"/>
              <a:t>números</a:t>
            </a:r>
            <a:r>
              <a:rPr dirty="0"/>
              <a:t> de 0 a n-1.</a:t>
            </a:r>
          </a:p>
          <a:p>
            <a:pPr>
              <a:defRPr sz="1600">
                <a:latin typeface="Segoe UI Emoji"/>
              </a:defRPr>
            </a:pPr>
            <a:r>
              <a:rPr dirty="0"/>
              <a:t>No hay for(</a:t>
            </a:r>
            <a:r>
              <a:rPr dirty="0" err="1"/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=0; </a:t>
            </a:r>
            <a:r>
              <a:rPr dirty="0" err="1"/>
              <a:t>i</a:t>
            </a:r>
            <a:r>
              <a:rPr dirty="0"/>
              <a:t>&lt;n; </a:t>
            </a:r>
            <a:r>
              <a:rPr dirty="0" err="1"/>
              <a:t>i</a:t>
            </a:r>
            <a:r>
              <a:rPr dirty="0"/>
              <a:t>++)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C++/Java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84710" y="1643048"/>
            <a:ext cx="2752531" cy="135172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#✅ Python for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710" y="3438650"/>
            <a:ext cx="7772400" cy="149289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#✅ Python while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Break y </a:t>
            </a:r>
            <a:r>
              <a:rPr lang="es-ES" dirty="0" err="1" smtClean="0"/>
              <a:t>Continue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84710" y="1752697"/>
            <a:ext cx="7772400" cy="20900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lang="en-US" sz="1100" dirty="0" smtClean="0">
                <a:solidFill>
                  <a:srgbClr val="569CD6"/>
                </a:solidFill>
                <a:latin typeface="Consolas"/>
              </a:rPr>
              <a:t>F</a:t>
            </a:r>
            <a:r>
              <a:rPr sz="1100" dirty="0" smtClean="0">
                <a:solidFill>
                  <a:srgbClr val="569CD6"/>
                </a:solidFill>
                <a:latin typeface="Consolas"/>
              </a:rPr>
              <a:t>or</a:t>
            </a:r>
            <a:r>
              <a:rPr lang="es-ES" sz="1100" dirty="0" smtClean="0">
                <a:solidFill>
                  <a:srgbClr val="569CD6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i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in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4EC9B0"/>
                </a:solidFill>
                <a:latin typeface="Consolas"/>
              </a:rPr>
              <a:t>range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(10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):</a:t>
            </a:r>
          </a:p>
          <a:p>
            <a:pPr algn="l"/>
            <a:r>
              <a:rPr lang="en-US" sz="1100" dirty="0" smtClean="0">
                <a:solidFill>
                  <a:srgbClr val="569CD6"/>
                </a:solidFill>
                <a:latin typeface="Consolas"/>
              </a:rPr>
              <a:t>I</a:t>
            </a:r>
            <a:r>
              <a:rPr sz="1100" dirty="0" smtClean="0">
                <a:solidFill>
                  <a:srgbClr val="569CD6"/>
                </a:solidFill>
                <a:latin typeface="Consolas"/>
              </a:rPr>
              <a:t>f</a:t>
            </a:r>
            <a:r>
              <a:rPr lang="es-ES" sz="1100" dirty="0" smtClean="0">
                <a:solidFill>
                  <a:srgbClr val="569CD6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i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==5:</a:t>
            </a:r>
          </a:p>
          <a:p>
            <a:pPr algn="l"/>
            <a:r>
              <a:rPr lang="en-US" sz="1100" dirty="0" smtClean="0">
                <a:solidFill>
                  <a:srgbClr val="569CD6"/>
                </a:solidFill>
                <a:latin typeface="Consolas"/>
              </a:rPr>
              <a:t>B</a:t>
            </a:r>
            <a:r>
              <a:rPr sz="1100" dirty="0" smtClean="0">
                <a:solidFill>
                  <a:srgbClr val="569CD6"/>
                </a:solidFill>
                <a:latin typeface="Consolas"/>
              </a:rPr>
              <a:t>reak</a:t>
            </a:r>
            <a:r>
              <a:rPr lang="es-ES" sz="1100" dirty="0" smtClean="0">
                <a:solidFill>
                  <a:srgbClr val="569CD6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# 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Sale del 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bucle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lang="en-US" sz="1100" dirty="0" smtClean="0">
                <a:solidFill>
                  <a:srgbClr val="569CD6"/>
                </a:solidFill>
                <a:latin typeface="Consolas"/>
              </a:rPr>
              <a:t>I</a:t>
            </a:r>
            <a:r>
              <a:rPr sz="1100" dirty="0" smtClean="0">
                <a:solidFill>
                  <a:srgbClr val="569CD6"/>
                </a:solidFill>
                <a:latin typeface="Consolas"/>
              </a:rPr>
              <a:t>f</a:t>
            </a:r>
            <a:r>
              <a:rPr lang="es-ES" sz="1100" dirty="0" smtClean="0">
                <a:solidFill>
                  <a:srgbClr val="569CD6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i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%2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==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0:</a:t>
            </a:r>
          </a:p>
          <a:p>
            <a:pPr algn="l"/>
            <a:r>
              <a:rPr lang="en-US" sz="1100" dirty="0" smtClean="0">
                <a:solidFill>
                  <a:srgbClr val="569CD6"/>
                </a:solidFill>
                <a:latin typeface="Consolas"/>
              </a:rPr>
              <a:t>C</a:t>
            </a:r>
            <a:r>
              <a:rPr sz="1100" dirty="0" smtClean="0">
                <a:solidFill>
                  <a:srgbClr val="569CD6"/>
                </a:solidFill>
                <a:latin typeface="Consolas"/>
              </a:rPr>
              <a:t>ontinue</a:t>
            </a:r>
            <a:r>
              <a:rPr lang="es-ES" sz="1100" dirty="0" smtClean="0">
                <a:solidFill>
                  <a:srgbClr val="569CD6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# 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Salta a la 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siguiente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iteración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>
                <a:solidFill>
                  <a:srgbClr val="4EC9B0"/>
                </a:solidFill>
                <a:latin typeface="Consolas"/>
              </a:rPr>
              <a:t>print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i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)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896065" y="274320"/>
            <a:ext cx="33518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latin typeface="Segoe UI"/>
              </a:defRPr>
            </a:pPr>
            <a:r>
              <a:rPr lang="es-ES" dirty="0" smtClean="0"/>
              <a:t>Estructuras de control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828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Concepto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Python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PHP / C++ / Java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Bloques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Indentación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Llaves 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else if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elif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else if / elseif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Bucles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for in 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for(init; cond; inc)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Bucles while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Igual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Igual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8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Switch-case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❌ No existe nativo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✅ Disponible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32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Ternario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x if cond else 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cond ? x : 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no </a:t>
            </a:r>
            <a:r>
              <a:rPr lang="en-US" dirty="0" err="1"/>
              <a:t>tiene</a:t>
            </a:r>
            <a:r>
              <a:rPr lang="en-US" dirty="0"/>
              <a:t> switch-case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/>
              <a:t>Python no </a:t>
            </a:r>
            <a:r>
              <a:rPr dirty="0" err="1"/>
              <a:t>tiene</a:t>
            </a:r>
            <a:r>
              <a:rPr dirty="0"/>
              <a:t> switch-case </a:t>
            </a:r>
            <a:r>
              <a:rPr dirty="0" err="1"/>
              <a:t>tradicional</a:t>
            </a:r>
            <a:r>
              <a:rPr dirty="0"/>
              <a:t>, </a:t>
            </a:r>
            <a:r>
              <a:rPr dirty="0" err="1"/>
              <a:t>pero</a:t>
            </a:r>
            <a:r>
              <a:rPr dirty="0"/>
              <a:t> </a:t>
            </a:r>
            <a:r>
              <a:rPr dirty="0" err="1"/>
              <a:t>podés</a:t>
            </a:r>
            <a:r>
              <a:rPr dirty="0"/>
              <a:t> </a:t>
            </a:r>
            <a:r>
              <a:rPr dirty="0" err="1"/>
              <a:t>usar</a:t>
            </a:r>
            <a:r>
              <a:rPr dirty="0"/>
              <a:t>:</a:t>
            </a:r>
          </a:p>
          <a:p>
            <a:pPr marL="457207" lvl="1" indent="0">
              <a:buNone/>
              <a:defRPr sz="1600">
                <a:latin typeface="Segoe UI Emoji"/>
              </a:defRPr>
            </a:pPr>
            <a:r>
              <a:rPr dirty="0" smtClean="0"/>
              <a:t>✅ </a:t>
            </a:r>
            <a:r>
              <a:rPr dirty="0" err="1"/>
              <a:t>Diccionario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switch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959633" y="3498169"/>
            <a:ext cx="7772400" cy="18288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accion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opcion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Elegiste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A"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Elegiste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B"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}.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opcion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Opción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inválida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accion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Funciones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Función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141832"/>
            <a:ext cx="6711654" cy="4195481"/>
          </a:xfrm>
        </p:spPr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un </a:t>
            </a:r>
            <a:r>
              <a:rPr dirty="0" err="1"/>
              <a:t>bloque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reutilizable</a:t>
            </a:r>
            <a:r>
              <a:rPr dirty="0"/>
              <a:t> que </a:t>
            </a:r>
            <a:r>
              <a:rPr dirty="0" err="1"/>
              <a:t>realiza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tarea</a:t>
            </a:r>
            <a:r>
              <a:rPr dirty="0"/>
              <a:t> </a:t>
            </a:r>
            <a:r>
              <a:rPr dirty="0" err="1"/>
              <a:t>específica</a:t>
            </a:r>
            <a:r>
              <a:rPr dirty="0"/>
              <a:t>.</a:t>
            </a:r>
          </a:p>
          <a:p>
            <a:pPr lvl="1">
              <a:defRPr sz="1600">
                <a:latin typeface="Segoe UI Emoji"/>
              </a:defRPr>
            </a:pPr>
            <a:r>
              <a:rPr dirty="0" smtClean="0"/>
              <a:t>📌 </a:t>
            </a:r>
            <a:r>
              <a:rPr dirty="0" err="1"/>
              <a:t>Sintaxis</a:t>
            </a:r>
            <a:r>
              <a:rPr dirty="0"/>
              <a:t> </a:t>
            </a:r>
            <a:r>
              <a:rPr dirty="0" err="1"/>
              <a:t>básica</a:t>
            </a:r>
            <a:endParaRPr dirty="0"/>
          </a:p>
          <a:p>
            <a:pPr lvl="2">
              <a:defRPr sz="1600">
                <a:latin typeface="Segoe UI Emoji"/>
              </a:defRPr>
            </a:pPr>
            <a:r>
              <a:rPr dirty="0" err="1"/>
              <a:t>def</a:t>
            </a:r>
            <a:r>
              <a:rPr dirty="0"/>
              <a:t>: palabra clave para </a:t>
            </a:r>
            <a:r>
              <a:rPr dirty="0" err="1"/>
              <a:t>definir</a:t>
            </a:r>
            <a:r>
              <a:rPr dirty="0"/>
              <a:t> </a:t>
            </a:r>
            <a:r>
              <a:rPr dirty="0" err="1"/>
              <a:t>funciones</a:t>
            </a:r>
            <a:r>
              <a:rPr dirty="0"/>
              <a:t>.</a:t>
            </a:r>
          </a:p>
          <a:p>
            <a:pPr lvl="2">
              <a:defRPr sz="1600">
                <a:latin typeface="Segoe UI Emoji"/>
              </a:defRPr>
            </a:pPr>
            <a:r>
              <a:rPr dirty="0" err="1"/>
              <a:t>saludar</a:t>
            </a:r>
            <a:r>
              <a:rPr dirty="0"/>
              <a:t>: </a:t>
            </a:r>
            <a:r>
              <a:rPr dirty="0" err="1"/>
              <a:t>nombre</a:t>
            </a:r>
            <a:r>
              <a:rPr dirty="0"/>
              <a:t> de la </a:t>
            </a:r>
            <a:r>
              <a:rPr dirty="0" err="1"/>
              <a:t>función</a:t>
            </a:r>
            <a:r>
              <a:rPr dirty="0"/>
              <a:t>.</a:t>
            </a:r>
          </a:p>
          <a:p>
            <a:pPr lvl="2">
              <a:defRPr sz="1600">
                <a:latin typeface="Segoe UI Emoji"/>
              </a:defRPr>
            </a:pPr>
            <a:r>
              <a:rPr dirty="0" err="1"/>
              <a:t>nombre</a:t>
            </a:r>
            <a:r>
              <a:rPr dirty="0"/>
              <a:t>: </a:t>
            </a:r>
            <a:r>
              <a:rPr dirty="0" err="1"/>
              <a:t>parámetro</a:t>
            </a:r>
            <a:r>
              <a:rPr dirty="0"/>
              <a:t> de entrada.</a:t>
            </a:r>
          </a:p>
          <a:p>
            <a:pPr lvl="2">
              <a:defRPr sz="1600">
                <a:latin typeface="Segoe UI Emoji"/>
              </a:defRPr>
            </a:pPr>
            <a:r>
              <a:rPr dirty="0"/>
              <a:t>return: valor que la </a:t>
            </a:r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devuelve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569167" y="3993501"/>
            <a:ext cx="7772400" cy="181013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saludar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"Hola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!"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saludar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Plácido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8987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y retorno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 smtClean="0"/>
              <a:t>Parámetros</a:t>
            </a:r>
            <a:endParaRPr dirty="0"/>
          </a:p>
          <a:p>
            <a:pPr lvl="2">
              <a:defRPr sz="1600">
                <a:latin typeface="Segoe UI Emoji"/>
              </a:defRPr>
            </a:pPr>
            <a:r>
              <a:rPr dirty="0"/>
              <a:t>Son variables que la </a:t>
            </a:r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recibe</a:t>
            </a:r>
            <a:r>
              <a:rPr dirty="0"/>
              <a:t> para </a:t>
            </a:r>
            <a:r>
              <a:rPr dirty="0" err="1"/>
              <a:t>trabajar</a:t>
            </a:r>
            <a:r>
              <a:rPr dirty="0"/>
              <a:t> con </a:t>
            </a:r>
            <a:r>
              <a:rPr dirty="0" err="1"/>
              <a:t>ellas</a:t>
            </a:r>
            <a:r>
              <a:rPr dirty="0"/>
              <a:t>.</a:t>
            </a:r>
          </a:p>
          <a:p>
            <a:pPr lvl="1">
              <a:defRPr sz="1600">
                <a:latin typeface="Segoe UI Emoji"/>
              </a:defRPr>
            </a:pPr>
            <a:r>
              <a:rPr dirty="0" err="1" smtClean="0"/>
              <a:t>Retorno</a:t>
            </a:r>
            <a:endParaRPr dirty="0"/>
          </a:p>
          <a:p>
            <a:pPr lvl="2">
              <a:defRPr sz="1600">
                <a:latin typeface="Segoe UI Emoji"/>
              </a:defRPr>
            </a:pPr>
            <a:r>
              <a:rPr dirty="0" err="1"/>
              <a:t>Es</a:t>
            </a:r>
            <a:r>
              <a:rPr dirty="0"/>
              <a:t> el valor que la </a:t>
            </a:r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entrega</a:t>
            </a:r>
            <a:r>
              <a:rPr dirty="0"/>
              <a:t> al </a:t>
            </a:r>
            <a:r>
              <a:rPr dirty="0" err="1"/>
              <a:t>terminar</a:t>
            </a:r>
            <a:r>
              <a:rPr dirty="0"/>
              <a:t>.</a:t>
            </a:r>
          </a:p>
          <a:p>
            <a:pPr lvl="2">
              <a:defRPr sz="1600">
                <a:latin typeface="Segoe UI Emoji"/>
              </a:defRPr>
            </a:pPr>
            <a:r>
              <a:rPr dirty="0"/>
              <a:t>Si no </a:t>
            </a:r>
            <a:r>
              <a:rPr dirty="0" err="1"/>
              <a:t>usás</a:t>
            </a:r>
            <a:r>
              <a:rPr dirty="0"/>
              <a:t> return, la </a:t>
            </a:r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devuelve</a:t>
            </a:r>
            <a:r>
              <a:rPr dirty="0"/>
              <a:t> </a:t>
            </a:r>
            <a:r>
              <a:rPr dirty="0" smtClean="0"/>
              <a:t>None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3945905"/>
            <a:ext cx="7772400" cy="76845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>
                <a:solidFill>
                  <a:srgbClr val="569CD6"/>
                </a:solidFill>
                <a:latin typeface="Consolas"/>
              </a:rPr>
              <a:t>def</a:t>
            </a:r>
            <a:r>
              <a:rPr sz="1100">
                <a:solidFill>
                  <a:srgbClr val="DCDCAA"/>
                </a:solidFill>
                <a:latin typeface="Consolas"/>
              </a:rPr>
              <a:t>sumar</a:t>
            </a:r>
            <a:r>
              <a:rPr sz="1100">
                <a:solidFill>
                  <a:srgbClr val="D4D4D4"/>
                </a:solidFill>
                <a:latin typeface="Consolas"/>
              </a:rPr>
              <a:t>(a,b):</a:t>
            </a:r>
          </a:p>
          <a:p>
            <a:pPr algn="l"/>
            <a:r>
              <a:rPr sz="1100">
                <a:solidFill>
                  <a:srgbClr val="569CD6"/>
                </a:solidFill>
                <a:latin typeface="Consolas"/>
              </a:rPr>
              <a:t>return</a:t>
            </a:r>
            <a:r>
              <a:rPr sz="1100">
                <a:solidFill>
                  <a:srgbClr val="D4D4D4"/>
                </a:solidFill>
                <a:latin typeface="Consolas"/>
              </a:rPr>
              <a:t>a+b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814197"/>
            <a:ext cx="7772400" cy="92433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resultado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sumar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(3,5)</a:t>
            </a:r>
          </a:p>
          <a:p>
            <a:pPr algn="l"/>
            <a:r>
              <a:rPr sz="1100" dirty="0">
                <a:solidFill>
                  <a:srgbClr val="4EC9B0"/>
                </a:solidFill>
                <a:latin typeface="Consolas"/>
              </a:rPr>
              <a:t>print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resultado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)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# 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8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814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Paso 1: Instalar Python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Segoe UI Emoji"/>
              </a:defRPr>
            </a:pPr>
            <a:r>
              <a:rPr dirty="0"/>
              <a:t>1. </a:t>
            </a:r>
            <a:r>
              <a:rPr dirty="0" err="1"/>
              <a:t>Descarga</a:t>
            </a:r>
            <a:r>
              <a:rPr dirty="0"/>
              <a:t> Python </a:t>
            </a:r>
            <a:r>
              <a:rPr dirty="0" err="1"/>
              <a:t>desde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sitio</a:t>
            </a:r>
            <a:r>
              <a:rPr dirty="0"/>
              <a:t> </a:t>
            </a:r>
            <a:r>
              <a:rPr dirty="0" err="1"/>
              <a:t>oficial</a:t>
            </a:r>
            <a:r>
              <a:rPr dirty="0"/>
              <a:t>: python.org/downloads(https://www.python.org/downloads/)</a:t>
            </a:r>
          </a:p>
          <a:p>
            <a:pPr>
              <a:defRPr sz="1600">
                <a:latin typeface="Segoe UI Emoji"/>
              </a:defRPr>
            </a:pPr>
            <a:r>
              <a:rPr dirty="0"/>
              <a:t>2. Durante la </a:t>
            </a:r>
            <a:r>
              <a:rPr dirty="0" err="1"/>
              <a:t>instalación</a:t>
            </a:r>
            <a:r>
              <a:rPr dirty="0"/>
              <a:t>:</a:t>
            </a:r>
          </a:p>
          <a:p>
            <a:pPr lvl="1">
              <a:defRPr sz="1600">
                <a:latin typeface="Segoe UI Emoji"/>
              </a:defRPr>
            </a:pPr>
            <a:r>
              <a:rPr dirty="0"/>
              <a:t>✅ </a:t>
            </a:r>
            <a:r>
              <a:rPr dirty="0" err="1"/>
              <a:t>Marca</a:t>
            </a:r>
            <a:r>
              <a:rPr dirty="0"/>
              <a:t> la </a:t>
            </a:r>
            <a:r>
              <a:rPr dirty="0" err="1"/>
              <a:t>opción</a:t>
            </a:r>
            <a:r>
              <a:rPr dirty="0"/>
              <a:t> “Add Python to PATH” antes de </a:t>
            </a:r>
            <a:r>
              <a:rPr dirty="0" err="1"/>
              <a:t>hacer</a:t>
            </a:r>
            <a:r>
              <a:rPr dirty="0"/>
              <a:t> </a:t>
            </a:r>
            <a:r>
              <a:rPr dirty="0" err="1"/>
              <a:t>clic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“Install Now”.</a:t>
            </a:r>
          </a:p>
          <a:p>
            <a:pPr lvl="1">
              <a:defRPr sz="1600">
                <a:latin typeface="Segoe UI Emoji"/>
              </a:defRPr>
            </a:pPr>
            <a:r>
              <a:rPr dirty="0" err="1"/>
              <a:t>Esto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permitirá</a:t>
            </a:r>
            <a:r>
              <a:rPr dirty="0"/>
              <a:t> </a:t>
            </a:r>
            <a:r>
              <a:rPr dirty="0" err="1"/>
              <a:t>usar</a:t>
            </a:r>
            <a:r>
              <a:rPr dirty="0"/>
              <a:t> Python y pip </a:t>
            </a:r>
            <a:r>
              <a:rPr dirty="0" err="1"/>
              <a:t>desde</a:t>
            </a:r>
            <a:r>
              <a:rPr dirty="0"/>
              <a:t> la terminal sin </a:t>
            </a:r>
            <a:r>
              <a:rPr dirty="0" err="1"/>
              <a:t>configuraciones</a:t>
            </a:r>
            <a:r>
              <a:rPr dirty="0"/>
              <a:t> extra.</a:t>
            </a:r>
          </a:p>
          <a:p>
            <a:pPr>
              <a:defRPr sz="1600">
                <a:latin typeface="Segoe UI Emoji"/>
              </a:defRPr>
            </a:pPr>
            <a:r>
              <a:rPr dirty="0"/>
              <a:t>3. </a:t>
            </a:r>
            <a:r>
              <a:rPr dirty="0" err="1"/>
              <a:t>Verifica</a:t>
            </a:r>
            <a:r>
              <a:rPr dirty="0"/>
              <a:t> la </a:t>
            </a:r>
            <a:r>
              <a:rPr dirty="0" err="1"/>
              <a:t>instalación</a:t>
            </a:r>
            <a:r>
              <a:rPr dirty="0"/>
              <a:t>:</a:t>
            </a:r>
          </a:p>
          <a:p>
            <a:pPr lvl="1">
              <a:defRPr sz="1600">
                <a:latin typeface="Segoe UI Emoji"/>
              </a:defRPr>
            </a:pPr>
            <a:r>
              <a:rPr dirty="0"/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098774"/>
            <a:ext cx="7772400" cy="84482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python--version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pip--version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Librerias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librería</a:t>
            </a:r>
            <a:r>
              <a:rPr dirty="0"/>
              <a:t> 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simplemente</a:t>
            </a:r>
            <a:r>
              <a:rPr dirty="0"/>
              <a:t> un </a:t>
            </a:r>
            <a:r>
              <a:rPr dirty="0" err="1"/>
              <a:t>archivo</a:t>
            </a:r>
            <a:r>
              <a:rPr dirty="0"/>
              <a:t> .</a:t>
            </a:r>
            <a:r>
              <a:rPr dirty="0" err="1"/>
              <a:t>py</a:t>
            </a:r>
            <a:r>
              <a:rPr dirty="0"/>
              <a:t> que </a:t>
            </a:r>
            <a:r>
              <a:rPr dirty="0" err="1"/>
              <a:t>contiene</a:t>
            </a:r>
            <a:r>
              <a:rPr dirty="0"/>
              <a:t> </a:t>
            </a:r>
            <a:r>
              <a:rPr dirty="0" err="1"/>
              <a:t>funciones</a:t>
            </a:r>
            <a:r>
              <a:rPr dirty="0"/>
              <a:t>, </a:t>
            </a:r>
            <a:r>
              <a:rPr dirty="0" err="1"/>
              <a:t>clases</a:t>
            </a:r>
            <a:r>
              <a:rPr dirty="0"/>
              <a:t> o </a:t>
            </a:r>
            <a:r>
              <a:rPr dirty="0" err="1"/>
              <a:t>constantes</a:t>
            </a:r>
            <a:r>
              <a:rPr dirty="0"/>
              <a:t> que </a:t>
            </a:r>
            <a:r>
              <a:rPr dirty="0" err="1"/>
              <a:t>querés</a:t>
            </a:r>
            <a:r>
              <a:rPr dirty="0"/>
              <a:t> </a:t>
            </a:r>
            <a:r>
              <a:rPr dirty="0" err="1"/>
              <a:t>reutilizar</a:t>
            </a:r>
            <a:r>
              <a:rPr dirty="0"/>
              <a:t>.</a:t>
            </a:r>
          </a:p>
          <a:p>
            <a:pPr lvl="1">
              <a:defRPr sz="1600">
                <a:latin typeface="Segoe UI Emoji"/>
              </a:defRPr>
            </a:pPr>
            <a:r>
              <a:rPr dirty="0" err="1" smtClean="0"/>
              <a:t>Ejemplo</a:t>
            </a:r>
            <a:r>
              <a:rPr dirty="0"/>
              <a:t>: </a:t>
            </a:r>
            <a:r>
              <a:rPr dirty="0" err="1"/>
              <a:t>archivo</a:t>
            </a:r>
            <a:r>
              <a:rPr dirty="0"/>
              <a:t> </a:t>
            </a:r>
            <a:r>
              <a:rPr dirty="0" smtClean="0"/>
              <a:t>utilidades.py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3599586"/>
            <a:ext cx="7772400" cy="16399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# utilidades.py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>
                <a:solidFill>
                  <a:srgbClr val="569CD6"/>
                </a:solidFill>
                <a:latin typeface="Consolas"/>
              </a:rPr>
              <a:t>def</a:t>
            </a:r>
            <a:r>
              <a:rPr sz="1100">
                <a:solidFill>
                  <a:srgbClr val="DCDCAA"/>
                </a:solidFill>
                <a:latin typeface="Consolas"/>
              </a:rPr>
              <a:t>es_par</a:t>
            </a:r>
            <a:r>
              <a:rPr sz="1100">
                <a:solidFill>
                  <a:srgbClr val="D4D4D4"/>
                </a:solidFill>
                <a:latin typeface="Consolas"/>
              </a:rPr>
              <a:t>(n):</a:t>
            </a:r>
          </a:p>
          <a:p>
            <a:pPr algn="l"/>
            <a:r>
              <a:rPr sz="1100">
                <a:solidFill>
                  <a:srgbClr val="569CD6"/>
                </a:solidFill>
                <a:latin typeface="Consolas"/>
              </a:rPr>
              <a:t>return</a:t>
            </a:r>
            <a:r>
              <a:rPr sz="1100">
                <a:solidFill>
                  <a:srgbClr val="D4D4D4"/>
                </a:solidFill>
                <a:latin typeface="Consolas"/>
              </a:rPr>
              <a:t>n%2==0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>
                <a:solidFill>
                  <a:srgbClr val="569CD6"/>
                </a:solidFill>
                <a:latin typeface="Consolas"/>
              </a:rPr>
              <a:t>def</a:t>
            </a:r>
            <a:r>
              <a:rPr sz="1100">
                <a:solidFill>
                  <a:srgbClr val="DCDCAA"/>
                </a:solidFill>
                <a:latin typeface="Consolas"/>
              </a:rPr>
              <a:t>cuadrado</a:t>
            </a:r>
            <a:r>
              <a:rPr sz="1100">
                <a:solidFill>
                  <a:srgbClr val="D4D4D4"/>
                </a:solidFill>
                <a:latin typeface="Consolas"/>
              </a:rPr>
              <a:t>(n):</a:t>
            </a:r>
          </a:p>
          <a:p>
            <a:pPr algn="l"/>
            <a:r>
              <a:rPr sz="1100">
                <a:solidFill>
                  <a:srgbClr val="569CD6"/>
                </a:solidFill>
                <a:latin typeface="Consolas"/>
              </a:rPr>
              <a:t>return</a:t>
            </a:r>
            <a:r>
              <a:rPr sz="1100">
                <a:solidFill>
                  <a:srgbClr val="D4D4D4"/>
                </a:solidFill>
                <a:latin typeface="Consolas"/>
              </a:rPr>
              <a:t>n*n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12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Importando </a:t>
            </a:r>
            <a:r>
              <a:rPr lang="es-AR" dirty="0" err="1" smtClean="0"/>
              <a:t>librerias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26" y="3498574"/>
            <a:ext cx="8229600" cy="4525963"/>
          </a:xfrm>
        </p:spPr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/>
              <a:t>### 🔹 </a:t>
            </a:r>
            <a:r>
              <a:rPr dirty="0" err="1"/>
              <a:t>Importación</a:t>
            </a:r>
            <a:r>
              <a:rPr dirty="0"/>
              <a:t> </a:t>
            </a:r>
            <a:r>
              <a:rPr dirty="0" err="1"/>
              <a:t>básica</a:t>
            </a:r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/>
              <a:t>### 🔹 </a:t>
            </a:r>
            <a:r>
              <a:rPr dirty="0" err="1"/>
              <a:t>Importar</a:t>
            </a:r>
            <a:r>
              <a:rPr dirty="0"/>
              <a:t> </a:t>
            </a:r>
            <a:r>
              <a:rPr dirty="0" err="1"/>
              <a:t>funciones</a:t>
            </a:r>
            <a:r>
              <a:rPr dirty="0"/>
              <a:t> </a:t>
            </a:r>
            <a:r>
              <a:rPr dirty="0" err="1"/>
              <a:t>específicas</a:t>
            </a:r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smtClean="0"/>
              <a:t> </a:t>
            </a:r>
            <a:r>
              <a:rPr dirty="0"/>
              <a:t>Alias para </a:t>
            </a:r>
            <a:r>
              <a:rPr dirty="0" err="1"/>
              <a:t>módulos</a:t>
            </a:r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/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226" y="3210080"/>
            <a:ext cx="7772400" cy="145791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lang="en-US" sz="1100" dirty="0" smtClean="0">
                <a:solidFill>
                  <a:srgbClr val="D4D4D4"/>
                </a:solidFill>
                <a:latin typeface="Consolas"/>
              </a:rPr>
              <a:t>I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mport</a:t>
            </a:r>
            <a:r>
              <a:rPr lang="es-AR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utilidades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>
                <a:solidFill>
                  <a:srgbClr val="4EC9B0"/>
                </a:solidFill>
                <a:latin typeface="Consolas"/>
              </a:rPr>
              <a:t>print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utilidades.es_par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(4))# True</a:t>
            </a:r>
          </a:p>
          <a:p>
            <a:pPr algn="l"/>
            <a:r>
              <a:rPr sz="1100" dirty="0">
                <a:solidFill>
                  <a:srgbClr val="4EC9B0"/>
                </a:solidFill>
                <a:latin typeface="Consolas"/>
              </a:rPr>
              <a:t>print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utilidades.cuadrado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(5))# 25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6226" y="1628059"/>
            <a:ext cx="7772400" cy="1371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lang="en-US" sz="1100" dirty="0" smtClean="0">
                <a:solidFill>
                  <a:srgbClr val="D4D4D4"/>
                </a:solidFill>
                <a:latin typeface="Consolas"/>
              </a:rPr>
              <a:t>F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rom</a:t>
            </a:r>
            <a:r>
              <a:rPr lang="es-AR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utilidades</a:t>
            </a:r>
            <a:r>
              <a:rPr lang="es-AR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import</a:t>
            </a:r>
            <a:r>
              <a:rPr lang="es-AR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es_par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>
                <a:solidFill>
                  <a:srgbClr val="4EC9B0"/>
                </a:solidFill>
                <a:latin typeface="Consolas"/>
              </a:rPr>
              <a:t>print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es_par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(7))# False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226" y="5016120"/>
            <a:ext cx="7772400" cy="107342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lang="en-US" sz="1100" dirty="0" smtClean="0">
                <a:solidFill>
                  <a:srgbClr val="D4D4D4"/>
                </a:solidFill>
                <a:latin typeface="Consolas"/>
              </a:rPr>
              <a:t>I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mport</a:t>
            </a:r>
            <a:r>
              <a:rPr lang="es-AR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utilidades</a:t>
            </a:r>
            <a:r>
              <a:rPr lang="es-AR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569CD6"/>
                </a:solidFill>
                <a:latin typeface="Consolas"/>
              </a:rPr>
              <a:t>as</a:t>
            </a:r>
            <a:r>
              <a:rPr lang="es-AR" sz="1100" dirty="0" smtClean="0">
                <a:solidFill>
                  <a:srgbClr val="569CD6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ut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>
                <a:solidFill>
                  <a:srgbClr val="4EC9B0"/>
                </a:solidFill>
                <a:latin typeface="Consolas"/>
              </a:rPr>
              <a:t>print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ut.cuadrado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(3))# 9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9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</a:t>
            </a:r>
            <a:r>
              <a:rPr lang="es-ES" dirty="0" err="1"/>
              <a:t>ó</a:t>
            </a:r>
            <a:r>
              <a:rPr lang="es-AR" dirty="0" err="1" smtClean="0"/>
              <a:t>dulos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 smtClean="0"/>
              <a:t>En</a:t>
            </a:r>
            <a:r>
              <a:rPr dirty="0" smtClean="0"/>
              <a:t> </a:t>
            </a:r>
            <a:r>
              <a:rPr dirty="0"/>
              <a:t>main.py:</a:t>
            </a:r>
          </a:p>
          <a:p>
            <a:pPr lvl="1">
              <a:defRPr sz="1600">
                <a:latin typeface="Segoe UI Emoji"/>
              </a:defRPr>
            </a:pPr>
            <a:r>
              <a:rPr dirty="0" smtClean="0"/>
              <a:t>Python </a:t>
            </a:r>
            <a:r>
              <a:rPr dirty="0" err="1"/>
              <a:t>reconoce</a:t>
            </a:r>
            <a:r>
              <a:rPr dirty="0"/>
              <a:t> </a:t>
            </a:r>
            <a:r>
              <a:rPr dirty="0" err="1"/>
              <a:t>carpetas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módulos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contienen</a:t>
            </a:r>
            <a:r>
              <a:rPr dirty="0"/>
              <a:t> un </a:t>
            </a:r>
            <a:r>
              <a:rPr dirty="0" err="1"/>
              <a:t>archivo</a:t>
            </a:r>
            <a:r>
              <a:rPr dirty="0"/>
              <a:t> __init__.py (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estar</a:t>
            </a:r>
            <a:r>
              <a:rPr dirty="0"/>
              <a:t> </a:t>
            </a:r>
            <a:r>
              <a:rPr dirty="0" err="1"/>
              <a:t>vacío</a:t>
            </a:r>
            <a:r>
              <a:rPr dirty="0"/>
              <a:t>).</a:t>
            </a:r>
          </a:p>
          <a:p>
            <a:pPr lvl="1">
              <a:defRPr sz="1600">
                <a:latin typeface="Segoe UI Emoji"/>
              </a:defRPr>
            </a:pPr>
            <a:r>
              <a:rPr dirty="0"/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172412"/>
            <a:ext cx="7772400" cy="190831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mi_proyecto/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├──main.py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├──utilidades.py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├──validadores.py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└──calculos/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└──matematicos.py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327374"/>
            <a:ext cx="7772400" cy="61622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lang="en-US" sz="1100" dirty="0" smtClean="0">
                <a:solidFill>
                  <a:srgbClr val="D4D4D4"/>
                </a:solidFill>
                <a:latin typeface="Consolas"/>
              </a:rPr>
              <a:t>F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rom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utilidades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importes_par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lang="en-US" sz="1100" dirty="0" smtClean="0">
                <a:solidFill>
                  <a:srgbClr val="D4D4D4"/>
                </a:solidFill>
                <a:latin typeface="Consolas"/>
              </a:rPr>
              <a:t>F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rom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calculos.matem</a:t>
            </a:r>
            <a:r>
              <a:rPr lang="en-US" sz="1100" dirty="0" err="1" smtClean="0">
                <a:solidFill>
                  <a:srgbClr val="D4D4D4"/>
                </a:solidFill>
                <a:latin typeface="Consolas"/>
              </a:rPr>
              <a:t>á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ticos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import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factorial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14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__init__.py?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>
                <a:latin typeface="Segoe UI Emoji"/>
              </a:defRPr>
            </a:pPr>
            <a:r>
              <a:t>Es un archivo especial que indica a Python que una carpeta debe tratarse como un módulo o paquete. Aunque puede estar vacío, también puede contener código que se ejecuta al importar el paquete, o definir qué se expone públicamente.</a:t>
            </a:r>
          </a:p>
        </p:txBody>
      </p:sp>
    </p:spTree>
    <p:extLst>
      <p:ext uri="{BB962C8B-B14F-4D97-AF65-F5344CB8AC3E}">
        <p14:creationId xmlns:p14="http://schemas.microsoft.com/office/powerpoint/2010/main" val="14721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¿Para qué sirve?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1600">
                <a:latin typeface="Segoe UI Emoji"/>
              </a:defRPr>
            </a:pPr>
            <a:r>
              <a:rPr dirty="0"/>
              <a:t>✅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importar</a:t>
            </a:r>
            <a:r>
              <a:rPr dirty="0"/>
              <a:t> </a:t>
            </a:r>
            <a:r>
              <a:rPr dirty="0" err="1"/>
              <a:t>desde</a:t>
            </a:r>
            <a:r>
              <a:rPr dirty="0"/>
              <a:t> </a:t>
            </a:r>
            <a:r>
              <a:rPr dirty="0" err="1"/>
              <a:t>subdirectorios</a:t>
            </a:r>
            <a:r>
              <a:rPr dirty="0"/>
              <a:t>.</a:t>
            </a:r>
          </a:p>
          <a:p>
            <a:pPr marL="0" indent="0">
              <a:buNone/>
              <a:defRPr sz="1600">
                <a:latin typeface="Segoe UI Emoji"/>
              </a:defRPr>
            </a:pPr>
            <a:r>
              <a:rPr dirty="0"/>
              <a:t>✅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inicializar</a:t>
            </a:r>
            <a:r>
              <a:rPr dirty="0"/>
              <a:t> variables, </a:t>
            </a:r>
            <a:r>
              <a:rPr dirty="0" err="1"/>
              <a:t>importar</a:t>
            </a:r>
            <a:r>
              <a:rPr dirty="0"/>
              <a:t> </a:t>
            </a:r>
            <a:r>
              <a:rPr dirty="0" err="1"/>
              <a:t>submódulos</a:t>
            </a:r>
            <a:r>
              <a:rPr dirty="0"/>
              <a:t>, o </a:t>
            </a:r>
            <a:r>
              <a:rPr dirty="0" err="1"/>
              <a:t>definir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API </a:t>
            </a:r>
            <a:r>
              <a:rPr dirty="0" err="1"/>
              <a:t>pública</a:t>
            </a:r>
            <a:r>
              <a:rPr dirty="0"/>
              <a:t>.</a:t>
            </a:r>
          </a:p>
          <a:p>
            <a:pPr marL="0" indent="0">
              <a:buNone/>
              <a:defRPr sz="1600">
                <a:latin typeface="Segoe UI Emoji"/>
              </a:defRPr>
            </a:pPr>
            <a:r>
              <a:rPr dirty="0"/>
              <a:t>✅ </a:t>
            </a:r>
            <a:r>
              <a:rPr dirty="0" err="1"/>
              <a:t>Es</a:t>
            </a:r>
            <a:r>
              <a:rPr dirty="0"/>
              <a:t> </a:t>
            </a:r>
            <a:r>
              <a:rPr dirty="0" err="1"/>
              <a:t>útil</a:t>
            </a:r>
            <a:r>
              <a:rPr dirty="0"/>
              <a:t> para </a:t>
            </a:r>
            <a:r>
              <a:rPr dirty="0" err="1"/>
              <a:t>agrupar</a:t>
            </a:r>
            <a:r>
              <a:rPr dirty="0"/>
              <a:t> </a:t>
            </a:r>
            <a:r>
              <a:rPr dirty="0" err="1"/>
              <a:t>funciones</a:t>
            </a:r>
            <a:r>
              <a:rPr dirty="0"/>
              <a:t> </a:t>
            </a:r>
            <a:r>
              <a:rPr dirty="0" err="1"/>
              <a:t>relacionadas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un solo </a:t>
            </a:r>
            <a:r>
              <a:rPr dirty="0" err="1"/>
              <a:t>espacio</a:t>
            </a:r>
            <a:r>
              <a:rPr dirty="0"/>
              <a:t> de </a:t>
            </a:r>
            <a:r>
              <a:rPr dirty="0" err="1"/>
              <a:t>nombres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4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de módulo con __init__.py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 smtClean="0"/>
              <a:t>Estructura</a:t>
            </a:r>
            <a:r>
              <a:rPr dirty="0" smtClean="0"/>
              <a:t> </a:t>
            </a:r>
            <a:r>
              <a:rPr dirty="0"/>
              <a:t>del </a:t>
            </a:r>
            <a:r>
              <a:rPr dirty="0" err="1"/>
              <a:t>proyecto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5774635" y="1736207"/>
            <a:ext cx="2305878" cy="21269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mi_proyecto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/</a:t>
            </a:r>
          </a:p>
          <a:p>
            <a:pPr algn="l"/>
            <a:r>
              <a:rPr sz="1100" dirty="0">
                <a:solidFill>
                  <a:srgbClr val="D4D4D4"/>
                </a:solidFill>
                <a:latin typeface="Consolas"/>
              </a:rPr>
              <a:t>├──main.py</a:t>
            </a:r>
          </a:p>
          <a:p>
            <a:pPr algn="l"/>
            <a:r>
              <a:rPr sz="1100" dirty="0">
                <a:solidFill>
                  <a:srgbClr val="D4D4D4"/>
                </a:solidFill>
                <a:latin typeface="Consolas"/>
              </a:rPr>
              <a:t>└──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herramientas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/</a:t>
            </a:r>
          </a:p>
          <a:p>
            <a:r>
              <a:rPr sz="1100" dirty="0" smtClean="0">
                <a:solidFill>
                  <a:srgbClr val="D4D4D4"/>
                </a:solidFill>
                <a:latin typeface="Consolas"/>
              </a:rPr>
              <a:t>├──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─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__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init__.py</a:t>
            </a:r>
          </a:p>
          <a:p>
            <a:r>
              <a:rPr sz="1100" dirty="0" smtClean="0">
                <a:solidFill>
                  <a:srgbClr val="D4D4D4"/>
                </a:solidFill>
                <a:latin typeface="Consolas"/>
              </a:rPr>
              <a:t>├──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─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cadenas.py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r>
              <a:rPr sz="1100" dirty="0" smtClean="0">
                <a:solidFill>
                  <a:srgbClr val="D4D4D4"/>
                </a:solidFill>
                <a:latin typeface="Consolas"/>
              </a:rPr>
              <a:t>└──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─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numeros.py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8529" y="4122116"/>
            <a:ext cx="3617843" cy="218660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marL="0" lvl="1"/>
            <a:r>
              <a:rPr lang="en-US" dirty="0" smtClean="0"/>
              <a:t># </a:t>
            </a:r>
            <a:r>
              <a:rPr lang="en-US" dirty="0"/>
              <a:t>📄 cadenas.py</a:t>
            </a:r>
          </a:p>
          <a:p>
            <a:pPr algn="l"/>
            <a:endParaRPr lang="es-ES" sz="1100" dirty="0" smtClean="0">
              <a:solidFill>
                <a:srgbClr val="569CD6"/>
              </a:solidFill>
              <a:latin typeface="Consolas"/>
            </a:endParaRPr>
          </a:p>
          <a:p>
            <a:pPr algn="l"/>
            <a:r>
              <a:rPr lang="en-US" sz="1100" dirty="0" err="1">
                <a:solidFill>
                  <a:srgbClr val="569CD6"/>
                </a:solidFill>
                <a:latin typeface="Consolas"/>
              </a:rPr>
              <a:t>d</a:t>
            </a:r>
            <a:r>
              <a:rPr sz="1100" dirty="0" err="1" smtClean="0">
                <a:solidFill>
                  <a:srgbClr val="569CD6"/>
                </a:solidFill>
                <a:latin typeface="Consolas"/>
              </a:rPr>
              <a:t>ef</a:t>
            </a:r>
            <a:r>
              <a:rPr lang="es-ES" sz="1100" dirty="0" smtClean="0">
                <a:solidFill>
                  <a:srgbClr val="569CD6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CDCAA"/>
                </a:solidFill>
                <a:latin typeface="Consolas"/>
              </a:rPr>
              <a:t>contar_palabras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texto:</a:t>
            </a:r>
            <a:r>
              <a:rPr sz="1100" dirty="0" err="1" smtClean="0">
                <a:solidFill>
                  <a:srgbClr val="4EC9B0"/>
                </a:solidFill>
                <a:latin typeface="Consolas"/>
              </a:rPr>
              <a:t>str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)-&gt;</a:t>
            </a:r>
            <a:r>
              <a:rPr sz="1100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pPr algn="l"/>
            <a:r>
              <a:rPr sz="1100" dirty="0" err="1">
                <a:solidFill>
                  <a:srgbClr val="569CD6"/>
                </a:solidFill>
                <a:latin typeface="Consolas"/>
              </a:rPr>
              <a:t>return</a:t>
            </a:r>
            <a:r>
              <a:rPr sz="1100" dirty="0" err="1">
                <a:solidFill>
                  <a:srgbClr val="4EC9B0"/>
                </a:solidFill>
                <a:latin typeface="Consolas"/>
              </a:rPr>
              <a:t>len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texto.split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())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 err="1">
                <a:solidFill>
                  <a:srgbClr val="569CD6"/>
                </a:solidFill>
                <a:latin typeface="Consolas"/>
              </a:rPr>
              <a:t>def</a:t>
            </a:r>
            <a:r>
              <a:rPr sz="1100" dirty="0" err="1">
                <a:solidFill>
                  <a:srgbClr val="DCDCAA"/>
                </a:solidFill>
                <a:latin typeface="Consolas"/>
              </a:rPr>
              <a:t>invertir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texto:</a:t>
            </a:r>
            <a:r>
              <a:rPr sz="1100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)-&gt;</a:t>
            </a:r>
            <a:r>
              <a:rPr sz="1100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pPr algn="l"/>
            <a:r>
              <a:rPr sz="1100" dirty="0" err="1">
                <a:solidFill>
                  <a:srgbClr val="569CD6"/>
                </a:solidFill>
                <a:latin typeface="Consolas"/>
              </a:rPr>
              <a:t>return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texto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[::-1]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7700" y="4122116"/>
            <a:ext cx="3622813" cy="2186609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endParaRPr lang="es-ES" sz="1100" dirty="0" smtClean="0">
              <a:solidFill>
                <a:srgbClr val="569CD6"/>
              </a:solidFill>
              <a:latin typeface="Consolas"/>
            </a:endParaRPr>
          </a:p>
          <a:p>
            <a:pPr marL="0" lvl="1"/>
            <a:r>
              <a:rPr lang="en-US" dirty="0"/>
              <a:t>### 📄 numeros.py</a:t>
            </a:r>
          </a:p>
          <a:p>
            <a:pPr algn="l"/>
            <a:endParaRPr lang="es-ES" sz="1100" dirty="0">
              <a:solidFill>
                <a:srgbClr val="569CD6"/>
              </a:solidFill>
              <a:latin typeface="Consolas"/>
            </a:endParaRPr>
          </a:p>
          <a:p>
            <a:pPr algn="l"/>
            <a:r>
              <a:rPr sz="1100" dirty="0" err="1" smtClean="0">
                <a:solidFill>
                  <a:srgbClr val="569CD6"/>
                </a:solidFill>
                <a:latin typeface="Consolas"/>
              </a:rPr>
              <a:t>def</a:t>
            </a:r>
            <a:r>
              <a:rPr sz="1100" dirty="0" err="1" smtClean="0">
                <a:solidFill>
                  <a:srgbClr val="DCDCAA"/>
                </a:solidFill>
                <a:latin typeface="Consolas"/>
              </a:rPr>
              <a:t>es_par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n:</a:t>
            </a:r>
            <a:r>
              <a:rPr sz="1100" dirty="0" err="1" smtClean="0">
                <a:solidFill>
                  <a:srgbClr val="4EC9B0"/>
                </a:solidFill>
                <a:latin typeface="Consolas"/>
              </a:rPr>
              <a:t>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)-&gt;</a:t>
            </a:r>
            <a:r>
              <a:rPr sz="1100" dirty="0">
                <a:solidFill>
                  <a:srgbClr val="4EC9B0"/>
                </a:solidFill>
                <a:latin typeface="Consolas"/>
              </a:rPr>
              <a:t>bool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sz="1100" dirty="0">
                <a:solidFill>
                  <a:srgbClr val="569CD6"/>
                </a:solidFill>
                <a:latin typeface="Consolas"/>
              </a:rPr>
              <a:t>return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n%2==0</a:t>
            </a:r>
          </a:p>
          <a:p>
            <a:endParaRPr sz="1100" dirty="0">
              <a:solidFill>
                <a:srgbClr val="D4D4D4"/>
              </a:solidFill>
              <a:latin typeface="Consolas"/>
            </a:endParaRPr>
          </a:p>
          <a:p>
            <a:r>
              <a:rPr sz="1100" dirty="0" err="1">
                <a:solidFill>
                  <a:srgbClr val="569CD6"/>
                </a:solidFill>
                <a:latin typeface="Consolas"/>
              </a:rPr>
              <a:t>def</a:t>
            </a:r>
            <a:r>
              <a:rPr sz="1100" dirty="0" err="1">
                <a:solidFill>
                  <a:srgbClr val="DCDCAA"/>
                </a:solidFill>
                <a:latin typeface="Consolas"/>
              </a:rPr>
              <a:t>factorial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n:</a:t>
            </a:r>
            <a:r>
              <a:rPr sz="1100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)-&gt;</a:t>
            </a:r>
            <a:r>
              <a:rPr sz="1100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:</a:t>
            </a:r>
          </a:p>
          <a:p>
            <a:r>
              <a:rPr sz="1100" dirty="0" err="1">
                <a:solidFill>
                  <a:srgbClr val="569CD6"/>
                </a:solidFill>
                <a:latin typeface="Consolas"/>
              </a:rPr>
              <a:t>if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n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==0:</a:t>
            </a:r>
          </a:p>
          <a:p>
            <a:r>
              <a:rPr sz="1100" dirty="0">
                <a:solidFill>
                  <a:srgbClr val="569CD6"/>
                </a:solidFill>
                <a:latin typeface="Consolas"/>
              </a:rPr>
              <a:t>return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1</a:t>
            </a:r>
          </a:p>
          <a:p>
            <a:r>
              <a:rPr sz="1100" dirty="0" err="1">
                <a:solidFill>
                  <a:srgbClr val="569CD6"/>
                </a:solidFill>
                <a:latin typeface="Consolas"/>
              </a:rPr>
              <a:t>return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n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*factorial(n-1)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54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de módulo con __init__.py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457200" lvl="1" indent="0">
              <a:buNone/>
              <a:defRPr sz="1600">
                <a:latin typeface="Segoe UI Emoji"/>
              </a:defRPr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541683" y="1853248"/>
            <a:ext cx="6998407" cy="2064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marL="0" lvl="1"/>
            <a:r>
              <a:rPr lang="en-US" dirty="0" smtClean="0"/>
              <a:t># </a:t>
            </a:r>
            <a:r>
              <a:rPr lang="en-US" dirty="0"/>
              <a:t>📄 __init__.</a:t>
            </a:r>
            <a:r>
              <a:rPr lang="en-US" dirty="0" smtClean="0"/>
              <a:t>py</a:t>
            </a:r>
          </a:p>
          <a:p>
            <a:pPr marL="0" lvl="1"/>
            <a:r>
              <a:rPr lang="es-ES" dirty="0"/>
              <a:t>&gt; Esto permite importar directamente desde herramientas sin acceder a cada archivo.</a:t>
            </a:r>
          </a:p>
          <a:p>
            <a:pPr marL="0" lvl="1"/>
            <a:endParaRPr lang="en-US" dirty="0"/>
          </a:p>
          <a:p>
            <a:pPr algn="l"/>
            <a:endParaRPr lang="es-ES" sz="1100" dirty="0" smtClean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 err="1" smtClean="0">
                <a:solidFill>
                  <a:srgbClr val="D4D4D4"/>
                </a:solidFill>
                <a:latin typeface="Consolas"/>
              </a:rPr>
              <a:t>from.cadenasimportcontar_palabras,invertir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from.numerosimportes_par,factorial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>
                <a:solidFill>
                  <a:srgbClr val="D4D4D4"/>
                </a:solidFill>
                <a:latin typeface="Consolas"/>
              </a:rPr>
              <a:t>__all__=["contar_palabras","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invertir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","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es_par","factorial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"]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682" y="4187118"/>
            <a:ext cx="6997671" cy="16697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marL="0" lvl="1"/>
            <a:r>
              <a:rPr lang="en-US" dirty="0"/>
              <a:t># </a:t>
            </a:r>
            <a:r>
              <a:rPr lang="en-US" dirty="0"/>
              <a:t>📄 main.py</a:t>
            </a:r>
            <a:endParaRPr lang="es-ES" dirty="0"/>
          </a:p>
          <a:p>
            <a:pPr algn="l"/>
            <a:r>
              <a:rPr lang="en-US" sz="1100" dirty="0" smtClean="0">
                <a:solidFill>
                  <a:srgbClr val="D4D4D4"/>
                </a:solidFill>
                <a:latin typeface="Consolas"/>
              </a:rPr>
              <a:t>F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rom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herramientas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import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contar_palabras,es_par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>
                <a:solidFill>
                  <a:srgbClr val="4EC9B0"/>
                </a:solidFill>
                <a:latin typeface="Consolas"/>
              </a:rPr>
              <a:t>print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contar_palabras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("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Hola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mundo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desde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 Python"))# 4</a:t>
            </a:r>
          </a:p>
          <a:p>
            <a:pPr algn="l"/>
            <a:r>
              <a:rPr sz="1100" dirty="0">
                <a:solidFill>
                  <a:srgbClr val="4EC9B0"/>
                </a:solidFill>
                <a:latin typeface="Consolas"/>
              </a:rPr>
              <a:t>print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es_par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(10))# True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727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¿Qué pasa si __init__.py está vacío?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/>
              <a:t>Podés</a:t>
            </a:r>
            <a:r>
              <a:rPr dirty="0"/>
              <a:t> </a:t>
            </a:r>
            <a:r>
              <a:rPr dirty="0" err="1"/>
              <a:t>seguir</a:t>
            </a:r>
            <a:r>
              <a:rPr dirty="0"/>
              <a:t> </a:t>
            </a:r>
            <a:r>
              <a:rPr dirty="0" err="1"/>
              <a:t>importando</a:t>
            </a:r>
            <a:r>
              <a:rPr dirty="0"/>
              <a:t> </a:t>
            </a:r>
            <a:r>
              <a:rPr dirty="0" err="1"/>
              <a:t>así</a:t>
            </a:r>
            <a:r>
              <a:rPr dirty="0"/>
              <a:t>:</a:t>
            </a:r>
          </a:p>
          <a:p>
            <a:pPr lvl="1">
              <a:defRPr sz="1600">
                <a:latin typeface="Segoe UI Emoji"/>
              </a:defRPr>
            </a:pPr>
            <a:r>
              <a:rPr dirty="0"/>
              <a:t>Pero no </a:t>
            </a:r>
            <a:r>
              <a:rPr dirty="0" err="1"/>
              <a:t>podés</a:t>
            </a:r>
            <a:r>
              <a:rPr dirty="0"/>
              <a:t> </a:t>
            </a:r>
            <a:r>
              <a:rPr dirty="0" err="1"/>
              <a:t>hacer</a:t>
            </a:r>
            <a:r>
              <a:rPr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932043"/>
            <a:ext cx="4482548" cy="94421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lang="en-US" sz="1100" dirty="0" smtClean="0">
                <a:solidFill>
                  <a:srgbClr val="D4D4D4"/>
                </a:solidFill>
                <a:latin typeface="Consolas"/>
              </a:rPr>
              <a:t>F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rom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herramientas.cadenas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import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contar_palabras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129707"/>
            <a:ext cx="4204252" cy="120263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marL="0" lvl="1"/>
            <a:r>
              <a:rPr lang="en-US" dirty="0" smtClean="0"/>
              <a:t># Pero </a:t>
            </a:r>
            <a:r>
              <a:rPr lang="en-US" dirty="0"/>
              <a:t>no </a:t>
            </a:r>
            <a:r>
              <a:rPr lang="en-US" dirty="0" err="1"/>
              <a:t>podés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:</a:t>
            </a:r>
          </a:p>
          <a:p>
            <a:pPr algn="l"/>
            <a:endParaRPr lang="en-US" sz="1100" dirty="0" smtClean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lang="en-US" sz="1100" dirty="0" smtClean="0">
                <a:solidFill>
                  <a:srgbClr val="D4D4D4"/>
                </a:solidFill>
                <a:latin typeface="Consolas"/>
              </a:rPr>
              <a:t>F</a:t>
            </a:r>
            <a:r>
              <a:rPr sz="1100" dirty="0" smtClean="0">
                <a:solidFill>
                  <a:srgbClr val="D4D4D4"/>
                </a:solidFill>
                <a:latin typeface="Consolas"/>
              </a:rPr>
              <a:t>rom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herramientas</a:t>
            </a:r>
            <a:r>
              <a:rPr lang="es-ES" sz="110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sz="1100" dirty="0" err="1" smtClean="0">
                <a:solidFill>
                  <a:srgbClr val="D4D4D4"/>
                </a:solidFill>
                <a:latin typeface="Consolas"/>
              </a:rPr>
              <a:t>importcontar_palabras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# ❌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0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Paso 2: Crear un entorno virtual (opcional pero recomendado)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1" y="4544008"/>
            <a:ext cx="6711654" cy="939288"/>
          </a:xfrm>
        </p:spPr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/>
              <a:t>Esto</a:t>
            </a:r>
            <a:r>
              <a:rPr dirty="0"/>
              <a:t>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ayuda</a:t>
            </a:r>
            <a:r>
              <a:rPr dirty="0"/>
              <a:t> a </a:t>
            </a:r>
            <a:r>
              <a:rPr dirty="0" err="1"/>
              <a:t>mantener</a:t>
            </a:r>
            <a:r>
              <a:rPr dirty="0"/>
              <a:t> </a:t>
            </a:r>
            <a:r>
              <a:rPr dirty="0" err="1"/>
              <a:t>tus</a:t>
            </a:r>
            <a:r>
              <a:rPr dirty="0"/>
              <a:t> </a:t>
            </a:r>
            <a:r>
              <a:rPr dirty="0" err="1"/>
              <a:t>proyectos</a:t>
            </a:r>
            <a:r>
              <a:rPr dirty="0"/>
              <a:t> </a:t>
            </a:r>
            <a:r>
              <a:rPr dirty="0" err="1"/>
              <a:t>aislados</a:t>
            </a:r>
            <a:r>
              <a:rPr dirty="0"/>
              <a:t> y </a:t>
            </a:r>
            <a:r>
              <a:rPr dirty="0" err="1"/>
              <a:t>limpios</a:t>
            </a:r>
            <a:r>
              <a:rPr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0" y="3120886"/>
            <a:ext cx="7772400" cy="124239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python-mvenvenv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sourceenv/</a:t>
            </a:r>
            <a:r>
              <a:rPr sz="1100">
                <a:solidFill>
                  <a:srgbClr val="4EC9B0"/>
                </a:solidFill>
                <a:latin typeface="Consolas"/>
              </a:rPr>
              <a:t>bin</a:t>
            </a:r>
            <a:r>
              <a:rPr sz="1100">
                <a:solidFill>
                  <a:srgbClr val="D4D4D4"/>
                </a:solidFill>
                <a:latin typeface="Consolas"/>
              </a:rPr>
              <a:t>/activate# En Linux/macOS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env\Scripts\activate# En Windows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Paso 3: Instalar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6"/>
            <a:ext cx="6711654" cy="1558022"/>
          </a:xfrm>
        </p:spPr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 </a:t>
            </a:r>
            <a:r>
              <a:rPr dirty="0" err="1"/>
              <a:t>activado</a:t>
            </a:r>
            <a:r>
              <a:rPr dirty="0"/>
              <a:t> el </a:t>
            </a:r>
            <a:r>
              <a:rPr dirty="0" err="1"/>
              <a:t>entorno</a:t>
            </a:r>
            <a:r>
              <a:rPr dirty="0"/>
              <a:t> virtual:</a:t>
            </a:r>
          </a:p>
          <a:p>
            <a:pPr lvl="1">
              <a:defRPr sz="1600">
                <a:latin typeface="Segoe UI Emoji"/>
              </a:defRPr>
            </a:pPr>
            <a:r>
              <a:rPr dirty="0" err="1"/>
              <a:t>Verifica</a:t>
            </a:r>
            <a:r>
              <a:rPr dirty="0"/>
              <a:t> que se </a:t>
            </a:r>
            <a:r>
              <a:rPr dirty="0" err="1"/>
              <a:t>instaló</a:t>
            </a:r>
            <a:r>
              <a:rPr dirty="0"/>
              <a:t> </a:t>
            </a:r>
            <a:r>
              <a:rPr dirty="0" err="1"/>
              <a:t>correctamente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3946849"/>
            <a:ext cx="7772400" cy="47586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pipinstalldjango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553742"/>
            <a:ext cx="7772400" cy="67586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django-admin--version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Bonus: Crear tu primer proyecto 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4740965"/>
            <a:ext cx="6711654" cy="1507441"/>
          </a:xfrm>
        </p:spPr>
        <p:txBody>
          <a:bodyPr/>
          <a:lstStyle/>
          <a:p>
            <a:endParaRPr dirty="0"/>
          </a:p>
          <a:p>
            <a:pPr lvl="1">
              <a:defRPr sz="1600">
                <a:latin typeface="Segoe UI Emoji"/>
              </a:defRPr>
            </a:pP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servidor</a:t>
            </a:r>
            <a:r>
              <a:rPr dirty="0"/>
              <a:t> </a:t>
            </a:r>
            <a:r>
              <a:rPr dirty="0" err="1"/>
              <a:t>estará</a:t>
            </a:r>
            <a:r>
              <a:rPr dirty="0"/>
              <a:t> </a:t>
            </a:r>
            <a:r>
              <a:rPr dirty="0" err="1"/>
              <a:t>corriendo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http://127.0.0.1:8000/ 🎉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10" y="3021496"/>
            <a:ext cx="7772400" cy="139147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django-adminstartprojectmi_proyecto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cdmi_proyecto</a:t>
            </a:r>
          </a:p>
          <a:p>
            <a:pPr algn="l"/>
            <a:r>
              <a:rPr sz="1100">
                <a:solidFill>
                  <a:srgbClr val="D4D4D4"/>
                </a:solidFill>
                <a:latin typeface="Consolas"/>
              </a:rPr>
              <a:t>pythonmanage.pyrunserver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¿Python es un lenguaje tipado?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>
                <a:latin typeface="Segoe UI Emoji"/>
              </a:defRPr>
            </a:pPr>
            <a:r>
              <a:t>Sí, Python es tipado dinámico, lo que significa que no necesitas declarar el tipo de una variable explícitamente. El tipo se asigna automáticamente en tiempo de ejecución.</a:t>
            </a:r>
          </a:p>
          <a:p>
            <a:pPr lvl="1">
              <a:defRPr sz="1600">
                <a:latin typeface="Segoe UI Emoji"/>
              </a:defRPr>
            </a:pPr>
            <a:r>
              <a:t>Además, es fuertemente tipado, lo que quiere decir que no puedes mezclar tipos sin hacer conversiones explícitas.</a:t>
            </a:r>
          </a:p>
          <a:p>
            <a:pPr lvl="1">
              <a:defRPr sz="1600">
                <a:latin typeface="Segoe UI Emoji"/>
              </a:defRPr>
            </a:pPr>
            <a:r>
              <a:t>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¿Cómo se declaran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>
                <a:latin typeface="Segoe UI Emoji"/>
              </a:defRPr>
            </a:pPr>
            <a:r>
              <a:t>Simplemente asignás un valor con =:</a:t>
            </a:r>
          </a:p>
          <a:p>
            <a:pPr lvl="1">
              <a:defRPr sz="1600">
                <a:latin typeface="Segoe UI Emoji"/>
              </a:defRPr>
            </a:pPr>
            <a:r>
              <a:t>No se necesita var, let, int, etc.</a:t>
            </a:r>
          </a:p>
          <a:p>
            <a:pPr lvl="1">
              <a:defRPr sz="1600">
                <a:latin typeface="Segoe UI Emoji"/>
              </a:defRPr>
            </a:pPr>
            <a:r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409" y="3230218"/>
            <a:ext cx="7772400" cy="14411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nombre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="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Placido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"# 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str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edad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=30# 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int</a:t>
            </a:r>
            <a:endParaRPr sz="1100" dirty="0">
              <a:solidFill>
                <a:srgbClr val="D4D4D4"/>
              </a:solidFill>
              <a:latin typeface="Consolas"/>
            </a:endParaRPr>
          </a:p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altura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=1.75# float</a:t>
            </a:r>
          </a:p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activo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=True# bool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¿Cómo se hacen conversiones de tipo?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>
              <a:defRPr sz="1600">
                <a:latin typeface="Segoe UI Emoji"/>
              </a:defRPr>
            </a:pPr>
            <a:r>
              <a:t>Usás funciones de conversión:</a:t>
            </a:r>
          </a:p>
          <a:p>
            <a:pPr lvl="1">
              <a:defRPr sz="1600">
                <a:latin typeface="Segoe UI Emoji"/>
              </a:defRPr>
            </a:pPr>
            <a:r>
              <a:t>Ejemplo práctico:</a:t>
            </a:r>
          </a:p>
          <a:p>
            <a:pPr lvl="1">
              <a:defRPr sz="1600">
                <a:latin typeface="Segoe UI Emoji"/>
              </a:defRPr>
            </a:pPr>
            <a:r>
              <a:t>---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5900"/>
            <a:ext cx="7772400" cy="170953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>
                <a:solidFill>
                  <a:srgbClr val="4EC9B0"/>
                </a:solidFill>
                <a:latin typeface="Consolas"/>
              </a:rPr>
              <a:t>int</a:t>
            </a:r>
            <a:r>
              <a:rPr sz="1100">
                <a:solidFill>
                  <a:srgbClr val="D4D4D4"/>
                </a:solidFill>
                <a:latin typeface="Consolas"/>
              </a:rPr>
              <a:t>("42")# Convierte string a entero → 42</a:t>
            </a:r>
          </a:p>
          <a:p>
            <a:pPr algn="l"/>
            <a:r>
              <a:rPr sz="1100">
                <a:solidFill>
                  <a:srgbClr val="4EC9B0"/>
                </a:solidFill>
                <a:latin typeface="Consolas"/>
              </a:rPr>
              <a:t>str</a:t>
            </a:r>
            <a:r>
              <a:rPr sz="1100">
                <a:solidFill>
                  <a:srgbClr val="D4D4D4"/>
                </a:solidFill>
                <a:latin typeface="Consolas"/>
              </a:rPr>
              <a:t>(100)# Convierte entero a string → "100"</a:t>
            </a:r>
          </a:p>
          <a:p>
            <a:pPr algn="l"/>
            <a:r>
              <a:rPr sz="1100">
                <a:solidFill>
                  <a:srgbClr val="4EC9B0"/>
                </a:solidFill>
                <a:latin typeface="Consolas"/>
              </a:rPr>
              <a:t>float</a:t>
            </a:r>
            <a:r>
              <a:rPr sz="1100">
                <a:solidFill>
                  <a:srgbClr val="D4D4D4"/>
                </a:solidFill>
                <a:latin typeface="Consolas"/>
              </a:rPr>
              <a:t>("3.14")# Convierte string a float → 3.14</a:t>
            </a:r>
          </a:p>
          <a:p>
            <a:pPr algn="l"/>
            <a:r>
              <a:rPr sz="1100">
                <a:solidFill>
                  <a:srgbClr val="4EC9B0"/>
                </a:solidFill>
                <a:latin typeface="Consolas"/>
              </a:rPr>
              <a:t>bool</a:t>
            </a:r>
            <a:r>
              <a:rPr sz="1100">
                <a:solidFill>
                  <a:srgbClr val="D4D4D4"/>
                </a:solidFill>
                <a:latin typeface="Consolas"/>
              </a:rPr>
              <a:t>("False")# Cuidado: cualquier string no vacío es True</a:t>
            </a:r>
          </a:p>
          <a:p>
            <a:pPr algn="l"/>
            <a:endParaRPr sz="110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5218042"/>
            <a:ext cx="7772400" cy="725557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tIns="274320" rIns="274320" bIns="274320" rtlCol="0" anchor="ctr"/>
          <a:lstStyle/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numero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="10"</a:t>
            </a:r>
          </a:p>
          <a:p>
            <a:pPr algn="l"/>
            <a:r>
              <a:rPr sz="1100" dirty="0" err="1">
                <a:solidFill>
                  <a:srgbClr val="D4D4D4"/>
                </a:solidFill>
                <a:latin typeface="Consolas"/>
              </a:rPr>
              <a:t>suma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sz="1100" dirty="0" err="1">
                <a:solidFill>
                  <a:srgbClr val="4EC9B0"/>
                </a:solidFill>
                <a:latin typeface="Consolas"/>
              </a:rPr>
              <a:t>int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(</a:t>
            </a:r>
            <a:r>
              <a:rPr sz="1100" dirty="0" err="1">
                <a:solidFill>
                  <a:srgbClr val="D4D4D4"/>
                </a:solidFill>
                <a:latin typeface="Consolas"/>
              </a:rPr>
              <a:t>numero</a:t>
            </a:r>
            <a:r>
              <a:rPr sz="1100" dirty="0">
                <a:solidFill>
                  <a:srgbClr val="D4D4D4"/>
                </a:solidFill>
                <a:latin typeface="Consolas"/>
              </a:rPr>
              <a:t>)+5# → 15</a:t>
            </a:r>
          </a:p>
          <a:p>
            <a:pPr algn="l"/>
            <a:endParaRPr sz="1100" dirty="0">
              <a:solidFill>
                <a:srgbClr val="D4D4D4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latin typeface="Segoe UI"/>
              </a:defRPr>
            </a:pP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básicos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Ejemplo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Descripción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Enteros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float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3.14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Números decimales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"Hola"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Cadenas de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bool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True, False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Booleanos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Lista ordenada y 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tuple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(1, 2, 3)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Tupla ordenada e inmutable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dict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{"a":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Diccionario clave-valor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set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{1, 2, 3}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Conjunto sin duplicados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NoneType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latin typeface="Segoe UI"/>
                        </a:defRPr>
                      </a:pPr>
                      <a:r>
                        <a:rPr>
                          <a:solidFill>
                            <a:srgbClr val="000000"/>
                          </a:solidFill>
                        </a:rPr>
                        <a:t>Representa ausencia de 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793</TotalTime>
  <Words>1145</Words>
  <Application>Microsoft Office PowerPoint</Application>
  <PresentationFormat>Presentación en pantalla (4:3)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Century Gothic</vt:lpstr>
      <vt:lpstr>Consolas</vt:lpstr>
      <vt:lpstr>Segoe UI</vt:lpstr>
      <vt:lpstr>Segoe UI Emoji</vt:lpstr>
      <vt:lpstr>Wingdings 3</vt:lpstr>
      <vt:lpstr>Ion</vt:lpstr>
      <vt:lpstr>PYTHON</vt:lpstr>
      <vt:lpstr>Paso 1: Instalar Python 3</vt:lpstr>
      <vt:lpstr>Paso 2: Crear un entorno virtual (opcional pero recomendado)</vt:lpstr>
      <vt:lpstr>Paso 3: Instalar Django</vt:lpstr>
      <vt:lpstr>Bonus: Crear tu primer proyecto Django</vt:lpstr>
      <vt:lpstr>¿Python es un lenguaje tipado?</vt:lpstr>
      <vt:lpstr>¿Cómo se declaran variables?</vt:lpstr>
      <vt:lpstr>¿Cómo se hacen conversiones de tipo?</vt:lpstr>
      <vt:lpstr>Presentación de PowerPoint</vt:lpstr>
      <vt:lpstr>¿Qué son listas y arreglos?</vt:lpstr>
      <vt:lpstr>¿Querés tipado estático?</vt:lpstr>
      <vt:lpstr>Estructuras de Control en Python vs PHP / C++ / Java</vt:lpstr>
      <vt:lpstr>For y While</vt:lpstr>
      <vt:lpstr>Break y Continue</vt:lpstr>
      <vt:lpstr>Presentación de PowerPoint</vt:lpstr>
      <vt:lpstr>Python no tiene switch-case</vt:lpstr>
      <vt:lpstr>Funciones</vt:lpstr>
      <vt:lpstr>Función</vt:lpstr>
      <vt:lpstr>Parámetros y retorno</vt:lpstr>
      <vt:lpstr>Librerias</vt:lpstr>
      <vt:lpstr>Importando librerias</vt:lpstr>
      <vt:lpstr>Módulos</vt:lpstr>
      <vt:lpstr>¿Qué es __init__.py?</vt:lpstr>
      <vt:lpstr>¿Para qué sirve?</vt:lpstr>
      <vt:lpstr>Ejemplo de módulo con __init__.py</vt:lpstr>
      <vt:lpstr>Ejemplo de módulo con __init__.py</vt:lpstr>
      <vt:lpstr>¿Qué pasa si __init__.py está vacío?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subject/>
  <dc:creator>LENOVO</dc:creator>
  <cp:keywords/>
  <dc:description>generated using python-pptx</dc:description>
  <cp:lastModifiedBy>LENOVO</cp:lastModifiedBy>
  <cp:revision>14</cp:revision>
  <dcterms:created xsi:type="dcterms:W3CDTF">2013-01-27T09:14:16Z</dcterms:created>
  <dcterms:modified xsi:type="dcterms:W3CDTF">2025-08-13T23:40:11Z</dcterms:modified>
  <cp:category/>
</cp:coreProperties>
</file>