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8872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orgy Lur" initials="GL" lastIdx="1" clrIdx="0">
    <p:extLst>
      <p:ext uri="{19B8F6BF-5375-455C-9EA6-DF929625EA0E}">
        <p15:presenceInfo xmlns:p15="http://schemas.microsoft.com/office/powerpoint/2012/main" userId="1d891ddefd8b7a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90" autoAdjust="0"/>
    <p:restoredTop sz="94660"/>
  </p:normalViewPr>
  <p:slideViewPr>
    <p:cSldViewPr>
      <p:cViewPr>
        <p:scale>
          <a:sx n="184" d="100"/>
          <a:sy n="184" d="100"/>
        </p:scale>
        <p:origin x="-210" y="-3756"/>
      </p:cViewPr>
      <p:guideLst>
        <p:guide orient="horz" pos="384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95312"/>
            <a:ext cx="10104120" cy="4244622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403623"/>
            <a:ext cx="8915400" cy="294357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49111"/>
            <a:ext cx="2563178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49111"/>
            <a:ext cx="7540943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039537"/>
            <a:ext cx="10252710" cy="5071532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8159048"/>
            <a:ext cx="10252710" cy="26669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49114"/>
            <a:ext cx="1025271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88734"/>
            <a:ext cx="5028842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453467"/>
            <a:ext cx="5028842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88734"/>
            <a:ext cx="5053608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453467"/>
            <a:ext cx="5053608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1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55425"/>
            <a:ext cx="6017895" cy="8664222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9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55425"/>
            <a:ext cx="6017895" cy="8664222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49114"/>
            <a:ext cx="1025271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245556"/>
            <a:ext cx="1025271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607E-7172-4658-AA43-D8F7B109860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300181"/>
            <a:ext cx="40119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7642" y="61026"/>
            <a:ext cx="671915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6" name="TextBox 5"/>
          <p:cNvSpPr txBox="1"/>
          <p:nvPr/>
        </p:nvSpPr>
        <p:spPr>
          <a:xfrm>
            <a:off x="5791443" y="114763"/>
            <a:ext cx="37219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5615611" y="2011725"/>
            <a:ext cx="671915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8" name="TextBox 7"/>
          <p:cNvSpPr txBox="1"/>
          <p:nvPr/>
        </p:nvSpPr>
        <p:spPr>
          <a:xfrm>
            <a:off x="5789007" y="2066957"/>
            <a:ext cx="498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5607220" y="5362855"/>
            <a:ext cx="671915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12" name="TextBox 11"/>
          <p:cNvSpPr txBox="1"/>
          <p:nvPr/>
        </p:nvSpPr>
        <p:spPr>
          <a:xfrm>
            <a:off x="5785935" y="5406168"/>
            <a:ext cx="37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2</a:t>
            </a:r>
            <a:r>
              <a:rPr lang="en-US" sz="2133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Oval 12"/>
          <p:cNvSpPr/>
          <p:nvPr/>
        </p:nvSpPr>
        <p:spPr>
          <a:xfrm>
            <a:off x="5607642" y="7074724"/>
            <a:ext cx="671915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14" name="TextBox 13"/>
          <p:cNvSpPr txBox="1"/>
          <p:nvPr/>
        </p:nvSpPr>
        <p:spPr>
          <a:xfrm>
            <a:off x="5784482" y="7124546"/>
            <a:ext cx="498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7709441" y="10447911"/>
            <a:ext cx="671915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18" name="TextBox 17"/>
          <p:cNvSpPr txBox="1"/>
          <p:nvPr/>
        </p:nvSpPr>
        <p:spPr>
          <a:xfrm>
            <a:off x="7882839" y="10482440"/>
            <a:ext cx="498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7009026" y="8751879"/>
            <a:ext cx="671915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20" name="TextBox 19"/>
          <p:cNvSpPr txBox="1"/>
          <p:nvPr/>
        </p:nvSpPr>
        <p:spPr>
          <a:xfrm>
            <a:off x="7177041" y="8779614"/>
            <a:ext cx="31826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3772550" y="10204127"/>
            <a:ext cx="671915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22" name="TextBox 21"/>
          <p:cNvSpPr txBox="1"/>
          <p:nvPr/>
        </p:nvSpPr>
        <p:spPr>
          <a:xfrm>
            <a:off x="3772548" y="10242715"/>
            <a:ext cx="75861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3_5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6346" y="843663"/>
            <a:ext cx="19622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Spouts to rest</a:t>
            </a:r>
          </a:p>
          <a:p>
            <a:r>
              <a:rPr lang="en-US" sz="1000" dirty="0"/>
              <a:t>Wait rest pause</a:t>
            </a:r>
          </a:p>
          <a:p>
            <a:r>
              <a:rPr lang="en-US" sz="1000" dirty="0"/>
              <a:t>Center spout available</a:t>
            </a:r>
          </a:p>
          <a:p>
            <a:r>
              <a:rPr lang="en-US" sz="1000" dirty="0"/>
              <a:t>Wait 0.75 s</a:t>
            </a:r>
          </a:p>
          <a:p>
            <a:r>
              <a:rPr lang="en-US" sz="1000" dirty="0"/>
              <a:t>Give reward if free reward true</a:t>
            </a:r>
          </a:p>
          <a:p>
            <a:r>
              <a:rPr lang="en-US" sz="1000" dirty="0"/>
              <a:t>Timer = state1 timeout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3416" y="6051290"/>
            <a:ext cx="21403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Spouts to rest</a:t>
            </a:r>
          </a:p>
          <a:p>
            <a:r>
              <a:rPr lang="en-US" sz="1000" dirty="0"/>
              <a:t>Wait rest pause</a:t>
            </a:r>
          </a:p>
          <a:p>
            <a:r>
              <a:rPr lang="en-US" sz="1000" dirty="0"/>
              <a:t>Make </a:t>
            </a:r>
            <a:r>
              <a:rPr lang="en-US" sz="1000" dirty="0" smtClean="0"/>
              <a:t>side spouts </a:t>
            </a:r>
            <a:r>
              <a:rPr lang="en-US" sz="1000" dirty="0"/>
              <a:t>available</a:t>
            </a:r>
          </a:p>
          <a:p>
            <a:r>
              <a:rPr lang="en-US" sz="1000" dirty="0"/>
              <a:t>Give reward if free reward true</a:t>
            </a:r>
          </a:p>
          <a:p>
            <a:r>
              <a:rPr lang="en-US" sz="1000" dirty="0"/>
              <a:t>Timer = State3 timeout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5752" y="7992751"/>
            <a:ext cx="12181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Wrong spout processing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93965" y="8158518"/>
            <a:ext cx="10888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Timer = wait24</a:t>
            </a:r>
          </a:p>
          <a:p>
            <a:r>
              <a:rPr lang="en-US" sz="1000" dirty="0"/>
              <a:t>Give reward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9702" y="4935389"/>
            <a:ext cx="11521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Timer = wait24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05955" y="4375558"/>
            <a:ext cx="14403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Get TCSA </a:t>
            </a:r>
            <a:r>
              <a:rPr lang="en-US" sz="1000" dirty="0" smtClean="0"/>
              <a:t>, timer = TCSA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143022" y="9824217"/>
            <a:ext cx="17982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Timer = </a:t>
            </a:r>
            <a:r>
              <a:rPr lang="en-US" sz="1000" dirty="0" err="1" smtClean="0"/>
              <a:t>punishment_rest_time</a:t>
            </a:r>
            <a:r>
              <a:rPr lang="en-US" sz="1000" dirty="0" smtClean="0"/>
              <a:t> – </a:t>
            </a:r>
            <a:r>
              <a:rPr lang="en-US" sz="1000" dirty="0" err="1" smtClean="0"/>
              <a:t>punishment_tone_time</a:t>
            </a:r>
            <a:endParaRPr lang="en-US" sz="10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554528" y="2261850"/>
            <a:ext cx="4053115" cy="1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11365" y="1947145"/>
            <a:ext cx="118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Timeout and timeout punishment enabled</a:t>
            </a:r>
            <a:endParaRPr lang="en-US" sz="900" dirty="0"/>
          </a:p>
        </p:txBody>
      </p:sp>
      <p:cxnSp>
        <p:nvCxnSpPr>
          <p:cNvPr id="30" name="Straight Arrow Connector 29"/>
          <p:cNvCxnSpPr>
            <a:stCxn id="23" idx="2"/>
            <a:endCxn id="7" idx="0"/>
          </p:cNvCxnSpPr>
          <p:nvPr/>
        </p:nvCxnSpPr>
        <p:spPr>
          <a:xfrm>
            <a:off x="5947486" y="1859326"/>
            <a:ext cx="4083" cy="152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5943600" y="592055"/>
            <a:ext cx="7968" cy="2568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12549" y="2785557"/>
            <a:ext cx="24726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Start Stimulus </a:t>
            </a:r>
            <a:r>
              <a:rPr lang="en-US" sz="1000" dirty="0" smtClean="0"/>
              <a:t>process With SSD, Next Spout Timer = SSD, Reward if not disabled</a:t>
            </a:r>
            <a:endParaRPr lang="en-US" sz="1000" dirty="0"/>
          </a:p>
        </p:txBody>
      </p:sp>
      <p:cxnSp>
        <p:nvCxnSpPr>
          <p:cNvPr id="42" name="Straight Arrow Connector 41"/>
          <p:cNvCxnSpPr>
            <a:cxnSpLocks/>
            <a:stCxn id="7" idx="4"/>
          </p:cNvCxnSpPr>
          <p:nvPr/>
        </p:nvCxnSpPr>
        <p:spPr>
          <a:xfrm flipH="1">
            <a:off x="5946203" y="2542754"/>
            <a:ext cx="5366" cy="230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57018" y="2478527"/>
            <a:ext cx="2272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Lick conditions met (timing and number)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334548" y="3837091"/>
            <a:ext cx="15695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lick </a:t>
            </a:r>
            <a:r>
              <a:rPr lang="en-US" sz="1000" dirty="0"/>
              <a:t>detected </a:t>
            </a:r>
            <a:r>
              <a:rPr lang="en-US" sz="1000" dirty="0" smtClean="0"/>
              <a:t>during SSD give conditional reward</a:t>
            </a:r>
            <a:endParaRPr lang="en-US" sz="1000" dirty="0"/>
          </a:p>
        </p:txBody>
      </p:sp>
      <p:cxnSp>
        <p:nvCxnSpPr>
          <p:cNvPr id="81" name="Straight Arrow Connector 80"/>
          <p:cNvCxnSpPr>
            <a:stCxn id="24" idx="2"/>
            <a:endCxn id="13" idx="0"/>
          </p:cNvCxnSpPr>
          <p:nvPr/>
        </p:nvCxnSpPr>
        <p:spPr>
          <a:xfrm>
            <a:off x="5943600" y="6913064"/>
            <a:ext cx="0" cy="161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11" idx="4"/>
          </p:cNvCxnSpPr>
          <p:nvPr/>
        </p:nvCxnSpPr>
        <p:spPr>
          <a:xfrm>
            <a:off x="5943178" y="5893884"/>
            <a:ext cx="6451" cy="153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108508" y="9983167"/>
            <a:ext cx="1" cy="210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046697" y="10233206"/>
            <a:ext cx="1" cy="210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331365" y="7341365"/>
            <a:ext cx="0" cy="823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6279558" y="7331436"/>
            <a:ext cx="10518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243165" y="7054982"/>
            <a:ext cx="2507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Correct lick and other lick requirements met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flipH="1">
            <a:off x="4114820" y="7327381"/>
            <a:ext cx="542" cy="672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114818" y="7331436"/>
            <a:ext cx="1492824" cy="9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988018" y="8785146"/>
            <a:ext cx="917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Start new trial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118859" y="11129427"/>
            <a:ext cx="5387" cy="264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8046697" y="9617411"/>
            <a:ext cx="1" cy="210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4108506" y="11394344"/>
            <a:ext cx="2179018" cy="5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26" idx="2"/>
            <a:endCxn id="19" idx="0"/>
          </p:cNvCxnSpPr>
          <p:nvPr/>
        </p:nvCxnSpPr>
        <p:spPr>
          <a:xfrm>
            <a:off x="7338402" y="8558628"/>
            <a:ext cx="6582" cy="1932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14816" y="4243602"/>
            <a:ext cx="1" cy="126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659989" y="9013933"/>
            <a:ext cx="1937603" cy="22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5935093" y="668418"/>
            <a:ext cx="3647285" cy="32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cxnSpLocks/>
          </p:cNvCxnSpPr>
          <p:nvPr/>
        </p:nvCxnSpPr>
        <p:spPr>
          <a:xfrm flipH="1" flipV="1">
            <a:off x="9561688" y="684758"/>
            <a:ext cx="38261" cy="1053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7988018" y="11214785"/>
            <a:ext cx="104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Non retrial mode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130475" y="9125956"/>
            <a:ext cx="196868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Spouts to rest</a:t>
            </a:r>
          </a:p>
          <a:p>
            <a:r>
              <a:rPr lang="en-US" sz="1000" dirty="0"/>
              <a:t>Timer </a:t>
            </a:r>
            <a:r>
              <a:rPr lang="en-US" sz="1000" dirty="0" smtClean="0"/>
              <a:t>= </a:t>
            </a:r>
            <a:r>
              <a:rPr lang="en-US" sz="1000" dirty="0" err="1" smtClean="0"/>
              <a:t>punishment_tone_time</a:t>
            </a:r>
            <a:endParaRPr lang="en-US" sz="1000" dirty="0" smtClean="0"/>
          </a:p>
          <a:p>
            <a:r>
              <a:rPr lang="en-US" sz="1000" dirty="0" smtClean="0"/>
              <a:t>Stop </a:t>
            </a:r>
            <a:r>
              <a:rPr lang="en-US" sz="1000" dirty="0"/>
              <a:t>stimulus</a:t>
            </a:r>
          </a:p>
          <a:p>
            <a:r>
              <a:rPr lang="en-US" sz="1000" dirty="0"/>
              <a:t>Lights off</a:t>
            </a:r>
          </a:p>
          <a:p>
            <a:r>
              <a:rPr lang="en-US" sz="1000" dirty="0"/>
              <a:t>If flag start punishment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 flipH="1">
            <a:off x="2275154" y="8669604"/>
            <a:ext cx="14754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5" idx="2"/>
            <a:endCxn id="162" idx="0"/>
          </p:cNvCxnSpPr>
          <p:nvPr/>
        </p:nvCxnSpPr>
        <p:spPr>
          <a:xfrm flipH="1">
            <a:off x="4114816" y="8392861"/>
            <a:ext cx="3" cy="7330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6519274" y="8018208"/>
            <a:ext cx="8191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4728906" y="8179479"/>
            <a:ext cx="1790368" cy="13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6524022" y="8018208"/>
            <a:ext cx="2054" cy="161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6271050" y="9625509"/>
            <a:ext cx="17756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6279394" y="9617411"/>
            <a:ext cx="8130" cy="17769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389797" y="10720403"/>
            <a:ext cx="864684" cy="1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8043765" y="11216584"/>
            <a:ext cx="1556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9229736" y="9098099"/>
            <a:ext cx="24745" cy="1615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Arc 206"/>
          <p:cNvSpPr/>
          <p:nvPr/>
        </p:nvSpPr>
        <p:spPr>
          <a:xfrm rot="2985629">
            <a:off x="9082684" y="8962666"/>
            <a:ext cx="173126" cy="14706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8343555" y="10432447"/>
            <a:ext cx="859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retrial  mode</a:t>
            </a:r>
          </a:p>
        </p:txBody>
      </p:sp>
      <p:cxnSp>
        <p:nvCxnSpPr>
          <p:cNvPr id="214" name="Straight Arrow Connector 213"/>
          <p:cNvCxnSpPr>
            <a:cxnSpLocks/>
          </p:cNvCxnSpPr>
          <p:nvPr/>
        </p:nvCxnSpPr>
        <p:spPr>
          <a:xfrm flipV="1">
            <a:off x="2293280" y="668418"/>
            <a:ext cx="3664194" cy="32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cxnSpLocks/>
          </p:cNvCxnSpPr>
          <p:nvPr/>
        </p:nvCxnSpPr>
        <p:spPr>
          <a:xfrm flipH="1" flipV="1">
            <a:off x="2287127" y="701099"/>
            <a:ext cx="6153" cy="79685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5577844" y="7753225"/>
            <a:ext cx="73151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Timeout</a:t>
            </a: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5951568" y="7603071"/>
            <a:ext cx="0" cy="161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46" idx="3"/>
          </p:cNvCxnSpPr>
          <p:nvPr/>
        </p:nvCxnSpPr>
        <p:spPr>
          <a:xfrm>
            <a:off x="6309356" y="7876336"/>
            <a:ext cx="1029046" cy="9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46" idx="1"/>
          </p:cNvCxnSpPr>
          <p:nvPr/>
        </p:nvCxnSpPr>
        <p:spPr>
          <a:xfrm flipH="1">
            <a:off x="4999839" y="7876336"/>
            <a:ext cx="578005" cy="3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H="1" flipV="1">
            <a:off x="4107195" y="8836620"/>
            <a:ext cx="922931" cy="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Arc 255"/>
          <p:cNvSpPr/>
          <p:nvPr/>
        </p:nvSpPr>
        <p:spPr>
          <a:xfrm rot="2985629">
            <a:off x="4871819" y="8102995"/>
            <a:ext cx="173126" cy="14706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5010251" y="8245826"/>
            <a:ext cx="11708" cy="5864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5010251" y="7882778"/>
            <a:ext cx="0" cy="23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8046697" y="10978941"/>
            <a:ext cx="2998" cy="237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5EF169D-0661-4DC9-A19E-74FAFC4D7893}"/>
              </a:ext>
            </a:extLst>
          </p:cNvPr>
          <p:cNvCxnSpPr/>
          <p:nvPr/>
        </p:nvCxnSpPr>
        <p:spPr>
          <a:xfrm flipH="1">
            <a:off x="5943600" y="3185677"/>
            <a:ext cx="1" cy="182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958A5A5-BE78-463C-BD3A-122BBB453A1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943178" y="5180798"/>
            <a:ext cx="421" cy="182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301980C-1353-469E-B909-B924905D5E74}"/>
              </a:ext>
            </a:extLst>
          </p:cNvPr>
          <p:cNvCxnSpPr/>
          <p:nvPr/>
        </p:nvCxnSpPr>
        <p:spPr>
          <a:xfrm>
            <a:off x="4119321" y="3661901"/>
            <a:ext cx="2" cy="182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FDDFA96-493E-4F66-8DD7-66B3448CD3FA}"/>
              </a:ext>
            </a:extLst>
          </p:cNvPr>
          <p:cNvSpPr txBox="1"/>
          <p:nvPr/>
        </p:nvSpPr>
        <p:spPr>
          <a:xfrm>
            <a:off x="4564183" y="7076023"/>
            <a:ext cx="917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Wrong lick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FAB11-03BC-4581-93C0-EAC0E50541D3}"/>
              </a:ext>
            </a:extLst>
          </p:cNvPr>
          <p:cNvSpPr txBox="1"/>
          <p:nvPr/>
        </p:nvSpPr>
        <p:spPr>
          <a:xfrm>
            <a:off x="4497955" y="7631576"/>
            <a:ext cx="1243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Punishment == True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9CC65E-B949-49EB-B89A-3381B1A4F324}"/>
              </a:ext>
            </a:extLst>
          </p:cNvPr>
          <p:cNvSpPr txBox="1"/>
          <p:nvPr/>
        </p:nvSpPr>
        <p:spPr>
          <a:xfrm>
            <a:off x="6251881" y="7639562"/>
            <a:ext cx="1243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Punishment == False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AB2036-620D-472B-8497-87BE651FD282}"/>
              </a:ext>
            </a:extLst>
          </p:cNvPr>
          <p:cNvCxnSpPr>
            <a:cxnSpLocks/>
          </p:cNvCxnSpPr>
          <p:nvPr/>
        </p:nvCxnSpPr>
        <p:spPr>
          <a:xfrm flipH="1" flipV="1">
            <a:off x="5924337" y="2683894"/>
            <a:ext cx="3219628" cy="7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5597185" y="3378737"/>
            <a:ext cx="671915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102" name="TextBox 101"/>
          <p:cNvSpPr txBox="1"/>
          <p:nvPr/>
        </p:nvSpPr>
        <p:spPr>
          <a:xfrm>
            <a:off x="5643426" y="3392220"/>
            <a:ext cx="61220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/>
              <a:t>1_1</a:t>
            </a:r>
            <a:endParaRPr lang="en-US" sz="2133" dirty="0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4104463" y="3650605"/>
            <a:ext cx="1488667" cy="7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5EF169D-0661-4DC9-A19E-74FAFC4D7893}"/>
              </a:ext>
            </a:extLst>
          </p:cNvPr>
          <p:cNvCxnSpPr/>
          <p:nvPr/>
        </p:nvCxnSpPr>
        <p:spPr>
          <a:xfrm flipH="1">
            <a:off x="4118319" y="4628992"/>
            <a:ext cx="1" cy="182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3771904" y="4822052"/>
            <a:ext cx="671915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112" name="TextBox 111"/>
          <p:cNvSpPr txBox="1"/>
          <p:nvPr/>
        </p:nvSpPr>
        <p:spPr>
          <a:xfrm>
            <a:off x="3818145" y="4835535"/>
            <a:ext cx="61220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/>
              <a:t>1_2</a:t>
            </a:r>
            <a:endParaRPr lang="en-US" sz="2133" dirty="0"/>
          </a:p>
        </p:txBody>
      </p:sp>
      <p:sp>
        <p:nvSpPr>
          <p:cNvPr id="113" name="TextBox 112"/>
          <p:cNvSpPr txBox="1"/>
          <p:nvPr/>
        </p:nvSpPr>
        <p:spPr>
          <a:xfrm>
            <a:off x="5225045" y="4171064"/>
            <a:ext cx="143492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lick </a:t>
            </a:r>
            <a:r>
              <a:rPr lang="en-US" sz="1000" dirty="0"/>
              <a:t>detected </a:t>
            </a:r>
            <a:r>
              <a:rPr lang="en-US" sz="1000" dirty="0" smtClean="0"/>
              <a:t>during TCSA give conditional reward</a:t>
            </a:r>
            <a:endParaRPr lang="en-US" sz="1000" dirty="0"/>
          </a:p>
        </p:txBody>
      </p:sp>
      <p:cxnSp>
        <p:nvCxnSpPr>
          <p:cNvPr id="144" name="Straight Arrow Connector 143"/>
          <p:cNvCxnSpPr>
            <a:stCxn id="113" idx="2"/>
          </p:cNvCxnSpPr>
          <p:nvPr/>
        </p:nvCxnSpPr>
        <p:spPr>
          <a:xfrm>
            <a:off x="5942506" y="4725062"/>
            <a:ext cx="454" cy="210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301980C-1353-469E-B909-B924905D5E74}"/>
              </a:ext>
            </a:extLst>
          </p:cNvPr>
          <p:cNvCxnSpPr/>
          <p:nvPr/>
        </p:nvCxnSpPr>
        <p:spPr>
          <a:xfrm flipH="1">
            <a:off x="5942051" y="4020344"/>
            <a:ext cx="1094" cy="150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1" idx="6"/>
          </p:cNvCxnSpPr>
          <p:nvPr/>
        </p:nvCxnSpPr>
        <p:spPr>
          <a:xfrm>
            <a:off x="4443819" y="5087567"/>
            <a:ext cx="590722" cy="716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5030126" y="4034699"/>
            <a:ext cx="574" cy="107291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5030245" y="4026017"/>
            <a:ext cx="926774" cy="462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207" idx="0"/>
          </p:cNvCxnSpPr>
          <p:nvPr/>
        </p:nvCxnSpPr>
        <p:spPr>
          <a:xfrm>
            <a:off x="9143965" y="2674769"/>
            <a:ext cx="81413" cy="6313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746245" y="8382396"/>
            <a:ext cx="1092" cy="286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25" idx="1"/>
          </p:cNvCxnSpPr>
          <p:nvPr/>
        </p:nvCxnSpPr>
        <p:spPr>
          <a:xfrm flipH="1" flipV="1">
            <a:off x="3012872" y="8186142"/>
            <a:ext cx="492880" cy="6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017552" y="2704737"/>
            <a:ext cx="6766" cy="5488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3028994" y="2689531"/>
            <a:ext cx="2934613" cy="4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697929" y="10876075"/>
            <a:ext cx="786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Stop noise</a:t>
            </a:r>
          </a:p>
        </p:txBody>
      </p:sp>
      <p:cxnSp>
        <p:nvCxnSpPr>
          <p:cNvPr id="120" name="Straight Arrow Connector 119"/>
          <p:cNvCxnSpPr>
            <a:stCxn id="21" idx="4"/>
          </p:cNvCxnSpPr>
          <p:nvPr/>
        </p:nvCxnSpPr>
        <p:spPr>
          <a:xfrm>
            <a:off x="4108508" y="10735156"/>
            <a:ext cx="6307" cy="1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948886" y="4809505"/>
            <a:ext cx="905880" cy="159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848983" y="4815320"/>
            <a:ext cx="12956" cy="112253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cxnSpLocks/>
          </p:cNvCxnSpPr>
          <p:nvPr/>
        </p:nvCxnSpPr>
        <p:spPr>
          <a:xfrm flipH="1">
            <a:off x="5933143" y="5930412"/>
            <a:ext cx="926558" cy="81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FDDFA96-493E-4F66-8DD7-66B3448CD3FA}"/>
              </a:ext>
            </a:extLst>
          </p:cNvPr>
          <p:cNvSpPr txBox="1"/>
          <p:nvPr/>
        </p:nvSpPr>
        <p:spPr>
          <a:xfrm>
            <a:off x="6771089" y="4878762"/>
            <a:ext cx="53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Retrial</a:t>
            </a:r>
            <a:endParaRPr lang="en-US" sz="9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601519" y="2268251"/>
            <a:ext cx="39777" cy="6582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1652724" y="8839170"/>
            <a:ext cx="2484310" cy="11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49" y="518222"/>
            <a:ext cx="7040803" cy="20005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State3 timeout processing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r>
              <a:rPr lang="en-US" sz="1200" dirty="0"/>
              <a:t>If  retrial mode or  (</a:t>
            </a:r>
            <a:r>
              <a:rPr lang="en-US" sz="1200" dirty="0" err="1"/>
              <a:t>timeout_punishment</a:t>
            </a:r>
            <a:r>
              <a:rPr lang="en-US" sz="1200" dirty="0"/>
              <a:t> is true) and  (</a:t>
            </a:r>
            <a:r>
              <a:rPr lang="en-US" sz="1200" dirty="0" err="1"/>
              <a:t>no_test_punishment</a:t>
            </a:r>
            <a:r>
              <a:rPr lang="en-US" sz="1200" dirty="0"/>
              <a:t> or light07 condition not true)</a:t>
            </a:r>
          </a:p>
          <a:p>
            <a:endParaRPr lang="en-US" sz="1200" dirty="0"/>
          </a:p>
          <a:p>
            <a:r>
              <a:rPr lang="en-US" sz="1200" dirty="0"/>
              <a:t>   state3_5 with punishment  </a:t>
            </a:r>
          </a:p>
          <a:p>
            <a:endParaRPr lang="en-US" sz="1200" dirty="0"/>
          </a:p>
          <a:p>
            <a:r>
              <a:rPr lang="en-US" sz="1200"/>
              <a:t>else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state4</a:t>
            </a:r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49" y="2712757"/>
            <a:ext cx="6400730" cy="9017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Wrong spout processing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r>
              <a:rPr lang="en-US" sz="1200" dirty="0"/>
              <a:t>In 6-panel mode:</a:t>
            </a:r>
          </a:p>
          <a:p>
            <a:endParaRPr lang="en-US" sz="1200" dirty="0"/>
          </a:p>
          <a:p>
            <a:r>
              <a:rPr lang="en-US" sz="1200" dirty="0"/>
              <a:t>In retrial mode</a:t>
            </a:r>
          </a:p>
          <a:p>
            <a:endParaRPr lang="en-US" sz="1200" dirty="0"/>
          </a:p>
          <a:p>
            <a:pPr lvl="1"/>
            <a:r>
              <a:rPr lang="en-US" sz="1200" dirty="0"/>
              <a:t>If </a:t>
            </a:r>
            <a:r>
              <a:rPr lang="en-US" sz="1200" dirty="0" err="1"/>
              <a:t>punishment_active</a:t>
            </a:r>
            <a:r>
              <a:rPr lang="en-US" sz="1200" dirty="0"/>
              <a:t> == true </a:t>
            </a:r>
          </a:p>
          <a:p>
            <a:pPr lvl="1"/>
            <a:r>
              <a:rPr lang="en-US" sz="1200" dirty="0"/>
              <a:t>	if  </a:t>
            </a:r>
            <a:r>
              <a:rPr lang="en-US" sz="1200" dirty="0" err="1"/>
              <a:t>no_test_punishment</a:t>
            </a:r>
            <a:r>
              <a:rPr lang="en-US" sz="1200" dirty="0"/>
              <a:t> == true &amp; 0&lt;</a:t>
            </a:r>
            <a:r>
              <a:rPr lang="en-US" sz="1200" dirty="0" err="1"/>
              <a:t>lightval</a:t>
            </a:r>
            <a:r>
              <a:rPr lang="en-US" sz="1200" dirty="0"/>
              <a:t>&lt;7 </a:t>
            </a:r>
          </a:p>
          <a:p>
            <a:pPr lvl="1"/>
            <a:r>
              <a:rPr lang="en-US" sz="1200" dirty="0"/>
              <a:t>	       State 4 (no reward, go to new trial)</a:t>
            </a:r>
          </a:p>
          <a:p>
            <a:pPr lvl="1"/>
            <a:r>
              <a:rPr lang="en-US" sz="1200" dirty="0"/>
              <a:t>	else</a:t>
            </a:r>
          </a:p>
          <a:p>
            <a:pPr lvl="1"/>
            <a:r>
              <a:rPr lang="en-US" sz="1200" dirty="0"/>
              <a:t>	      state3_5 (give punishment, go to retrial)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If </a:t>
            </a:r>
            <a:r>
              <a:rPr lang="en-US" sz="1200" dirty="0" err="1"/>
              <a:t>punishment_active</a:t>
            </a:r>
            <a:r>
              <a:rPr lang="en-US" sz="1200" dirty="0"/>
              <a:t> == false</a:t>
            </a:r>
          </a:p>
          <a:p>
            <a:pPr lvl="1"/>
            <a:r>
              <a:rPr lang="en-US" sz="1200" dirty="0"/>
              <a:t>	state2  (no punishment, go to retrial)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 non retrial mode</a:t>
            </a:r>
          </a:p>
          <a:p>
            <a:endParaRPr lang="en-US" sz="1200" dirty="0"/>
          </a:p>
          <a:p>
            <a:pPr lvl="1"/>
            <a:r>
              <a:rPr lang="en-US" sz="1200" dirty="0"/>
              <a:t>If </a:t>
            </a:r>
            <a:r>
              <a:rPr lang="en-US" sz="1200" dirty="0" err="1"/>
              <a:t>punishment_active</a:t>
            </a:r>
            <a:r>
              <a:rPr lang="en-US" sz="1200" dirty="0"/>
              <a:t> == true </a:t>
            </a:r>
          </a:p>
          <a:p>
            <a:pPr lvl="1"/>
            <a:r>
              <a:rPr lang="en-US" sz="1200" dirty="0"/>
              <a:t>	if  </a:t>
            </a:r>
            <a:r>
              <a:rPr lang="en-US" sz="1200" dirty="0" err="1"/>
              <a:t>no_test_punishment</a:t>
            </a:r>
            <a:r>
              <a:rPr lang="en-US" sz="1200" dirty="0"/>
              <a:t> == true &amp; 0&lt;</a:t>
            </a:r>
            <a:r>
              <a:rPr lang="en-US" sz="1200" dirty="0" err="1"/>
              <a:t>lightval</a:t>
            </a:r>
            <a:r>
              <a:rPr lang="en-US" sz="1200" dirty="0"/>
              <a:t>&lt;7 </a:t>
            </a:r>
          </a:p>
          <a:p>
            <a:pPr lvl="1"/>
            <a:r>
              <a:rPr lang="en-US" sz="1200" dirty="0"/>
              <a:t>	       State 4 (no reward, go to new trial)</a:t>
            </a:r>
          </a:p>
          <a:p>
            <a:pPr lvl="1"/>
            <a:r>
              <a:rPr lang="en-US" sz="1200" dirty="0"/>
              <a:t>	else</a:t>
            </a:r>
          </a:p>
          <a:p>
            <a:pPr lvl="1"/>
            <a:r>
              <a:rPr lang="en-US" sz="1200" dirty="0"/>
              <a:t>	      state5 (give punishment, go to new trial)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If </a:t>
            </a:r>
            <a:r>
              <a:rPr lang="en-US" sz="1200" dirty="0" err="1"/>
              <a:t>punishment_active</a:t>
            </a:r>
            <a:r>
              <a:rPr lang="en-US" sz="1200" dirty="0"/>
              <a:t> == false</a:t>
            </a:r>
          </a:p>
          <a:p>
            <a:pPr lvl="1"/>
            <a:r>
              <a:rPr lang="en-US" sz="1200" dirty="0"/>
              <a:t>	state1  (go to new trial)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--------------------------------------------------------------------------------</a:t>
            </a:r>
          </a:p>
          <a:p>
            <a:pPr lvl="1"/>
            <a:endParaRPr lang="en-US" sz="1200" dirty="0"/>
          </a:p>
          <a:p>
            <a:r>
              <a:rPr lang="en-US" sz="1200" dirty="0"/>
              <a:t>In 2-panel mode:</a:t>
            </a:r>
          </a:p>
          <a:p>
            <a:endParaRPr lang="en-US" sz="1200" dirty="0"/>
          </a:p>
          <a:p>
            <a:r>
              <a:rPr lang="en-US" sz="1200" dirty="0"/>
              <a:t>In retrial mode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If </a:t>
            </a:r>
            <a:r>
              <a:rPr lang="en-US" sz="1200" dirty="0" err="1"/>
              <a:t>punishment_active</a:t>
            </a:r>
            <a:r>
              <a:rPr lang="en-US" sz="1200" dirty="0"/>
              <a:t> == false</a:t>
            </a:r>
          </a:p>
          <a:p>
            <a:pPr lvl="1"/>
            <a:r>
              <a:rPr lang="en-US" sz="1200" dirty="0"/>
              <a:t>	state3_5 with no punishment, then go to retrial</a:t>
            </a:r>
          </a:p>
          <a:p>
            <a:pPr lvl="1"/>
            <a:r>
              <a:rPr lang="en-US" sz="1200" dirty="0"/>
              <a:t>If </a:t>
            </a:r>
            <a:r>
              <a:rPr lang="en-US" sz="1200" dirty="0" err="1"/>
              <a:t>punishment_active</a:t>
            </a:r>
            <a:r>
              <a:rPr lang="en-US" sz="1200" dirty="0"/>
              <a:t> == true</a:t>
            </a:r>
          </a:p>
          <a:p>
            <a:pPr lvl="1"/>
            <a:r>
              <a:rPr lang="en-US" sz="1200" dirty="0"/>
              <a:t>	state3_5 with punishment, then go to retrial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r>
              <a:rPr lang="en-US" sz="1200" dirty="0"/>
              <a:t>In non retrial mode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If </a:t>
            </a:r>
            <a:r>
              <a:rPr lang="en-US" sz="1200" dirty="0" err="1"/>
              <a:t>punishment_active</a:t>
            </a:r>
            <a:r>
              <a:rPr lang="en-US" sz="1200" dirty="0"/>
              <a:t> not true</a:t>
            </a:r>
          </a:p>
          <a:p>
            <a:pPr lvl="1"/>
            <a:r>
              <a:rPr lang="en-US" sz="1200" dirty="0"/>
              <a:t>	do nothing (keep waiting for correct lick)</a:t>
            </a:r>
          </a:p>
          <a:p>
            <a:pPr lvl="1"/>
            <a:r>
              <a:rPr lang="en-US" sz="1200" dirty="0"/>
              <a:t>If </a:t>
            </a:r>
            <a:r>
              <a:rPr lang="en-US" sz="1200" dirty="0" err="1"/>
              <a:t>punishment_active</a:t>
            </a:r>
            <a:r>
              <a:rPr lang="en-US" sz="1200" dirty="0"/>
              <a:t>  true</a:t>
            </a:r>
          </a:p>
          <a:p>
            <a:pPr lvl="1"/>
            <a:r>
              <a:rPr lang="en-US" sz="1200" dirty="0"/>
              <a:t>	state5 with punishment then go to new trial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40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</TotalTime>
  <Words>203</Words>
  <Application>Microsoft Office PowerPoint</Application>
  <PresentationFormat>Custom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California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Mikko Oijala</dc:creator>
  <cp:lastModifiedBy>Mikko Oijala</cp:lastModifiedBy>
  <cp:revision>54</cp:revision>
  <dcterms:created xsi:type="dcterms:W3CDTF">2020-04-08T21:55:11Z</dcterms:created>
  <dcterms:modified xsi:type="dcterms:W3CDTF">2020-10-23T22:20:54Z</dcterms:modified>
</cp:coreProperties>
</file>