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3" d="100"/>
          <a:sy n="83" d="100"/>
        </p:scale>
        <p:origin x="376" y="64"/>
      </p:cViewPr>
      <p:guideLst>
        <p:guide orient="horz" pos="17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7970-4A6C-42BF-A5EA-A5FD5C22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BE34-6473-4F00-ADFE-CD91AC3F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2DBA-3503-4907-8B22-818F0170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27EB-6650-423C-AE33-91A33DCF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147B-0895-48FD-AC5D-AE9737DD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FF53-3272-41BE-8101-D1F1066C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281B7-0270-42F1-BD1C-2D6B5F73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1898-C512-4AFC-A0A5-087A91ED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DC0-B121-4C00-A097-FB6A949D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D869-C68E-4071-9940-0B0C1379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ECB37-5315-4B8A-86FF-063D2B9B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048C-05DD-47A8-9564-5A5AFF10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5175-F25C-471D-95C9-9DE3525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7D4E-2BE3-4718-9503-E2B44865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5FE5-84BB-4268-8D53-0FCFF0E3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E360-C4A2-4DDB-8306-E918D5CE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404E-09F4-4A7E-89A8-5533D5F6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0A5B-9AF4-40F8-8277-A9D86711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37BF-13DA-4D27-8CE3-EE9EC520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287C-8C4F-4F96-8949-4B51F867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729A-4762-4B3B-AC70-094D14EC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70D8-4A26-4661-8A32-6C976E10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56F1-452D-4B09-BE8B-738FFDAF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CB8D-C0C6-44E5-A5A2-32874B66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ED36-58B5-422B-82FC-12E06775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F01-1232-407A-BA73-743BA6E6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300B-AC26-4B87-8A7E-C78183909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D58E-6125-4611-A38E-95628AAC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10AB-FF82-4771-A53D-90AE6BD2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DB09-F348-41C0-8821-1C57C4D6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70C7-9873-4C6D-AEE6-4274CD7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F9B-4002-4477-81C0-D997FB63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AA8D-1CE1-4F6A-B404-7D7FF2E9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4803-B7E0-4A78-A9A6-5B4D3221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4210B-845B-4BCB-BC4F-53CE5884C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C4371-DAE2-47A6-B730-B935AC53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41724-63E3-4A8C-B1DF-C8361C42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4699A-EB0F-480F-9672-D923C10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0334-E98E-46D8-8F92-848CF665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3FEB-23CC-4CEE-83C5-0CFA48C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A9443-2605-4136-9C65-8E43814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0755-8AFD-45C7-BA6E-ABA5631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6063-1E05-4A67-88F1-1569D6BF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DCC8F-4447-4EF1-9AF2-D360C0AC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89C73-66F3-4250-A4E0-4D79F2E3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1A7D-7130-469F-9D48-20960DC3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A9C3-55D8-4A2C-A8C9-1AA09E0A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CB88-AC9E-46E8-895A-1BDC5A96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F841D-656A-4288-9618-F979A42D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AA726-23D6-461B-9B7B-89F3A4D1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E997-4B2F-4AEE-83AD-B486D4E6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5BE5-305E-42B2-B88D-CFDA6865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BF52-D400-4272-AC5F-D07F9302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A4D74-474D-4900-98D7-700356AFF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363BF-4F37-4474-8BB7-B8E9BB23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2088-2700-46CD-9B10-79480845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9EDD-7759-4C0C-BD1B-9202145D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C95E-3E1D-4748-992A-02969B64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C2A30-6B2D-4839-BD7A-6387E715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5C9D-1405-4EFD-8E62-BF407987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C03A-D4E4-4420-889F-3A86954A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806-87F3-4246-A698-48BE24B7B1E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C7A2-D0F1-4C00-AD1A-4C2B555E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9D27-3097-4B2D-B5F7-89C8B287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1BACD-F1FD-4ADD-B514-6DC5FF3035B3}"/>
              </a:ext>
            </a:extLst>
          </p:cNvPr>
          <p:cNvSpPr/>
          <p:nvPr/>
        </p:nvSpPr>
        <p:spPr>
          <a:xfrm>
            <a:off x="4701340" y="1332547"/>
            <a:ext cx="1828800" cy="365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2E12D-D297-4A1B-A46F-F6EC9AD8979C}"/>
              </a:ext>
            </a:extLst>
          </p:cNvPr>
          <p:cNvSpPr/>
          <p:nvPr/>
        </p:nvSpPr>
        <p:spPr>
          <a:xfrm>
            <a:off x="4695833" y="5444102"/>
            <a:ext cx="18288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18765-C72D-4047-9CCC-A3F2A2CFDAFD}"/>
              </a:ext>
            </a:extLst>
          </p:cNvPr>
          <p:cNvSpPr txBox="1"/>
          <p:nvPr/>
        </p:nvSpPr>
        <p:spPr>
          <a:xfrm>
            <a:off x="4838700" y="1396893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DUE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AB755-6E2B-4A3D-809C-9F44CAD724E0}"/>
              </a:ext>
            </a:extLst>
          </p:cNvPr>
          <p:cNvSpPr txBox="1"/>
          <p:nvPr/>
        </p:nvSpPr>
        <p:spPr>
          <a:xfrm>
            <a:off x="4883020" y="5783211"/>
            <a:ext cx="154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Audio Amp  MAX 9744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30140" y="1556034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5572188" y="5431339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46822" y="1453527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2F647E83-A5B1-46E4-BEA5-951B93A0706D}"/>
              </a:ext>
            </a:extLst>
          </p:cNvPr>
          <p:cNvCxnSpPr>
            <a:cxnSpLocks/>
          </p:cNvCxnSpPr>
          <p:nvPr/>
        </p:nvCxnSpPr>
        <p:spPr>
          <a:xfrm flipH="1">
            <a:off x="5495933" y="4999150"/>
            <a:ext cx="356" cy="4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6B185A5D-4A96-430E-9F27-2C6CCF5A6982}"/>
              </a:ext>
            </a:extLst>
          </p:cNvPr>
          <p:cNvSpPr/>
          <p:nvPr/>
        </p:nvSpPr>
        <p:spPr>
          <a:xfrm rot="10800000">
            <a:off x="7841613" y="3715175"/>
            <a:ext cx="132380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7423352" y="5646783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Left Speaker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FFA2B3-65EA-4450-B294-1418DDDE824D}"/>
              </a:ext>
            </a:extLst>
          </p:cNvPr>
          <p:cNvSpPr txBox="1"/>
          <p:nvPr/>
        </p:nvSpPr>
        <p:spPr>
          <a:xfrm>
            <a:off x="7429393" y="5932533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Right Speaker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381000" y="184688"/>
            <a:ext cx="30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Lur</a:t>
            </a:r>
            <a:r>
              <a:rPr lang="en-US" sz="2000" b="1" dirty="0"/>
              <a:t> Lab Shock Box Circuit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B0BA1CD-CABD-4691-B39C-E7402019161F}"/>
              </a:ext>
            </a:extLst>
          </p:cNvPr>
          <p:cNvCxnSpPr>
            <a:cxnSpLocks/>
          </p:cNvCxnSpPr>
          <p:nvPr/>
        </p:nvCxnSpPr>
        <p:spPr>
          <a:xfrm flipV="1">
            <a:off x="4013035" y="1890343"/>
            <a:ext cx="685800" cy="9491"/>
          </a:xfrm>
          <a:prstGeom prst="line">
            <a:avLst/>
          </a:prstGeom>
          <a:ln w="698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35ADCDD9-55FA-45DA-AA6C-0BA204A11BD8}"/>
              </a:ext>
            </a:extLst>
          </p:cNvPr>
          <p:cNvSpPr txBox="1"/>
          <p:nvPr/>
        </p:nvSpPr>
        <p:spPr>
          <a:xfrm>
            <a:off x="3490431" y="1710422"/>
            <a:ext cx="5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CBF70A3-B288-4A08-AA61-6918E51E2F19}"/>
              </a:ext>
            </a:extLst>
          </p:cNvPr>
          <p:cNvSpPr/>
          <p:nvPr/>
        </p:nvSpPr>
        <p:spPr>
          <a:xfrm>
            <a:off x="5210183" y="638449"/>
            <a:ext cx="780440" cy="3743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3BB35545-AA0E-4C33-8720-8FE5EC9F88BD}"/>
              </a:ext>
            </a:extLst>
          </p:cNvPr>
          <p:cNvSpPr txBox="1"/>
          <p:nvPr/>
        </p:nvSpPr>
        <p:spPr>
          <a:xfrm>
            <a:off x="5237045" y="640553"/>
            <a:ext cx="78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12 V power</a:t>
            </a:r>
          </a:p>
          <a:p>
            <a:r>
              <a:rPr lang="en-US" sz="800" dirty="0"/>
              <a:t>supply</a:t>
            </a:r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3FBDE653-0983-473F-A58F-8C233B840B1B}"/>
              </a:ext>
            </a:extLst>
          </p:cNvPr>
          <p:cNvCxnSpPr>
            <a:cxnSpLocks/>
          </p:cNvCxnSpPr>
          <p:nvPr/>
        </p:nvCxnSpPr>
        <p:spPr>
          <a:xfrm flipV="1">
            <a:off x="5594297" y="1005996"/>
            <a:ext cx="0" cy="3175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4675989" y="4453622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DAC0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06E64A9F-45C6-47EA-B2FE-7B6098C34DFF}"/>
              </a:ext>
            </a:extLst>
          </p:cNvPr>
          <p:cNvSpPr/>
          <p:nvPr/>
        </p:nvSpPr>
        <p:spPr>
          <a:xfrm>
            <a:off x="7439033" y="4243952"/>
            <a:ext cx="9144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A414AACD-26F5-47D9-B7F0-6355F4EAA1D9}"/>
              </a:ext>
            </a:extLst>
          </p:cNvPr>
          <p:cNvSpPr txBox="1"/>
          <p:nvPr/>
        </p:nvSpPr>
        <p:spPr>
          <a:xfrm>
            <a:off x="7558139" y="4346640"/>
            <a:ext cx="66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Level Converter</a:t>
            </a:r>
          </a:p>
          <a:p>
            <a:r>
              <a:rPr lang="en-US" sz="800" dirty="0"/>
              <a:t>BOB-12009</a:t>
            </a: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H="1" flipV="1">
            <a:off x="7880140" y="4043627"/>
            <a:ext cx="3716" cy="200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7033235" y="3833315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22E12D-D297-4A1B-A46F-F6EC9AD8979C}"/>
              </a:ext>
            </a:extLst>
          </p:cNvPr>
          <p:cNvSpPr/>
          <p:nvPr/>
        </p:nvSpPr>
        <p:spPr>
          <a:xfrm>
            <a:off x="7443021" y="1329302"/>
            <a:ext cx="914400" cy="2169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24633" y="1781678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46822" y="168148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27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26152" y="2010278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48304" y="1907084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29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27671" y="2241365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34739" y="2133643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29190" y="2469965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53770" y="2367585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30709" y="2696078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58533" y="2593180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35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32228" y="2927165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52124" y="281631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37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33747" y="3153278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51378" y="304244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428804" y="1448386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428805" y="1669868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428804" y="1897425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434863" y="2131156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435214" y="2360598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439034" y="2598924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439175" y="2837250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439033" y="305242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47E83-A5B1-46E4-BEA5-951B93A0706D}"/>
              </a:ext>
            </a:extLst>
          </p:cNvPr>
          <p:cNvCxnSpPr>
            <a:cxnSpLocks/>
          </p:cNvCxnSpPr>
          <p:nvPr/>
        </p:nvCxnSpPr>
        <p:spPr>
          <a:xfrm>
            <a:off x="5736531" y="4988949"/>
            <a:ext cx="0" cy="45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5341731" y="5431765"/>
            <a:ext cx="3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24633" y="5769894"/>
            <a:ext cx="912881" cy="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26152" y="6055644"/>
            <a:ext cx="912881" cy="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022E12D-D297-4A1B-A46F-F6EC9AD8979C}"/>
              </a:ext>
            </a:extLst>
          </p:cNvPr>
          <p:cNvSpPr/>
          <p:nvPr/>
        </p:nvSpPr>
        <p:spPr>
          <a:xfrm>
            <a:off x="9275996" y="1323544"/>
            <a:ext cx="914400" cy="27489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5ADCDD9-55FA-45DA-AA6C-0BA204A11BD8}"/>
              </a:ext>
            </a:extLst>
          </p:cNvPr>
          <p:cNvSpPr txBox="1"/>
          <p:nvPr/>
        </p:nvSpPr>
        <p:spPr>
          <a:xfrm>
            <a:off x="9194352" y="579995"/>
            <a:ext cx="107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DB-25 connector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7291108" y="930651"/>
            <a:ext cx="498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907876" y="3302986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880140" y="1323970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5564963" y="4472552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5334506" y="4472978"/>
            <a:ext cx="3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ADCDD9-55FA-45DA-AA6C-0BA204A11BD8}"/>
              </a:ext>
            </a:extLst>
          </p:cNvPr>
          <p:cNvSpPr txBox="1"/>
          <p:nvPr/>
        </p:nvSpPr>
        <p:spPr>
          <a:xfrm>
            <a:off x="7496322" y="621174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LS-241</a:t>
            </a:r>
          </a:p>
          <a:p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8359793" y="1558344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8353433" y="1783778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8354952" y="2012378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8356471" y="2243465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8357990" y="2472065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8359509" y="2698178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8361028" y="2929265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8362547" y="3155378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8084178" y="1450490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8084179" y="1671972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8084178" y="189952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8090237" y="2133260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8090588" y="2362702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8094408" y="2601028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8087239" y="2820471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8094407" y="3054533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8010533" y="1150888"/>
            <a:ext cx="2088" cy="1784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7724783" y="1150888"/>
            <a:ext cx="2088" cy="1784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598032" y="132456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19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>
            <a:off x="7577774" y="1157810"/>
            <a:ext cx="432759" cy="12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8040568" y="3490778"/>
            <a:ext cx="0" cy="11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7754745" y="3490778"/>
            <a:ext cx="73" cy="119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7752320" y="3602834"/>
            <a:ext cx="288248" cy="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612930" y="3295624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7907803" y="3603315"/>
            <a:ext cx="73" cy="119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40623" y="1434437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40624" y="165591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40623" y="1883476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46682" y="2117207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47033" y="234664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50853" y="2584975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43684" y="2804418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50852" y="3038480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>
            <a:off x="8696333" y="3609921"/>
            <a:ext cx="571500" cy="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543B0A2-2114-48EB-AEE4-040FB4F8C4F3}"/>
              </a:ext>
            </a:extLst>
          </p:cNvPr>
          <p:cNvCxnSpPr>
            <a:cxnSpLocks/>
          </p:cNvCxnSpPr>
          <p:nvPr/>
        </p:nvCxnSpPr>
        <p:spPr>
          <a:xfrm flipH="1">
            <a:off x="8353557" y="4415402"/>
            <a:ext cx="342776" cy="2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24632" y="4415402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6524633" y="4702433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43B0A2-2114-48EB-AEE4-040FB4F8C4F3}"/>
              </a:ext>
            </a:extLst>
          </p:cNvPr>
          <p:cNvCxnSpPr>
            <a:cxnSpLocks/>
          </p:cNvCxnSpPr>
          <p:nvPr/>
        </p:nvCxnSpPr>
        <p:spPr>
          <a:xfrm>
            <a:off x="8696333" y="3609921"/>
            <a:ext cx="2" cy="8054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>
            <a:off x="8924931" y="3901052"/>
            <a:ext cx="3429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543B0A2-2114-48EB-AEE4-040FB4F8C4F3}"/>
              </a:ext>
            </a:extLst>
          </p:cNvPr>
          <p:cNvCxnSpPr>
            <a:cxnSpLocks/>
          </p:cNvCxnSpPr>
          <p:nvPr/>
        </p:nvCxnSpPr>
        <p:spPr>
          <a:xfrm flipH="1">
            <a:off x="8353433" y="4698697"/>
            <a:ext cx="571498" cy="2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543B0A2-2114-48EB-AEE4-040FB4F8C4F3}"/>
              </a:ext>
            </a:extLst>
          </p:cNvPr>
          <p:cNvCxnSpPr>
            <a:cxnSpLocks/>
          </p:cNvCxnSpPr>
          <p:nvPr/>
        </p:nvCxnSpPr>
        <p:spPr>
          <a:xfrm>
            <a:off x="8924931" y="3893216"/>
            <a:ext cx="2" cy="8054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48610" y="3484414"/>
            <a:ext cx="71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Trigger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9260815" y="3769272"/>
            <a:ext cx="698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14 Test In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31002" y="4307680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47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246154" y="456997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5354616" y="4754525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5612433" y="4754099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</a:t>
            </a: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6B185A5D-4A96-430E-9F27-2C6CCF5A6982}"/>
              </a:ext>
            </a:extLst>
          </p:cNvPr>
          <p:cNvSpPr/>
          <p:nvPr/>
        </p:nvSpPr>
        <p:spPr>
          <a:xfrm rot="10800000">
            <a:off x="5549213" y="6470540"/>
            <a:ext cx="132380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5459920" y="6358199"/>
            <a:ext cx="288248" cy="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5615403" y="6358680"/>
            <a:ext cx="73" cy="119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4832564" y="5288487"/>
            <a:ext cx="0" cy="1446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4817917" y="5143214"/>
            <a:ext cx="54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241282" y="4539743"/>
            <a:ext cx="4594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0" idx="1"/>
          </p:cNvCxnSpPr>
          <p:nvPr/>
        </p:nvCxnSpPr>
        <p:spPr>
          <a:xfrm flipH="1">
            <a:off x="4234111" y="5901302"/>
            <a:ext cx="461722" cy="1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02" y="5901302"/>
            <a:ext cx="170703" cy="432854"/>
          </a:xfrm>
          <a:prstGeom prst="rect">
            <a:avLst/>
          </a:prstGeom>
        </p:spPr>
      </p:pic>
      <p:cxnSp>
        <p:nvCxnSpPr>
          <p:cNvPr id="158" name="Straight Connector 157"/>
          <p:cNvCxnSpPr/>
          <p:nvPr/>
        </p:nvCxnSpPr>
        <p:spPr>
          <a:xfrm>
            <a:off x="4234110" y="4530931"/>
            <a:ext cx="2672" cy="458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endCxn id="36" idx="0"/>
          </p:cNvCxnSpPr>
          <p:nvPr/>
        </p:nvCxnSpPr>
        <p:spPr>
          <a:xfrm>
            <a:off x="4239108" y="5350798"/>
            <a:ext cx="4346" cy="550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79632" y="4986902"/>
            <a:ext cx="116151" cy="366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3852480" y="5035907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 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3719787" y="5949202"/>
            <a:ext cx="514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680 pF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6520562" y="4043627"/>
            <a:ext cx="1359580" cy="11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  <a:endCxn id="404" idx="2"/>
          </p:cNvCxnSpPr>
          <p:nvPr/>
        </p:nvCxnSpPr>
        <p:spPr>
          <a:xfrm flipV="1">
            <a:off x="7896233" y="4929752"/>
            <a:ext cx="0" cy="240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6246154" y="5162713"/>
            <a:ext cx="1650079" cy="7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6253770" y="4999150"/>
            <a:ext cx="0" cy="4321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6694483" y="4944097"/>
            <a:ext cx="59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+3.3 V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6066048" y="543074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Vi2c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H="1">
            <a:off x="3610934" y="2908414"/>
            <a:ext cx="1069286" cy="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4680219" y="2809428"/>
            <a:ext cx="1067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40 shock indicator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4679474" y="3952428"/>
            <a:ext cx="96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42 tone indicator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6E64A9F-45C6-47EA-B2FE-7B6098C34DFF}"/>
              </a:ext>
            </a:extLst>
          </p:cNvPr>
          <p:cNvSpPr/>
          <p:nvPr/>
        </p:nvSpPr>
        <p:spPr>
          <a:xfrm>
            <a:off x="2695583" y="2558936"/>
            <a:ext cx="9144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3379518" y="2795918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3574005" y="2281922"/>
            <a:ext cx="498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6B185A5D-4A96-430E-9F27-2C6CCF5A6982}"/>
              </a:ext>
            </a:extLst>
          </p:cNvPr>
          <p:cNvSpPr/>
          <p:nvPr/>
        </p:nvSpPr>
        <p:spPr>
          <a:xfrm rot="10800000">
            <a:off x="3755874" y="3255256"/>
            <a:ext cx="132380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823146" y="3135021"/>
            <a:ext cx="73" cy="119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3609984" y="3130436"/>
            <a:ext cx="212079" cy="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3604625" y="2669635"/>
            <a:ext cx="212079" cy="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3381383" y="2573660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3394977" y="2970776"/>
            <a:ext cx="28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</a:p>
        </p:txBody>
      </p:sp>
      <p:sp>
        <p:nvSpPr>
          <p:cNvPr id="175" name="Rectangle 174"/>
          <p:cNvSpPr/>
          <p:nvPr/>
        </p:nvSpPr>
        <p:spPr>
          <a:xfrm rot="5400000">
            <a:off x="2256929" y="2523972"/>
            <a:ext cx="116151" cy="366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H="1" flipV="1">
            <a:off x="2494853" y="2706695"/>
            <a:ext cx="212079" cy="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1950710" y="2705459"/>
            <a:ext cx="185838" cy="1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2709032" y="2573660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2722626" y="2970776"/>
            <a:ext cx="28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</a:p>
        </p:txBody>
      </p:sp>
      <p:cxnSp>
        <p:nvCxnSpPr>
          <p:cNvPr id="182" name="Straight Connector 181"/>
          <p:cNvCxnSpPr/>
          <p:nvPr/>
        </p:nvCxnSpPr>
        <p:spPr>
          <a:xfrm flipH="1" flipV="1">
            <a:off x="1950710" y="3109275"/>
            <a:ext cx="735423" cy="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2114366" y="2398754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330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2869604" y="2732559"/>
            <a:ext cx="53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A6E0B8E1-8CAC-425B-98DA-23A34E65F920}"/>
              </a:ext>
            </a:extLst>
          </p:cNvPr>
          <p:cNvSpPr/>
          <p:nvPr/>
        </p:nvSpPr>
        <p:spPr>
          <a:xfrm rot="17970500">
            <a:off x="1905290" y="2837826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D9B5D44-EEBC-408A-9CB4-AB4592A2A82B}"/>
              </a:ext>
            </a:extLst>
          </p:cNvPr>
          <p:cNvCxnSpPr>
            <a:cxnSpLocks/>
          </p:cNvCxnSpPr>
          <p:nvPr/>
        </p:nvCxnSpPr>
        <p:spPr>
          <a:xfrm>
            <a:off x="1895484" y="2944316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E36E98A-2613-4F36-8380-E01A4E92FDD2}"/>
              </a:ext>
            </a:extLst>
          </p:cNvPr>
          <p:cNvCxnSpPr/>
          <p:nvPr/>
        </p:nvCxnSpPr>
        <p:spPr>
          <a:xfrm flipH="1">
            <a:off x="1950710" y="2705459"/>
            <a:ext cx="1923" cy="403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1420734" y="2743602"/>
            <a:ext cx="53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LED emitter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816704" y="2532704"/>
            <a:ext cx="0" cy="1446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H="1">
            <a:off x="3624617" y="4066299"/>
            <a:ext cx="1069286" cy="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6E64A9F-45C6-47EA-B2FE-7B6098C34DFF}"/>
              </a:ext>
            </a:extLst>
          </p:cNvPr>
          <p:cNvSpPr/>
          <p:nvPr/>
        </p:nvSpPr>
        <p:spPr>
          <a:xfrm>
            <a:off x="2709266" y="3716821"/>
            <a:ext cx="9144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3393201" y="3953803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3587688" y="3433673"/>
            <a:ext cx="498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6B185A5D-4A96-430E-9F27-2C6CCF5A6982}"/>
              </a:ext>
            </a:extLst>
          </p:cNvPr>
          <p:cNvSpPr/>
          <p:nvPr/>
        </p:nvSpPr>
        <p:spPr>
          <a:xfrm rot="10800000">
            <a:off x="3769557" y="4413141"/>
            <a:ext cx="132380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836829" y="4292906"/>
            <a:ext cx="73" cy="119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3623667" y="4288321"/>
            <a:ext cx="212079" cy="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3618308" y="3827520"/>
            <a:ext cx="212079" cy="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3395066" y="3731545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3408660" y="4128661"/>
            <a:ext cx="28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</a:p>
        </p:txBody>
      </p:sp>
      <p:sp>
        <p:nvSpPr>
          <p:cNvPr id="208" name="Rectangle 207"/>
          <p:cNvSpPr/>
          <p:nvPr/>
        </p:nvSpPr>
        <p:spPr>
          <a:xfrm rot="5400000">
            <a:off x="2270612" y="3681857"/>
            <a:ext cx="116151" cy="366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/>
          <p:nvPr/>
        </p:nvCxnSpPr>
        <p:spPr>
          <a:xfrm flipH="1" flipV="1">
            <a:off x="2508536" y="3864580"/>
            <a:ext cx="212079" cy="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1964393" y="3863344"/>
            <a:ext cx="185838" cy="1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2722715" y="3731545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2736309" y="4128661"/>
            <a:ext cx="28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</a:p>
        </p:txBody>
      </p:sp>
      <p:cxnSp>
        <p:nvCxnSpPr>
          <p:cNvPr id="213" name="Straight Connector 212"/>
          <p:cNvCxnSpPr/>
          <p:nvPr/>
        </p:nvCxnSpPr>
        <p:spPr>
          <a:xfrm flipH="1" flipV="1">
            <a:off x="1964393" y="4267160"/>
            <a:ext cx="735423" cy="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2128049" y="3556639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330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2890876" y="3892248"/>
            <a:ext cx="53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A6E0B8E1-8CAC-425B-98DA-23A34E65F920}"/>
              </a:ext>
            </a:extLst>
          </p:cNvPr>
          <p:cNvSpPr/>
          <p:nvPr/>
        </p:nvSpPr>
        <p:spPr>
          <a:xfrm rot="17970500">
            <a:off x="1918973" y="3995711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D9B5D44-EEBC-408A-9CB4-AB4592A2A82B}"/>
              </a:ext>
            </a:extLst>
          </p:cNvPr>
          <p:cNvCxnSpPr>
            <a:cxnSpLocks/>
          </p:cNvCxnSpPr>
          <p:nvPr/>
        </p:nvCxnSpPr>
        <p:spPr>
          <a:xfrm>
            <a:off x="1909167" y="4102201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E36E98A-2613-4F36-8380-E01A4E92FDD2}"/>
              </a:ext>
            </a:extLst>
          </p:cNvPr>
          <p:cNvCxnSpPr/>
          <p:nvPr/>
        </p:nvCxnSpPr>
        <p:spPr>
          <a:xfrm flipH="1">
            <a:off x="1964393" y="3863344"/>
            <a:ext cx="1923" cy="403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1434417" y="3901487"/>
            <a:ext cx="53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LED emitter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830387" y="3690589"/>
            <a:ext cx="0" cy="1446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2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381000" y="184688"/>
            <a:ext cx="30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Lur</a:t>
            </a:r>
            <a:r>
              <a:rPr lang="en-US" sz="2000" b="1" dirty="0"/>
              <a:t> Lab Shock Box GUI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6096000" y="2413040"/>
            <a:ext cx="12001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Number Of Cycles</a:t>
            </a:r>
          </a:p>
          <a:p>
            <a:endParaRPr lang="en-US" sz="1000" b="1" dirty="0"/>
          </a:p>
          <a:p>
            <a:r>
              <a:rPr lang="en-US" sz="1000" b="1" dirty="0"/>
              <a:t>Cycle Interval</a:t>
            </a:r>
          </a:p>
          <a:p>
            <a:endParaRPr lang="en-US" sz="1000" b="1" dirty="0"/>
          </a:p>
          <a:p>
            <a:r>
              <a:rPr lang="en-US" sz="1000" b="1" dirty="0"/>
              <a:t>Shock Duration</a:t>
            </a:r>
          </a:p>
          <a:p>
            <a:endParaRPr lang="en-US" sz="1000" b="1" dirty="0"/>
          </a:p>
          <a:p>
            <a:r>
              <a:rPr lang="en-US" sz="1000" b="1" dirty="0"/>
              <a:t>Delay</a:t>
            </a:r>
          </a:p>
          <a:p>
            <a:endParaRPr lang="en-US" sz="1000" b="1" dirty="0"/>
          </a:p>
          <a:p>
            <a:r>
              <a:rPr lang="en-US" sz="1000" b="1" dirty="0"/>
              <a:t>Tone Duration</a:t>
            </a:r>
          </a:p>
          <a:p>
            <a:endParaRPr lang="en-US" sz="1000" b="1" dirty="0"/>
          </a:p>
          <a:p>
            <a:r>
              <a:rPr lang="en-US" sz="1000" b="1" dirty="0"/>
              <a:t>Shock Current</a:t>
            </a:r>
          </a:p>
          <a:p>
            <a:endParaRPr lang="en-US" sz="1000" b="1" dirty="0"/>
          </a:p>
          <a:p>
            <a:r>
              <a:rPr lang="en-US" sz="1000" b="1" dirty="0"/>
              <a:t>Tone Volume</a:t>
            </a:r>
          </a:p>
          <a:p>
            <a:endParaRPr lang="en-US" sz="1000" b="1" dirty="0"/>
          </a:p>
          <a:p>
            <a:r>
              <a:rPr lang="en-US" sz="1000" b="1" dirty="0"/>
              <a:t>Initial Delay</a:t>
            </a:r>
          </a:p>
          <a:p>
            <a:endParaRPr lang="en-US" sz="1000" b="1" dirty="0"/>
          </a:p>
          <a:p>
            <a:r>
              <a:rPr lang="en-US" sz="1000" b="1" dirty="0"/>
              <a:t>Shock before Tone</a:t>
            </a:r>
          </a:p>
          <a:p>
            <a:endParaRPr lang="en-US" sz="1000" b="1" dirty="0"/>
          </a:p>
          <a:p>
            <a:r>
              <a:rPr lang="en-US" sz="1000" b="1" dirty="0"/>
              <a:t>Tone before Shock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6096000" y="571500"/>
            <a:ext cx="10858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 Dir</a:t>
            </a:r>
          </a:p>
          <a:p>
            <a:endParaRPr lang="en-US" sz="1000" b="1" dirty="0"/>
          </a:p>
          <a:p>
            <a:r>
              <a:rPr lang="en-US" sz="1000" b="1" dirty="0"/>
              <a:t>Mouse ID</a:t>
            </a:r>
          </a:p>
          <a:p>
            <a:endParaRPr lang="en-US" sz="1000" b="1" dirty="0"/>
          </a:p>
          <a:p>
            <a:r>
              <a:rPr lang="en-US" sz="1000" b="1" dirty="0"/>
              <a:t>Camera Preview</a:t>
            </a:r>
          </a:p>
          <a:p>
            <a:endParaRPr lang="en-US" sz="1000" b="1" dirty="0"/>
          </a:p>
          <a:p>
            <a:r>
              <a:rPr lang="en-US" sz="1000" b="1" dirty="0"/>
              <a:t>Save Video</a:t>
            </a:r>
          </a:p>
          <a:p>
            <a:endParaRPr lang="en-US" sz="1000" b="1" dirty="0"/>
          </a:p>
          <a:p>
            <a:r>
              <a:rPr lang="en-US" sz="1000" b="1" dirty="0"/>
              <a:t>DIR</a:t>
            </a:r>
          </a:p>
          <a:p>
            <a:endParaRPr lang="en-US" sz="1000" b="1" dirty="0"/>
          </a:p>
          <a:p>
            <a:r>
              <a:rPr lang="en-US" sz="1000" b="1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6096000" y="5767626"/>
            <a:ext cx="114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Tone 1 2 3 4</a:t>
            </a:r>
          </a:p>
          <a:p>
            <a:endParaRPr lang="en-US" sz="1000" b="1" dirty="0"/>
          </a:p>
          <a:p>
            <a:r>
              <a:rPr lang="en-US" sz="1000" b="1" dirty="0"/>
              <a:t>Tone 1 2 3 4 Pitch</a:t>
            </a:r>
          </a:p>
          <a:p>
            <a:endParaRPr lang="en-US" sz="1000" b="1" dirty="0"/>
          </a:p>
          <a:p>
            <a:r>
              <a:rPr lang="en-US" sz="1000" b="1" dirty="0"/>
              <a:t>Shock 1 2 3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7467600" y="571500"/>
            <a:ext cx="40005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Displays the result directory</a:t>
            </a:r>
          </a:p>
          <a:p>
            <a:endParaRPr lang="en-US" sz="1000" dirty="0"/>
          </a:p>
          <a:p>
            <a:r>
              <a:rPr lang="en-US" sz="1000" dirty="0"/>
              <a:t>Input the mouse id here</a:t>
            </a:r>
          </a:p>
          <a:p>
            <a:endParaRPr lang="en-US" sz="1000" dirty="0"/>
          </a:p>
          <a:p>
            <a:r>
              <a:rPr lang="en-US" sz="1000" dirty="0"/>
              <a:t>Turn on  the camera and preview</a:t>
            </a:r>
          </a:p>
          <a:p>
            <a:endParaRPr lang="en-US" sz="1000" dirty="0"/>
          </a:p>
          <a:p>
            <a:r>
              <a:rPr lang="en-US" sz="1000" dirty="0"/>
              <a:t>Save the video file of the session in the result directory</a:t>
            </a:r>
          </a:p>
          <a:p>
            <a:endParaRPr lang="en-US" sz="1000" dirty="0"/>
          </a:p>
          <a:p>
            <a:r>
              <a:rPr lang="en-US" sz="1000" dirty="0"/>
              <a:t>Select the result directory</a:t>
            </a:r>
          </a:p>
          <a:p>
            <a:endParaRPr lang="en-US" sz="1000" dirty="0"/>
          </a:p>
          <a:p>
            <a:r>
              <a:rPr lang="en-US" sz="1000" dirty="0"/>
              <a:t>Start the session</a:t>
            </a:r>
          </a:p>
          <a:p>
            <a:endParaRPr lang="en-US" sz="1000" dirty="0"/>
          </a:p>
          <a:p>
            <a:r>
              <a:rPr lang="en-US" sz="1000" dirty="0"/>
              <a:t>Total number of shock cycles in the session</a:t>
            </a:r>
          </a:p>
          <a:p>
            <a:endParaRPr lang="en-US" sz="1000" dirty="0"/>
          </a:p>
          <a:p>
            <a:r>
              <a:rPr lang="en-US" sz="1000" dirty="0"/>
              <a:t>Time from the start of a cycle the start of the next cycle</a:t>
            </a:r>
          </a:p>
          <a:p>
            <a:endParaRPr lang="en-US" sz="1000" dirty="0"/>
          </a:p>
          <a:p>
            <a:r>
              <a:rPr lang="en-US" sz="1000" dirty="0"/>
              <a:t>Duration of each shock</a:t>
            </a:r>
          </a:p>
          <a:p>
            <a:endParaRPr lang="en-US" sz="1000" dirty="0"/>
          </a:p>
          <a:p>
            <a:r>
              <a:rPr lang="en-US" sz="1000" dirty="0"/>
              <a:t>Delay from tone to shock or shock to tone for each cycle</a:t>
            </a:r>
          </a:p>
          <a:p>
            <a:endParaRPr lang="en-US" sz="1000" dirty="0"/>
          </a:p>
          <a:p>
            <a:r>
              <a:rPr lang="en-US" sz="1000" dirty="0"/>
              <a:t>Duration of each tone</a:t>
            </a:r>
          </a:p>
          <a:p>
            <a:endParaRPr lang="en-US" sz="1000" dirty="0"/>
          </a:p>
          <a:p>
            <a:r>
              <a:rPr lang="en-US" sz="1000" dirty="0"/>
              <a:t>The amount of shock current</a:t>
            </a:r>
          </a:p>
          <a:p>
            <a:endParaRPr lang="en-US" sz="1000" dirty="0"/>
          </a:p>
          <a:p>
            <a:r>
              <a:rPr lang="en-US" sz="1000" dirty="0"/>
              <a:t>The audio volume for tones</a:t>
            </a:r>
          </a:p>
          <a:p>
            <a:endParaRPr lang="en-US" sz="1000" dirty="0"/>
          </a:p>
          <a:p>
            <a:r>
              <a:rPr lang="en-US" sz="1000" dirty="0"/>
              <a:t>At the start the system waits this amount before proceeding</a:t>
            </a:r>
          </a:p>
          <a:p>
            <a:endParaRPr lang="en-US" sz="1000" dirty="0"/>
          </a:p>
          <a:p>
            <a:r>
              <a:rPr lang="en-US" sz="1000" dirty="0"/>
              <a:t>When selected each cycle is started with a shock followed by a tone</a:t>
            </a:r>
          </a:p>
          <a:p>
            <a:endParaRPr lang="en-US" sz="1000" dirty="0"/>
          </a:p>
          <a:p>
            <a:r>
              <a:rPr lang="en-US" sz="1000" dirty="0"/>
              <a:t>When selected each cycle is started with a tone followed by a shock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7524750" y="5767626"/>
            <a:ext cx="4000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the tones used</a:t>
            </a:r>
          </a:p>
          <a:p>
            <a:endParaRPr lang="en-US" sz="1000" dirty="0"/>
          </a:p>
          <a:p>
            <a:r>
              <a:rPr lang="en-US" sz="1000" dirty="0"/>
              <a:t>Select the frequencies for the tones used</a:t>
            </a:r>
          </a:p>
          <a:p>
            <a:endParaRPr lang="en-US" sz="1000" dirty="0"/>
          </a:p>
          <a:p>
            <a:r>
              <a:rPr lang="en-US" sz="1000"/>
              <a:t>Select </a:t>
            </a:r>
            <a:r>
              <a:rPr lang="en-US" sz="1000" dirty="0"/>
              <a:t>whether a shock is used with the tone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4853245" cy="3820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380999" y="4905852"/>
            <a:ext cx="48532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cycle consists of a tone followed or preceded by an optional  shock , i.e. a cycle can contain a tone only, but a cycle with a shock is always accompanied with a tone either before or after.</a:t>
            </a:r>
          </a:p>
          <a:p>
            <a:r>
              <a:rPr lang="en-US" sz="1000" dirty="0"/>
              <a:t>There are 4 possible tones available with an optional shock associated with it. </a:t>
            </a:r>
          </a:p>
          <a:p>
            <a:r>
              <a:rPr lang="en-US" sz="1000" dirty="0"/>
              <a:t>If more than one tone is selected the tones and the corresponding shocks are played in random order the same number of times (the total number of cycles is adjusted accordingly).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666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408</Words>
  <Application>Microsoft Office PowerPoint</Application>
  <PresentationFormat>Widescreen</PresentationFormat>
  <Paragraphs>163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Lur Lab</dc:creator>
  <cp:lastModifiedBy>Gyorgy Lur</cp:lastModifiedBy>
  <cp:revision>78</cp:revision>
  <cp:lastPrinted>2019-07-19T19:48:23Z</cp:lastPrinted>
  <dcterms:created xsi:type="dcterms:W3CDTF">2019-07-16T18:40:53Z</dcterms:created>
  <dcterms:modified xsi:type="dcterms:W3CDTF">2022-08-05T22:58:13Z</dcterms:modified>
</cp:coreProperties>
</file>