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6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Языки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D28-4041-9435-5401359D3F73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28-4041-9435-5401359D3F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28-4041-9435-5401359D3F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3"/>
                <c:pt idx="0">
                  <c:v>Java</c:v>
                </c:pt>
                <c:pt idx="1">
                  <c:v>HTML</c:v>
                </c:pt>
                <c:pt idx="2">
                  <c:v>CSS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 formatCode="0.00%">
                  <c:v>0.51400000000000001</c:v>
                </c:pt>
                <c:pt idx="1">
                  <c:v>0.47</c:v>
                </c:pt>
                <c:pt idx="2" formatCode="0.00%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8-4041-9435-5401359D3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493"/>
            <a:ext cx="10358120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6464" y="295782"/>
            <a:ext cx="7797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Calibri Light"/>
                <a:cs typeface="Calibri Light"/>
              </a:rPr>
              <a:t>ФГБОУ</a:t>
            </a:r>
            <a:r>
              <a:rPr sz="2000" b="0" spc="-5" dirty="0">
                <a:latin typeface="Calibri Light"/>
                <a:cs typeface="Calibri Light"/>
              </a:rPr>
              <a:t> ВО</a:t>
            </a:r>
            <a:r>
              <a:rPr sz="2000" b="0" spc="1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«Российский</a:t>
            </a:r>
            <a:r>
              <a:rPr sz="2000" b="0" spc="-35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экономический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университет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им.</a:t>
            </a:r>
            <a:r>
              <a:rPr sz="2000" b="0" spc="-15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Г.В.</a:t>
            </a:r>
            <a:r>
              <a:rPr sz="2000" b="0" spc="1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Плеханова»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780" y="2490597"/>
            <a:ext cx="8840470" cy="17318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05"/>
              </a:lnSpc>
              <a:spcBef>
                <a:spcPts val="105"/>
              </a:spcBef>
            </a:pPr>
            <a:r>
              <a:rPr sz="2000" b="0" spc="-5" dirty="0">
                <a:latin typeface="Calibri Light"/>
                <a:cs typeface="Calibri Light"/>
              </a:rPr>
              <a:t>Итоговый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проект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на</a:t>
            </a:r>
            <a:r>
              <a:rPr sz="2000" b="0" spc="-15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тему:</a:t>
            </a:r>
            <a:endParaRPr sz="2000" dirty="0">
              <a:latin typeface="Calibri Light"/>
              <a:cs typeface="Calibri Light"/>
            </a:endParaRPr>
          </a:p>
          <a:p>
            <a:pPr algn="ctr">
              <a:lnSpc>
                <a:spcPts val="3165"/>
              </a:lnSpc>
            </a:pPr>
            <a:r>
              <a:rPr sz="2800" b="0" spc="-25" dirty="0">
                <a:latin typeface="Calibri Light"/>
                <a:cs typeface="Calibri Light"/>
              </a:rPr>
              <a:t>«</a:t>
            </a:r>
            <a:r>
              <a:rPr lang="ru-RU" sz="2800" b="0" spc="-25" dirty="0">
                <a:latin typeface="Calibri Light"/>
                <a:cs typeface="Calibri Light"/>
              </a:rPr>
              <a:t>Интернет-магазин с использованием </a:t>
            </a:r>
          </a:p>
          <a:p>
            <a:pPr algn="ctr">
              <a:lnSpc>
                <a:spcPts val="3165"/>
              </a:lnSpc>
            </a:pPr>
            <a:r>
              <a:rPr lang="ru-RU" sz="2800" spc="-25" dirty="0">
                <a:latin typeface="Calibri Light"/>
                <a:cs typeface="Calibri Light"/>
              </a:rPr>
              <a:t>фреймворка </a:t>
            </a:r>
            <a:r>
              <a:rPr lang="en-US" sz="2800" spc="-25" dirty="0">
                <a:latin typeface="Calibri Light"/>
                <a:cs typeface="Calibri Light"/>
              </a:rPr>
              <a:t>Spring </a:t>
            </a:r>
            <a:r>
              <a:rPr lang="ru-RU" sz="2800" spc="-25" dirty="0">
                <a:latin typeface="Calibri Light"/>
                <a:cs typeface="Calibri Light"/>
              </a:rPr>
              <a:t>и </a:t>
            </a:r>
            <a:r>
              <a:rPr lang="en-US" sz="2800" spc="-25" dirty="0">
                <a:latin typeface="Calibri Light"/>
                <a:cs typeface="Calibri Light"/>
              </a:rPr>
              <a:t>Bootstrap</a:t>
            </a:r>
            <a:r>
              <a:rPr sz="2800" b="0" spc="-20" dirty="0">
                <a:latin typeface="Calibri Light"/>
                <a:cs typeface="Calibri Light"/>
              </a:rPr>
              <a:t>»</a:t>
            </a:r>
            <a:endParaRPr sz="2800" dirty="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410"/>
              </a:spcBef>
            </a:pPr>
            <a:r>
              <a:rPr sz="2000" b="0" spc="-5" dirty="0">
                <a:latin typeface="Calibri Light"/>
                <a:cs typeface="Calibri Light"/>
              </a:rPr>
              <a:t>Программа</a:t>
            </a:r>
            <a:r>
              <a:rPr sz="2000" b="0" spc="-40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профессиональной</a:t>
            </a:r>
            <a:r>
              <a:rPr sz="2000" b="0" spc="-25" dirty="0">
                <a:latin typeface="Calibri Light"/>
                <a:cs typeface="Calibri Light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переподготовки:</a:t>
            </a:r>
            <a:r>
              <a:rPr sz="2000" b="0" spc="5" dirty="0">
                <a:latin typeface="Calibri Light"/>
                <a:cs typeface="Calibri Light"/>
              </a:rPr>
              <a:t> </a:t>
            </a:r>
            <a:r>
              <a:rPr sz="2000" b="0" spc="-20" dirty="0">
                <a:latin typeface="Calibri Light"/>
                <a:cs typeface="Calibri Light"/>
              </a:rPr>
              <a:t>Fullstack-разработка</a:t>
            </a:r>
            <a:r>
              <a:rPr sz="2000" b="0" spc="-45" dirty="0">
                <a:latin typeface="Calibri Light"/>
                <a:cs typeface="Calibri Light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на</a:t>
            </a:r>
            <a:r>
              <a:rPr sz="2000" b="0" spc="-25" dirty="0">
                <a:latin typeface="Calibri Light"/>
                <a:cs typeface="Calibri Light"/>
              </a:rPr>
              <a:t> </a:t>
            </a:r>
            <a:r>
              <a:rPr sz="2000" b="0" spc="-10" dirty="0">
                <a:latin typeface="Calibri Light"/>
                <a:cs typeface="Calibri Light"/>
              </a:rPr>
              <a:t>языке</a:t>
            </a:r>
            <a:r>
              <a:rPr sz="2000" b="0" spc="-30" dirty="0">
                <a:latin typeface="Calibri Light"/>
                <a:cs typeface="Calibri Light"/>
              </a:rPr>
              <a:t> </a:t>
            </a:r>
            <a:r>
              <a:rPr sz="2000" b="0" spc="-20" dirty="0">
                <a:latin typeface="Calibri Light"/>
                <a:cs typeface="Calibri Light"/>
              </a:rPr>
              <a:t>Java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7600" y="5791200"/>
            <a:ext cx="4502277" cy="93294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815"/>
              </a:spcBef>
            </a:pPr>
            <a:r>
              <a:rPr lang="ru-RU" sz="2400" spc="-5" dirty="0">
                <a:latin typeface="Calibri"/>
                <a:cs typeface="Calibri"/>
              </a:rPr>
              <a:t>Приданов Максим Игоревич</a:t>
            </a:r>
            <a:endParaRPr sz="24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2400" spc="-30" dirty="0">
                <a:latin typeface="Calibri"/>
                <a:cs typeface="Calibri"/>
              </a:rPr>
              <a:t>Группа: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FSJ-</a:t>
            </a:r>
            <a:r>
              <a:rPr lang="ru-RU" sz="2400" spc="-1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-22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товаре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986353-AA9B-47BA-96E8-98F79400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349" y="1361738"/>
            <a:ext cx="6713301" cy="54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Корзина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EA70E7-CA9B-4636-843B-90995B0B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42" y="228600"/>
            <a:ext cx="293171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заказы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05914C-BCED-43F6-9527-0536C03B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5160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9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Панель продавца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F24EA3-13F0-4D05-89AB-9A60DC0E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9906000" cy="51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товара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81DA90-DCD5-419A-BE6A-C7E9708F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81" y="1287655"/>
            <a:ext cx="9787635" cy="554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40" y="304800"/>
            <a:ext cx="10358120" cy="697230"/>
          </a:xfrm>
        </p:spPr>
        <p:txBody>
          <a:bodyPr/>
          <a:lstStyle/>
          <a:p>
            <a:r>
              <a:rPr lang="ru-RU" dirty="0"/>
              <a:t>Изменение товара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7FE582-EB36-49DE-8F1A-F2766584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77" y="1220342"/>
            <a:ext cx="7353845" cy="56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2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Администратор: изменение пользователей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3C3960-F286-4264-9AE3-6E190705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65" y="1524515"/>
            <a:ext cx="8066667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0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8" y="609676"/>
            <a:ext cx="10741661" cy="1354217"/>
          </a:xfrm>
        </p:spPr>
        <p:txBody>
          <a:bodyPr/>
          <a:lstStyle/>
          <a:p>
            <a:r>
              <a:rPr lang="ru-RU" dirty="0"/>
              <a:t>Администратор: изменение и поиск заказов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D49B8A-5560-43FD-B643-9F555FDAA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01" y="1447800"/>
            <a:ext cx="650559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86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Предметная</a:t>
            </a:r>
            <a:r>
              <a:rPr spc="-114" dirty="0"/>
              <a:t> </a:t>
            </a:r>
            <a:r>
              <a:rPr dirty="0"/>
              <a:t>область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93493"/>
            <a:ext cx="10358120" cy="365228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98500">
              <a:lnSpc>
                <a:spcPts val="3020"/>
              </a:lnSpc>
              <a:spcBef>
                <a:spcPts val="480"/>
              </a:spcBef>
            </a:pPr>
            <a:r>
              <a:rPr lang="ru-RU" spc="-20" dirty="0"/>
              <a:t>Данный проект является программной реализацией интернет-магазина электроники и бытовой техники. Однако, вид продаваемой продукции может быть любым, а сам интернет-магазин с легкостью преобразован в маркет-</a:t>
            </a:r>
            <a:r>
              <a:rPr lang="ru-RU" spc="-20" dirty="0" err="1"/>
              <a:t>плейс</a:t>
            </a:r>
            <a:r>
              <a:rPr lang="ru-RU" spc="-20" dirty="0"/>
              <a:t> с возможностью размещения товаров различными продавцами на любых складах, независимо от территориального и географического месторасположения. </a:t>
            </a:r>
          </a:p>
          <a:p>
            <a:pPr marL="12700" marR="698500">
              <a:lnSpc>
                <a:spcPts val="3020"/>
              </a:lnSpc>
              <a:spcBef>
                <a:spcPts val="480"/>
              </a:spcBef>
            </a:pPr>
            <a:endParaRPr lang="ru-RU" spc="-20" dirty="0"/>
          </a:p>
          <a:p>
            <a:pPr marL="12700" marR="698500">
              <a:lnSpc>
                <a:spcPts val="3020"/>
              </a:lnSpc>
              <a:spcBef>
                <a:spcPts val="480"/>
              </a:spcBef>
            </a:pPr>
            <a:endParaRPr spc="-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2542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 err="1"/>
              <a:t>DataBase</a:t>
            </a:r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5420D-78B5-41AF-9C0C-0E8AF10EF1B0}"/>
              </a:ext>
            </a:extLst>
          </p:cNvPr>
          <p:cNvSpPr txBox="1"/>
          <p:nvPr/>
        </p:nvSpPr>
        <p:spPr>
          <a:xfrm>
            <a:off x="762000" y="1219200"/>
            <a:ext cx="1112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качестве системы управления базами данных (СУБД) и </a:t>
            </a:r>
            <a:r>
              <a:rPr lang="en-US" dirty="0"/>
              <a:t>SQL</a:t>
            </a:r>
            <a:r>
              <a:rPr lang="ru-RU" dirty="0"/>
              <a:t>-сервера в данном проекте используется реляционная </a:t>
            </a:r>
            <a:r>
              <a:rPr lang="en-US" dirty="0"/>
              <a:t>PostgreSQL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В БД настоящего проекта используется 6 таблиц:</a:t>
            </a:r>
          </a:p>
          <a:p>
            <a:endParaRPr lang="ru-RU" dirty="0"/>
          </a:p>
          <a:p>
            <a:r>
              <a:rPr lang="en-US" b="1" dirty="0"/>
              <a:t>person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данные о зарегистрированных пользователях (идентификатор, информация о логине и роли пользователя) </a:t>
            </a:r>
          </a:p>
          <a:p>
            <a:r>
              <a:rPr lang="en-US" b="1" dirty="0"/>
              <a:t>product</a:t>
            </a:r>
            <a:r>
              <a:rPr lang="en-US" dirty="0"/>
              <a:t> - </a:t>
            </a:r>
            <a:r>
              <a:rPr lang="ru-RU" dirty="0"/>
              <a:t>информация о товарах (идентификатор товара</a:t>
            </a:r>
            <a:r>
              <a:rPr lang="en-US" dirty="0"/>
              <a:t>, </a:t>
            </a:r>
            <a:r>
              <a:rPr lang="ru-RU" dirty="0"/>
              <a:t>время оформления заказа, описание товара, цена, продавец, наименование,</a:t>
            </a:r>
            <a:r>
              <a:rPr lang="en-US" dirty="0"/>
              <a:t> </a:t>
            </a:r>
            <a:r>
              <a:rPr lang="ru-RU" dirty="0"/>
              <a:t>склад, категория)</a:t>
            </a:r>
            <a:endParaRPr lang="ru-RU" u="sng" dirty="0"/>
          </a:p>
          <a:p>
            <a:r>
              <a:rPr lang="en-US" b="1" dirty="0"/>
              <a:t>category</a:t>
            </a:r>
            <a:r>
              <a:rPr lang="en-US" dirty="0"/>
              <a:t> </a:t>
            </a:r>
            <a:r>
              <a:rPr lang="ru-RU" dirty="0"/>
              <a:t>- информация о категориях (идентификатор</a:t>
            </a:r>
            <a:r>
              <a:rPr lang="en-US" dirty="0"/>
              <a:t>, </a:t>
            </a:r>
            <a:r>
              <a:rPr lang="ru-RU" dirty="0"/>
              <a:t>наименование категории)</a:t>
            </a:r>
          </a:p>
          <a:p>
            <a:r>
              <a:rPr lang="en-US" b="1" dirty="0" err="1"/>
              <a:t>product_cart</a:t>
            </a:r>
            <a:r>
              <a:rPr lang="en-US" b="1" dirty="0"/>
              <a:t> </a:t>
            </a:r>
            <a:r>
              <a:rPr lang="ru-RU" dirty="0"/>
              <a:t>– данные о корзинах товаров (идентификатор товаров, добавленных в корзину</a:t>
            </a:r>
            <a:r>
              <a:rPr lang="en-US" dirty="0"/>
              <a:t>, id </a:t>
            </a:r>
            <a:r>
              <a:rPr lang="ru-RU" dirty="0"/>
              <a:t>пользователя, </a:t>
            </a:r>
            <a:r>
              <a:rPr lang="en-US" dirty="0"/>
              <a:t>id </a:t>
            </a:r>
            <a:r>
              <a:rPr lang="ru-RU" dirty="0"/>
              <a:t>товара)</a:t>
            </a:r>
            <a:endParaRPr lang="ru-RU" u="sng" dirty="0"/>
          </a:p>
          <a:p>
            <a:r>
              <a:rPr lang="en-US" b="1" dirty="0"/>
              <a:t>orders</a:t>
            </a:r>
            <a:r>
              <a:rPr lang="en-US" dirty="0"/>
              <a:t> </a:t>
            </a:r>
            <a:r>
              <a:rPr lang="ru-RU" dirty="0"/>
              <a:t>- информация о заказах (идентификатор заказа, счетчик, временная метка, номер заказа, цена, статус, </a:t>
            </a:r>
            <a:r>
              <a:rPr lang="en-US" dirty="0"/>
              <a:t>id </a:t>
            </a:r>
            <a:r>
              <a:rPr lang="ru-RU" dirty="0"/>
              <a:t>пользователя, </a:t>
            </a:r>
            <a:r>
              <a:rPr lang="en-US" dirty="0"/>
              <a:t>id </a:t>
            </a:r>
            <a:r>
              <a:rPr lang="ru-RU" dirty="0"/>
              <a:t>товара)</a:t>
            </a:r>
          </a:p>
          <a:p>
            <a:r>
              <a:rPr lang="en-US" b="1" dirty="0"/>
              <a:t>Image</a:t>
            </a:r>
            <a:r>
              <a:rPr lang="ru-RU" dirty="0"/>
              <a:t> – </a:t>
            </a:r>
            <a:r>
              <a:rPr lang="ru-RU" dirty="0" err="1"/>
              <a:t>сведени</a:t>
            </a:r>
            <a:r>
              <a:rPr lang="ru-RU" dirty="0"/>
              <a:t> об изображениях (идентификатор, имя файла, </a:t>
            </a:r>
            <a:r>
              <a:rPr lang="en-US" dirty="0"/>
              <a:t>id </a:t>
            </a:r>
            <a:r>
              <a:rPr lang="ru-RU" dirty="0"/>
              <a:t>товара)</a:t>
            </a:r>
          </a:p>
        </p:txBody>
      </p:sp>
    </p:spTree>
    <p:extLst>
      <p:ext uri="{BB962C8B-B14F-4D97-AF65-F5344CB8AC3E}">
        <p14:creationId xmlns:p14="http://schemas.microsoft.com/office/powerpoint/2010/main" val="267618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2542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ER-модель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124C5-A978-46DC-9938-1995639D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37965"/>
            <a:ext cx="7584749" cy="55510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773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 Light"/>
                <a:cs typeface="Calibri Light"/>
              </a:rPr>
              <a:t>Инструментальные</a:t>
            </a:r>
            <a:r>
              <a:rPr sz="4400" b="0" spc="-35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средства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33800"/>
            <a:ext cx="8580755" cy="195245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ru-RU" sz="2400" spc="-60" dirty="0">
                <a:cs typeface="Calibri"/>
              </a:rPr>
              <a:t>Основные языки, используемые при написании проекта: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</a:t>
            </a:r>
            <a:r>
              <a:rPr lang="ru-RU" sz="2400" dirty="0"/>
              <a:t> </a:t>
            </a:r>
            <a:r>
              <a:rPr lang="en-US" sz="2400" dirty="0"/>
              <a:t>51.4%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  <a:r>
              <a:rPr lang="ru-RU" sz="2400" dirty="0"/>
              <a:t> </a:t>
            </a:r>
            <a:r>
              <a:rPr lang="en-US" sz="2400" dirty="0"/>
              <a:t>47.0%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</a:t>
            </a:r>
            <a:r>
              <a:rPr lang="ru-RU" sz="2400" dirty="0"/>
              <a:t> </a:t>
            </a:r>
            <a:r>
              <a:rPr lang="en-US" sz="2400" dirty="0"/>
              <a:t>1.6%</a:t>
            </a: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dirty="0">
              <a:cs typeface="Calibri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DDCD2943-BE35-462F-91E0-EB0F885CA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8296"/>
              </p:ext>
            </p:extLst>
          </p:nvPr>
        </p:nvGraphicFramePr>
        <p:xfrm>
          <a:off x="6934200" y="1528205"/>
          <a:ext cx="6187637" cy="356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3B6BCC-9542-4678-A093-3EFC610F12CB}"/>
              </a:ext>
            </a:extLst>
          </p:cNvPr>
          <p:cNvSpPr txBox="1"/>
          <p:nvPr/>
        </p:nvSpPr>
        <p:spPr>
          <a:xfrm>
            <a:off x="762000" y="3345762"/>
            <a:ext cx="51385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Программное обеспечение: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IntelliJ IDEA 2022.3 (Ultimate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 Studio Code</a:t>
            </a:r>
            <a:r>
              <a:rPr lang="ru-RU" sz="2400" dirty="0"/>
              <a:t> 1.74.0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PostgreSQL 14 / </a:t>
            </a:r>
            <a:r>
              <a:rPr lang="en-US" sz="2400" dirty="0" err="1"/>
              <a:t>pgAdmin</a:t>
            </a:r>
            <a:r>
              <a:rPr lang="en-US" sz="2400" dirty="0"/>
              <a:t> 4 6.15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Chrome </a:t>
            </a:r>
            <a:r>
              <a:rPr lang="ru-RU" sz="2400" dirty="0"/>
              <a:t>108.0.5359.125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6773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0" dirty="0">
                <a:latin typeface="Calibri Light"/>
                <a:cs typeface="Calibri Light"/>
              </a:rPr>
              <a:t>Backend</a:t>
            </a:r>
            <a:endParaRPr sz="4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333800"/>
            <a:ext cx="11430000" cy="360098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ru-RU" sz="2400" spc="-60" dirty="0">
                <a:cs typeface="Calibri"/>
              </a:rPr>
              <a:t>Для разработки бэкенд-части проекта использовались</a:t>
            </a:r>
            <a:r>
              <a:rPr lang="en-US" sz="2400" spc="-60" dirty="0">
                <a:cs typeface="Calibri"/>
              </a:rPr>
              <a:t> </a:t>
            </a:r>
            <a:r>
              <a:rPr lang="ru-RU" sz="2400" spc="-60" dirty="0">
                <a:cs typeface="Calibri"/>
              </a:rPr>
              <a:t>фреймворк </a:t>
            </a:r>
            <a:r>
              <a:rPr lang="en-US" sz="2400" dirty="0"/>
              <a:t>Apache Maven</a:t>
            </a:r>
            <a:r>
              <a:rPr lang="ru-RU" sz="2400" dirty="0"/>
              <a:t>, </a:t>
            </a:r>
            <a:r>
              <a:rPr lang="ru-RU" sz="2400" dirty="0" err="1"/>
              <a:t>шаблонизатор</a:t>
            </a:r>
            <a:r>
              <a:rPr lang="ru-RU" sz="2400" dirty="0"/>
              <a:t> </a:t>
            </a:r>
            <a:r>
              <a:rPr lang="en-US" sz="2400" dirty="0" err="1"/>
              <a:t>Thymeleaf</a:t>
            </a:r>
            <a:r>
              <a:rPr lang="ru-RU" sz="2400" dirty="0"/>
              <a:t>,</a:t>
            </a:r>
            <a:r>
              <a:rPr lang="ru-RU" sz="2400" spc="-60" dirty="0">
                <a:cs typeface="Calibri"/>
              </a:rPr>
              <a:t> фреймворк </a:t>
            </a:r>
            <a:r>
              <a:rPr lang="en-US" sz="2400" spc="-60" dirty="0">
                <a:cs typeface="Calibri"/>
              </a:rPr>
              <a:t>Spring</a:t>
            </a:r>
            <a:r>
              <a:rPr lang="ru-RU" sz="2400" spc="-60" dirty="0">
                <a:cs typeface="Calibri"/>
              </a:rPr>
              <a:t>, включая:</a:t>
            </a:r>
          </a:p>
          <a:p>
            <a:endParaRPr lang="ru-RU" sz="1400" spc="-6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Boot</a:t>
            </a:r>
            <a:r>
              <a:rPr lang="ru-RU" dirty="0"/>
              <a:t>: упрощает создание автономных приложений на основе </a:t>
            </a:r>
            <a:r>
              <a:rPr lang="ru-RU" dirty="0" err="1"/>
              <a:t>Spring</a:t>
            </a:r>
            <a:r>
              <a:rPr lang="ru-RU" dirty="0"/>
              <a:t>, которые можно «просто запустить». В том числе включает в себя </a:t>
            </a:r>
            <a:r>
              <a:rPr lang="en-US" dirty="0"/>
              <a:t>Apache Tomcat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WEB</a:t>
            </a:r>
            <a:r>
              <a:rPr lang="ru-RU" dirty="0"/>
              <a:t>: ориентирован на создание веб-сервисов, управляемых документами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MVC</a:t>
            </a:r>
            <a:r>
              <a:rPr lang="ru-RU" dirty="0"/>
              <a:t>: обеспечивает архитектуру паттерна </a:t>
            </a:r>
            <a:r>
              <a:rPr lang="ru-RU" dirty="0" err="1"/>
              <a:t>Model</a:t>
            </a:r>
            <a:r>
              <a:rPr lang="ru-RU" dirty="0"/>
              <a:t> — </a:t>
            </a:r>
            <a:r>
              <a:rPr lang="ru-RU" dirty="0" err="1"/>
              <a:t>View</a:t>
            </a:r>
            <a:r>
              <a:rPr lang="ru-RU" dirty="0"/>
              <a:t> — </a:t>
            </a:r>
            <a:r>
              <a:rPr lang="ru-RU" dirty="0" err="1"/>
              <a:t>Controller</a:t>
            </a:r>
            <a:r>
              <a:rPr lang="ru-RU" dirty="0"/>
              <a:t> при помощи слабо связанных готовых компонентов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Security</a:t>
            </a:r>
            <a:r>
              <a:rPr lang="ru-RU" dirty="0"/>
              <a:t>: настраиваемая среда аутентификации и контроля доступа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Spring Data</a:t>
            </a:r>
            <a:r>
              <a:rPr lang="ru-RU" dirty="0"/>
              <a:t>: предоставляет модель на основе </a:t>
            </a:r>
            <a:r>
              <a:rPr lang="ru-RU" dirty="0" err="1"/>
              <a:t>Spring</a:t>
            </a:r>
            <a:r>
              <a:rPr lang="ru-RU" dirty="0"/>
              <a:t> для доступа к данным, сохраняя при этом черты базового хранилища данных</a:t>
            </a:r>
            <a:br>
              <a:rPr lang="en-US" sz="2400" dirty="0"/>
            </a:br>
            <a:r>
              <a:rPr lang="ru-RU" sz="1600" dirty="0"/>
              <a:t>И пр.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2DB4F-462D-49E6-9756-19F61478BC7F}"/>
              </a:ext>
            </a:extLst>
          </p:cNvPr>
          <p:cNvSpPr txBox="1"/>
          <p:nvPr/>
        </p:nvSpPr>
        <p:spPr>
          <a:xfrm>
            <a:off x="916939" y="4761410"/>
            <a:ext cx="22785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Frontend</a:t>
            </a:r>
            <a:endParaRPr lang="ru-RU" sz="4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A79CF-1E81-4F22-9F3E-FCC8A1E73D3A}"/>
              </a:ext>
            </a:extLst>
          </p:cNvPr>
          <p:cNvSpPr txBox="1"/>
          <p:nvPr/>
        </p:nvSpPr>
        <p:spPr>
          <a:xfrm>
            <a:off x="533400" y="5556518"/>
            <a:ext cx="11582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разработки </a:t>
            </a:r>
            <a:r>
              <a:rPr lang="ru-RU" sz="2400" dirty="0" err="1"/>
              <a:t>фронтенд</a:t>
            </a:r>
            <a:r>
              <a:rPr lang="ru-RU" sz="2400" dirty="0"/>
              <a:t>-части приложения использовался</a:t>
            </a:r>
            <a:r>
              <a:rPr lang="en-US" sz="2400" dirty="0"/>
              <a:t> </a:t>
            </a:r>
            <a:r>
              <a:rPr lang="ru-RU" sz="2400" dirty="0"/>
              <a:t>фреймворк </a:t>
            </a:r>
            <a:r>
              <a:rPr lang="en-US" sz="2400" dirty="0"/>
              <a:t>Bootstrap </a:t>
            </a:r>
            <a:r>
              <a:rPr lang="ru-RU" sz="2400" dirty="0"/>
              <a:t>— </a:t>
            </a:r>
          </a:p>
          <a:p>
            <a:r>
              <a:rPr lang="ru-RU" sz="2400" dirty="0"/>
              <a:t>включающий в себя HTML- и CSS-шаблоны оформления компонентов веб-интерфейса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26601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72BAD0-14B0-4BA4-8DA2-0724C1411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76400"/>
            <a:ext cx="9331842" cy="48345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4F76F8-496B-47FF-869E-134EA593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9144000" cy="47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5A3B2-CF9A-4416-B439-0CD166D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486D08-9E73-43B7-9B84-799B5010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09676"/>
            <a:ext cx="762448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424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Презентация PowerPoint</vt:lpstr>
      <vt:lpstr>Предметная область</vt:lpstr>
      <vt:lpstr>DataBase</vt:lpstr>
      <vt:lpstr>ER-модель</vt:lpstr>
      <vt:lpstr>Презентация PowerPoint</vt:lpstr>
      <vt:lpstr>Презентация PowerPoint</vt:lpstr>
      <vt:lpstr>Авторизация</vt:lpstr>
      <vt:lpstr>Главная страница</vt:lpstr>
      <vt:lpstr>Поиск</vt:lpstr>
      <vt:lpstr>Информация о товаре</vt:lpstr>
      <vt:lpstr>Корзина</vt:lpstr>
      <vt:lpstr>Мои заказы</vt:lpstr>
      <vt:lpstr>Панель продавца</vt:lpstr>
      <vt:lpstr>Добавление товара</vt:lpstr>
      <vt:lpstr>Изменение товара</vt:lpstr>
      <vt:lpstr>Администратор: изменение пользователей</vt:lpstr>
      <vt:lpstr>Администратор: изменение и поиск заказов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Шимбирёв Андрей Андреевич</dc:creator>
  <cp:lastModifiedBy>Максим Приданов</cp:lastModifiedBy>
  <cp:revision>1</cp:revision>
  <dcterms:created xsi:type="dcterms:W3CDTF">2022-12-14T07:34:14Z</dcterms:created>
  <dcterms:modified xsi:type="dcterms:W3CDTF">2022-12-14T12:58:31Z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2022-12-14T00:00:00Z</vt:filetime>
  </property>
</Properties>
</file>