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1986-6DF7-4293-8776-2D69585306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7832322F-7B1B-41ED-87B8-CB0EED19D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03638D30-F845-4DE0-B872-25DDE68DD6FA}"/>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5" name="Footer Placeholder 4">
            <a:extLst>
              <a:ext uri="{FF2B5EF4-FFF2-40B4-BE49-F238E27FC236}">
                <a16:creationId xmlns:a16="http://schemas.microsoft.com/office/drawing/2014/main" id="{C3F66138-C813-4D12-AFCF-2D8A794F6AA8}"/>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7D889032-4DC8-4772-99EB-7C4CCC1BCE91}"/>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219054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BC36-DD26-4F49-8186-D5A12BD0B65B}"/>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BA80DD0F-AB39-45C6-A234-67F5FEDF5C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9FFE456B-0A1B-48B0-BFFD-EFF4C28461E6}"/>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5" name="Footer Placeholder 4">
            <a:extLst>
              <a:ext uri="{FF2B5EF4-FFF2-40B4-BE49-F238E27FC236}">
                <a16:creationId xmlns:a16="http://schemas.microsoft.com/office/drawing/2014/main" id="{A183A5DD-3F7C-4DAF-AD9B-72F9264D779C}"/>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E543A3FE-ED45-43CD-90BB-9AD3DAB43696}"/>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365371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5E109-1100-4600-85E2-053267866A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EA49A32B-C6DE-4FEF-BC9B-141D246FDF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6AC499E8-D8DD-4370-A5EF-3ABE8DDC7F13}"/>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5" name="Footer Placeholder 4">
            <a:extLst>
              <a:ext uri="{FF2B5EF4-FFF2-40B4-BE49-F238E27FC236}">
                <a16:creationId xmlns:a16="http://schemas.microsoft.com/office/drawing/2014/main" id="{6BFA6520-A5C9-4C0A-B208-1DD122DD1DD6}"/>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477EA532-E547-44FE-8E77-4B50061DAD4F}"/>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259378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147B-F261-425B-94AA-6D61DF7877A4}"/>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A0023D96-65A3-482B-A419-189FA362D0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D7ED2FA1-CB46-4F7D-8DF7-E880700ED4B6}"/>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5" name="Footer Placeholder 4">
            <a:extLst>
              <a:ext uri="{FF2B5EF4-FFF2-40B4-BE49-F238E27FC236}">
                <a16:creationId xmlns:a16="http://schemas.microsoft.com/office/drawing/2014/main" id="{4384F015-7764-4A09-859F-E135B2923662}"/>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27410456-4C18-4937-9B59-E7EFDB6D8B95}"/>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30156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D178-2A1F-4C16-B9ED-5F084DAAC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09911948-E81C-4577-9DDE-B484A6016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F18FCB-86A5-48F3-BE64-5BFE171FC026}"/>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5" name="Footer Placeholder 4">
            <a:extLst>
              <a:ext uri="{FF2B5EF4-FFF2-40B4-BE49-F238E27FC236}">
                <a16:creationId xmlns:a16="http://schemas.microsoft.com/office/drawing/2014/main" id="{51DECFCF-06EF-4B55-B7C0-21AD412356B8}"/>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8E380F45-E6F7-41F9-8BEB-0E6EF16952F8}"/>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361587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2439-D9A4-4D33-900C-2BE587F2632E}"/>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70D1E24A-1BDF-4DE5-9038-0EF97DA960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4FAD2711-F275-4C31-981B-2CB260369F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EA288633-192D-4930-B9BD-922B70CFB982}"/>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6" name="Footer Placeholder 5">
            <a:extLst>
              <a:ext uri="{FF2B5EF4-FFF2-40B4-BE49-F238E27FC236}">
                <a16:creationId xmlns:a16="http://schemas.microsoft.com/office/drawing/2014/main" id="{BDB9D638-D964-44F0-8AB6-13D289F0F74D}"/>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A3494CFE-F87F-4E2F-AA9D-0D6556E19DC6}"/>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72517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9221-51EE-414B-9B46-C381838CE405}"/>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B1542E52-E40A-400D-A7D1-206573302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DC4922-032A-4197-BE47-B6E400D9CD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A2FEDC51-B644-4BDB-8150-383AB0386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9B7CDC-AE08-4FB9-A504-4CBE646D53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3569A078-21FE-4E63-A6CC-91FC6FF1A0EE}"/>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8" name="Footer Placeholder 7">
            <a:extLst>
              <a:ext uri="{FF2B5EF4-FFF2-40B4-BE49-F238E27FC236}">
                <a16:creationId xmlns:a16="http://schemas.microsoft.com/office/drawing/2014/main" id="{68F1B17C-E04C-4810-B636-B3B522A7368C}"/>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D4236A50-5A44-4F6E-BD20-141D96954BCB}"/>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160372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1B1B-C8B6-4711-9D92-04FCD8CAE8EE}"/>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F6905DAA-229C-4FD0-B065-1EBD96520CD0}"/>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4" name="Footer Placeholder 3">
            <a:extLst>
              <a:ext uri="{FF2B5EF4-FFF2-40B4-BE49-F238E27FC236}">
                <a16:creationId xmlns:a16="http://schemas.microsoft.com/office/drawing/2014/main" id="{0BA4F3B8-BC5D-4C1D-B418-57AA4615016C}"/>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BC04FA51-DB60-4C22-93F4-D8B7B2FB1621}"/>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29394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BA9B9-0082-4238-BF7E-DDFCC4379FF0}"/>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3" name="Footer Placeholder 2">
            <a:extLst>
              <a:ext uri="{FF2B5EF4-FFF2-40B4-BE49-F238E27FC236}">
                <a16:creationId xmlns:a16="http://schemas.microsoft.com/office/drawing/2014/main" id="{B4A417DA-D6F6-4330-9E6A-042277AC2ACA}"/>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6CF6BDBA-D44D-4C67-8856-BCD4B5AC842A}"/>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300209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332C-554C-481D-AEE5-1101DA3F7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7149C585-68C2-4E1E-8DB4-5F5BE5306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43259F87-8FC7-4353-A3BB-75D2512EB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B0F668-A9FB-488E-A4C8-456007A8235E}"/>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6" name="Footer Placeholder 5">
            <a:extLst>
              <a:ext uri="{FF2B5EF4-FFF2-40B4-BE49-F238E27FC236}">
                <a16:creationId xmlns:a16="http://schemas.microsoft.com/office/drawing/2014/main" id="{104BA7F4-9487-4B24-A7C9-3E718582D382}"/>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C548D697-3A9D-43F9-B8F6-BADD99A09EB3}"/>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307071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1DC9-9AB1-497A-B146-737D6833B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D952B729-5DFA-4553-8724-C71F362A8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6BFECF79-F997-468D-87A6-5ADA5C6A4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BBE656-EB32-40A8-9F99-02E8B9447293}"/>
              </a:ext>
            </a:extLst>
          </p:cNvPr>
          <p:cNvSpPr>
            <a:spLocks noGrp="1"/>
          </p:cNvSpPr>
          <p:nvPr>
            <p:ph type="dt" sz="half" idx="10"/>
          </p:nvPr>
        </p:nvSpPr>
        <p:spPr/>
        <p:txBody>
          <a:bodyPr/>
          <a:lstStyle/>
          <a:p>
            <a:fld id="{4C758B3E-32EF-47F1-A0F7-AD3A19CA706A}" type="datetimeFigureOut">
              <a:rPr lang="fi-FI" smtClean="0"/>
              <a:t>27.5.2019</a:t>
            </a:fld>
            <a:endParaRPr lang="fi-FI"/>
          </a:p>
        </p:txBody>
      </p:sp>
      <p:sp>
        <p:nvSpPr>
          <p:cNvPr id="6" name="Footer Placeholder 5">
            <a:extLst>
              <a:ext uri="{FF2B5EF4-FFF2-40B4-BE49-F238E27FC236}">
                <a16:creationId xmlns:a16="http://schemas.microsoft.com/office/drawing/2014/main" id="{7174C82E-3347-4F41-A330-7FFF9D9B1180}"/>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1442B874-34BE-458E-8931-8A17A862E8DB}"/>
              </a:ext>
            </a:extLst>
          </p:cNvPr>
          <p:cNvSpPr>
            <a:spLocks noGrp="1"/>
          </p:cNvSpPr>
          <p:nvPr>
            <p:ph type="sldNum" sz="quarter" idx="12"/>
          </p:nvPr>
        </p:nvSpPr>
        <p:spPr/>
        <p:txBody>
          <a:bodyPr/>
          <a:lstStyle/>
          <a:p>
            <a:fld id="{04C9697B-208C-4497-8010-FEF2781DB517}" type="slidenum">
              <a:rPr lang="fi-FI" smtClean="0"/>
              <a:t>‹#›</a:t>
            </a:fld>
            <a:endParaRPr lang="fi-FI"/>
          </a:p>
        </p:txBody>
      </p:sp>
    </p:spTree>
    <p:extLst>
      <p:ext uri="{BB962C8B-B14F-4D97-AF65-F5344CB8AC3E}">
        <p14:creationId xmlns:p14="http://schemas.microsoft.com/office/powerpoint/2010/main" val="165957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75506-41A3-4221-8A16-33B83DAE2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AA51435-5CCB-46F5-8678-197DDC059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8957AEA-30EB-49F6-A28F-51B92AFC60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58B3E-32EF-47F1-A0F7-AD3A19CA706A}" type="datetimeFigureOut">
              <a:rPr lang="fi-FI" smtClean="0"/>
              <a:t>27.5.2019</a:t>
            </a:fld>
            <a:endParaRPr lang="fi-FI"/>
          </a:p>
        </p:txBody>
      </p:sp>
      <p:sp>
        <p:nvSpPr>
          <p:cNvPr id="5" name="Footer Placeholder 4">
            <a:extLst>
              <a:ext uri="{FF2B5EF4-FFF2-40B4-BE49-F238E27FC236}">
                <a16:creationId xmlns:a16="http://schemas.microsoft.com/office/drawing/2014/main" id="{61C09F9E-7377-410C-943C-256E995FB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5D9FE7A2-3A9F-4DED-9F08-8F9C0668C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9697B-208C-4497-8010-FEF2781DB517}" type="slidenum">
              <a:rPr lang="fi-FI" smtClean="0"/>
              <a:t>‹#›</a:t>
            </a:fld>
            <a:endParaRPr lang="fi-FI"/>
          </a:p>
        </p:txBody>
      </p:sp>
    </p:spTree>
    <p:extLst>
      <p:ext uri="{BB962C8B-B14F-4D97-AF65-F5344CB8AC3E}">
        <p14:creationId xmlns:p14="http://schemas.microsoft.com/office/powerpoint/2010/main" val="164458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atascience.com/blog/k-means-cluste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55C6-1552-4CA4-805A-919C7992E707}"/>
              </a:ext>
            </a:extLst>
          </p:cNvPr>
          <p:cNvSpPr>
            <a:spLocks noGrp="1"/>
          </p:cNvSpPr>
          <p:nvPr>
            <p:ph type="ctrTitle"/>
          </p:nvPr>
        </p:nvSpPr>
        <p:spPr/>
        <p:txBody>
          <a:bodyPr/>
          <a:lstStyle/>
          <a:p>
            <a:r>
              <a:rPr lang="fi-FI" dirty="0"/>
              <a:t>Data Analysis for </a:t>
            </a:r>
            <a:r>
              <a:rPr lang="fi-FI" dirty="0" err="1"/>
              <a:t>Simulated</a:t>
            </a:r>
            <a:r>
              <a:rPr lang="fi-FI" dirty="0"/>
              <a:t> </a:t>
            </a:r>
            <a:r>
              <a:rPr lang="fi-FI" dirty="0" err="1"/>
              <a:t>Traffic</a:t>
            </a:r>
            <a:r>
              <a:rPr lang="fi-FI" dirty="0"/>
              <a:t> Data</a:t>
            </a:r>
          </a:p>
        </p:txBody>
      </p:sp>
      <p:sp>
        <p:nvSpPr>
          <p:cNvPr id="3" name="Subtitle 2">
            <a:extLst>
              <a:ext uri="{FF2B5EF4-FFF2-40B4-BE49-F238E27FC236}">
                <a16:creationId xmlns:a16="http://schemas.microsoft.com/office/drawing/2014/main" id="{65757B3E-F46D-40FB-9861-0E0A17185782}"/>
              </a:ext>
            </a:extLst>
          </p:cNvPr>
          <p:cNvSpPr>
            <a:spLocks noGrp="1"/>
          </p:cNvSpPr>
          <p:nvPr>
            <p:ph type="subTitle" idx="1"/>
          </p:nvPr>
        </p:nvSpPr>
        <p:spPr>
          <a:xfrm>
            <a:off x="1524000" y="5266944"/>
            <a:ext cx="9144000" cy="749808"/>
          </a:xfrm>
        </p:spPr>
        <p:txBody>
          <a:bodyPr/>
          <a:lstStyle/>
          <a:p>
            <a:endParaRPr lang="fi-FI" dirty="0"/>
          </a:p>
        </p:txBody>
      </p:sp>
    </p:spTree>
    <p:extLst>
      <p:ext uri="{BB962C8B-B14F-4D97-AF65-F5344CB8AC3E}">
        <p14:creationId xmlns:p14="http://schemas.microsoft.com/office/powerpoint/2010/main" val="10714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0736-9AA5-49A5-9B89-C1CC021F0A5F}"/>
              </a:ext>
            </a:extLst>
          </p:cNvPr>
          <p:cNvSpPr>
            <a:spLocks noGrp="1"/>
          </p:cNvSpPr>
          <p:nvPr>
            <p:ph type="title"/>
          </p:nvPr>
        </p:nvSpPr>
        <p:spPr/>
        <p:txBody>
          <a:bodyPr/>
          <a:lstStyle/>
          <a:p>
            <a:r>
              <a:rPr lang="en-US" dirty="0"/>
              <a:t>k-Means clustering</a:t>
            </a:r>
            <a:endParaRPr lang="fi-FI" dirty="0"/>
          </a:p>
        </p:txBody>
      </p:sp>
      <p:sp>
        <p:nvSpPr>
          <p:cNvPr id="3" name="Content Placeholder 2">
            <a:extLst>
              <a:ext uri="{FF2B5EF4-FFF2-40B4-BE49-F238E27FC236}">
                <a16:creationId xmlns:a16="http://schemas.microsoft.com/office/drawing/2014/main" id="{5E8458FD-FB6A-48A7-B5E1-8412F50E4AAA}"/>
              </a:ext>
            </a:extLst>
          </p:cNvPr>
          <p:cNvSpPr>
            <a:spLocks noGrp="1"/>
          </p:cNvSpPr>
          <p:nvPr>
            <p:ph idx="1"/>
          </p:nvPr>
        </p:nvSpPr>
        <p:spPr/>
        <p:txBody>
          <a:bodyPr/>
          <a:lstStyle/>
          <a:p>
            <a:pPr marL="0" indent="0">
              <a:buNone/>
            </a:pPr>
            <a:r>
              <a:rPr lang="en-US" dirty="0"/>
              <a:t>k-Means clustering is a type of unsupervised learning, which is used when you have unlabeled data (i.e. data without defined categories or groups). The goal is to find groups in the data. </a:t>
            </a:r>
          </a:p>
          <a:p>
            <a:pPr marL="0" indent="0">
              <a:buNone/>
            </a:pPr>
            <a:r>
              <a:rPr lang="en-US" dirty="0"/>
              <a:t>Applications:</a:t>
            </a:r>
          </a:p>
          <a:p>
            <a:r>
              <a:rPr lang="en-US" dirty="0"/>
              <a:t>Pattern recognition</a:t>
            </a:r>
          </a:p>
          <a:p>
            <a:r>
              <a:rPr lang="en-US" dirty="0"/>
              <a:t>Automatic data labeling</a:t>
            </a:r>
          </a:p>
          <a:p>
            <a:pPr marL="0" indent="0">
              <a:buNone/>
            </a:pPr>
            <a:endParaRPr lang="en-US" dirty="0"/>
          </a:p>
          <a:p>
            <a:pPr marL="0" indent="0">
              <a:buNone/>
            </a:pPr>
            <a:r>
              <a:rPr lang="en-US" dirty="0"/>
              <a:t>M</a:t>
            </a:r>
            <a:r>
              <a:rPr lang="fi-FI" dirty="0" err="1"/>
              <a:t>ore</a:t>
            </a:r>
            <a:r>
              <a:rPr lang="fi-FI" dirty="0"/>
              <a:t> </a:t>
            </a:r>
            <a:r>
              <a:rPr lang="fi-FI" dirty="0" err="1"/>
              <a:t>information</a:t>
            </a:r>
            <a:r>
              <a:rPr lang="fi-FI" dirty="0"/>
              <a:t>: </a:t>
            </a:r>
            <a:r>
              <a:rPr lang="fi-FI" dirty="0">
                <a:hlinkClick r:id="rId2"/>
              </a:rPr>
              <a:t>https://www.datascience.com/blog/k-means-clustering</a:t>
            </a:r>
            <a:endParaRPr lang="fi-FI" dirty="0"/>
          </a:p>
        </p:txBody>
      </p:sp>
    </p:spTree>
    <p:extLst>
      <p:ext uri="{BB962C8B-B14F-4D97-AF65-F5344CB8AC3E}">
        <p14:creationId xmlns:p14="http://schemas.microsoft.com/office/powerpoint/2010/main" val="335404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4D11-05F1-4280-8149-132E03E394B4}"/>
              </a:ext>
            </a:extLst>
          </p:cNvPr>
          <p:cNvSpPr>
            <a:spLocks noGrp="1"/>
          </p:cNvSpPr>
          <p:nvPr>
            <p:ph type="title"/>
          </p:nvPr>
        </p:nvSpPr>
        <p:spPr/>
        <p:txBody>
          <a:bodyPr/>
          <a:lstStyle/>
          <a:p>
            <a:r>
              <a:rPr lang="en-US" dirty="0"/>
              <a:t>Regression</a:t>
            </a:r>
            <a:endParaRPr lang="fi-FI" dirty="0"/>
          </a:p>
        </p:txBody>
      </p:sp>
      <p:sp>
        <p:nvSpPr>
          <p:cNvPr id="3" name="Content Placeholder 2">
            <a:extLst>
              <a:ext uri="{FF2B5EF4-FFF2-40B4-BE49-F238E27FC236}">
                <a16:creationId xmlns:a16="http://schemas.microsoft.com/office/drawing/2014/main" id="{A266C566-0E3F-4B72-9C87-F41FBF882DF3}"/>
              </a:ext>
            </a:extLst>
          </p:cNvPr>
          <p:cNvSpPr>
            <a:spLocks noGrp="1"/>
          </p:cNvSpPr>
          <p:nvPr>
            <p:ph idx="1"/>
          </p:nvPr>
        </p:nvSpPr>
        <p:spPr/>
        <p:txBody>
          <a:bodyPr/>
          <a:lstStyle/>
          <a:p>
            <a:r>
              <a:rPr lang="en-US" dirty="0"/>
              <a:t>Regression is an approach to modelling the relationship between a dependent variable and one or more independent variables. </a:t>
            </a:r>
          </a:p>
          <a:p>
            <a:r>
              <a:rPr lang="en-US" dirty="0"/>
              <a:t>Regression models are used in the following scenarios:</a:t>
            </a:r>
          </a:p>
          <a:p>
            <a:pPr lvl="1"/>
            <a:r>
              <a:rPr lang="en-US" dirty="0"/>
              <a:t>Estimation of some variable, based on some other variables.</a:t>
            </a:r>
          </a:p>
          <a:p>
            <a:pPr lvl="1"/>
            <a:r>
              <a:rPr lang="en-US" dirty="0"/>
              <a:t>Forecasting</a:t>
            </a:r>
          </a:p>
          <a:p>
            <a:pPr lvl="1"/>
            <a:r>
              <a:rPr lang="en-US" dirty="0"/>
              <a:t>Evaluating dependencies between different variables.</a:t>
            </a:r>
            <a:endParaRPr lang="fi-FI" dirty="0"/>
          </a:p>
          <a:p>
            <a:r>
              <a:rPr lang="en-US" dirty="0"/>
              <a:t>Regression is a supervised machine learning technique, meaning you need a labeled dataset in order to use it.</a:t>
            </a:r>
          </a:p>
        </p:txBody>
      </p:sp>
    </p:spTree>
    <p:extLst>
      <p:ext uri="{BB962C8B-B14F-4D97-AF65-F5344CB8AC3E}">
        <p14:creationId xmlns:p14="http://schemas.microsoft.com/office/powerpoint/2010/main" val="153701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E0C0-B9F8-463A-92CB-4AE64495DEB7}"/>
              </a:ext>
            </a:extLst>
          </p:cNvPr>
          <p:cNvSpPr>
            <a:spLocks noGrp="1"/>
          </p:cNvSpPr>
          <p:nvPr>
            <p:ph type="title"/>
          </p:nvPr>
        </p:nvSpPr>
        <p:spPr/>
        <p:txBody>
          <a:bodyPr/>
          <a:lstStyle/>
          <a:p>
            <a:r>
              <a:rPr lang="fi-FI" dirty="0" err="1"/>
              <a:t>Overview</a:t>
            </a:r>
            <a:endParaRPr lang="fi-FI" dirty="0"/>
          </a:p>
        </p:txBody>
      </p:sp>
      <p:sp>
        <p:nvSpPr>
          <p:cNvPr id="3" name="Content Placeholder 2">
            <a:extLst>
              <a:ext uri="{FF2B5EF4-FFF2-40B4-BE49-F238E27FC236}">
                <a16:creationId xmlns:a16="http://schemas.microsoft.com/office/drawing/2014/main" id="{7B9B4480-71B7-4429-9ED6-D9F5F9FEF9C5}"/>
              </a:ext>
            </a:extLst>
          </p:cNvPr>
          <p:cNvSpPr>
            <a:spLocks noGrp="1"/>
          </p:cNvSpPr>
          <p:nvPr>
            <p:ph idx="1"/>
          </p:nvPr>
        </p:nvSpPr>
        <p:spPr/>
        <p:txBody>
          <a:bodyPr/>
          <a:lstStyle/>
          <a:p>
            <a:pPr marL="0" indent="0">
              <a:buNone/>
            </a:pPr>
            <a:r>
              <a:rPr lang="fi-FI" dirty="0" err="1"/>
              <a:t>This</a:t>
            </a:r>
            <a:r>
              <a:rPr lang="fi-FI" dirty="0"/>
              <a:t> </a:t>
            </a:r>
            <a:r>
              <a:rPr lang="fi-FI" dirty="0" err="1"/>
              <a:t>presentation</a:t>
            </a:r>
            <a:r>
              <a:rPr lang="fi-FI" dirty="0"/>
              <a:t> </a:t>
            </a:r>
            <a:r>
              <a:rPr lang="fi-FI" dirty="0" err="1"/>
              <a:t>covers</a:t>
            </a:r>
            <a:r>
              <a:rPr lang="fi-FI" dirty="0"/>
              <a:t> </a:t>
            </a:r>
            <a:r>
              <a:rPr lang="fi-FI" dirty="0" err="1"/>
              <a:t>following</a:t>
            </a:r>
            <a:r>
              <a:rPr lang="fi-FI" dirty="0"/>
              <a:t> </a:t>
            </a:r>
            <a:r>
              <a:rPr lang="fi-FI" dirty="0" err="1"/>
              <a:t>topics</a:t>
            </a:r>
            <a:r>
              <a:rPr lang="en-US" dirty="0"/>
              <a:t>:</a:t>
            </a:r>
          </a:p>
          <a:p>
            <a:r>
              <a:rPr lang="en-US" dirty="0"/>
              <a:t>Reasons for data preprocessing and its most common techniques</a:t>
            </a:r>
          </a:p>
          <a:p>
            <a:r>
              <a:rPr lang="en-US" dirty="0"/>
              <a:t>Explanation of used statistical characteristics</a:t>
            </a:r>
          </a:p>
          <a:p>
            <a:r>
              <a:rPr lang="en-US" dirty="0"/>
              <a:t>K-Means clustering algorithm</a:t>
            </a:r>
          </a:p>
          <a:p>
            <a:r>
              <a:rPr lang="en-US" dirty="0"/>
              <a:t>Regressions</a:t>
            </a:r>
            <a:endParaRPr lang="fi-FI" dirty="0"/>
          </a:p>
        </p:txBody>
      </p:sp>
    </p:spTree>
    <p:extLst>
      <p:ext uri="{BB962C8B-B14F-4D97-AF65-F5344CB8AC3E}">
        <p14:creationId xmlns:p14="http://schemas.microsoft.com/office/powerpoint/2010/main" val="241700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358E-9657-4A46-A5FE-294B35D6FAE3}"/>
              </a:ext>
            </a:extLst>
          </p:cNvPr>
          <p:cNvSpPr>
            <a:spLocks noGrp="1"/>
          </p:cNvSpPr>
          <p:nvPr>
            <p:ph type="title"/>
          </p:nvPr>
        </p:nvSpPr>
        <p:spPr/>
        <p:txBody>
          <a:bodyPr/>
          <a:lstStyle/>
          <a:p>
            <a:r>
              <a:rPr lang="en-US" dirty="0"/>
              <a:t>Data Preprocessing</a:t>
            </a:r>
            <a:endParaRPr lang="fi-FI" dirty="0"/>
          </a:p>
        </p:txBody>
      </p:sp>
      <p:sp>
        <p:nvSpPr>
          <p:cNvPr id="3" name="Content Placeholder 2">
            <a:extLst>
              <a:ext uri="{FF2B5EF4-FFF2-40B4-BE49-F238E27FC236}">
                <a16:creationId xmlns:a16="http://schemas.microsoft.com/office/drawing/2014/main" id="{2B9D0584-2672-4B41-B5B0-BC431954EA30}"/>
              </a:ext>
            </a:extLst>
          </p:cNvPr>
          <p:cNvSpPr>
            <a:spLocks noGrp="1"/>
          </p:cNvSpPr>
          <p:nvPr>
            <p:ph idx="1"/>
          </p:nvPr>
        </p:nvSpPr>
        <p:spPr/>
        <p:txBody>
          <a:bodyPr/>
          <a:lstStyle/>
          <a:p>
            <a:pPr marL="0" indent="0">
              <a:buNone/>
            </a:pPr>
            <a:r>
              <a:rPr lang="en-US" dirty="0"/>
              <a:t>Data preprocessing is a process of converting raw data into a clean data set ready to be used in analysis. </a:t>
            </a:r>
          </a:p>
          <a:p>
            <a:pPr marL="0" indent="0">
              <a:buNone/>
            </a:pPr>
            <a:r>
              <a:rPr lang="en-US" dirty="0"/>
              <a:t>Raw data usually has one or more following characteristics:</a:t>
            </a:r>
          </a:p>
          <a:p>
            <a:r>
              <a:rPr lang="en-US" dirty="0"/>
              <a:t>It is partial, meaning that there is a need to combine several data sources or data sets into one.</a:t>
            </a:r>
          </a:p>
          <a:p>
            <a:r>
              <a:rPr lang="en-US" dirty="0"/>
              <a:t>It is not consistent. The data describing same phenomena can be different in different data sources.</a:t>
            </a:r>
          </a:p>
          <a:p>
            <a:r>
              <a:rPr lang="en-US" dirty="0"/>
              <a:t>It has missing values. </a:t>
            </a:r>
          </a:p>
          <a:p>
            <a:r>
              <a:rPr lang="en-US" dirty="0"/>
              <a:t>It is saved in a format not suited for further analysis.</a:t>
            </a:r>
            <a:endParaRPr lang="fi-FI" dirty="0"/>
          </a:p>
        </p:txBody>
      </p:sp>
    </p:spTree>
    <p:extLst>
      <p:ext uri="{BB962C8B-B14F-4D97-AF65-F5344CB8AC3E}">
        <p14:creationId xmlns:p14="http://schemas.microsoft.com/office/powerpoint/2010/main" val="272333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B8A4-FB0E-4D43-A88E-229A2DE044AE}"/>
              </a:ext>
            </a:extLst>
          </p:cNvPr>
          <p:cNvSpPr>
            <a:spLocks noGrp="1"/>
          </p:cNvSpPr>
          <p:nvPr>
            <p:ph type="title"/>
          </p:nvPr>
        </p:nvSpPr>
        <p:spPr/>
        <p:txBody>
          <a:bodyPr/>
          <a:lstStyle/>
          <a:p>
            <a:r>
              <a:rPr lang="en-US" dirty="0"/>
              <a:t>Data Preprocessing (cont.)</a:t>
            </a:r>
            <a:endParaRPr lang="fi-FI" dirty="0"/>
          </a:p>
        </p:txBody>
      </p:sp>
      <p:sp>
        <p:nvSpPr>
          <p:cNvPr id="3" name="Content Placeholder 2">
            <a:extLst>
              <a:ext uri="{FF2B5EF4-FFF2-40B4-BE49-F238E27FC236}">
                <a16:creationId xmlns:a16="http://schemas.microsoft.com/office/drawing/2014/main" id="{15983857-28C2-472A-BB84-CDB0AE1DF8BE}"/>
              </a:ext>
            </a:extLst>
          </p:cNvPr>
          <p:cNvSpPr>
            <a:spLocks noGrp="1"/>
          </p:cNvSpPr>
          <p:nvPr>
            <p:ph idx="1"/>
          </p:nvPr>
        </p:nvSpPr>
        <p:spPr/>
        <p:txBody>
          <a:bodyPr>
            <a:normAutofit fontScale="92500"/>
          </a:bodyPr>
          <a:lstStyle/>
          <a:p>
            <a:pPr marL="0" indent="0">
              <a:buNone/>
            </a:pPr>
            <a:r>
              <a:rPr lang="en-US" dirty="0"/>
              <a:t>Data Preprocessing tries to solve the problems raw data contains:</a:t>
            </a:r>
          </a:p>
          <a:p>
            <a:r>
              <a:rPr lang="en-US" dirty="0"/>
              <a:t>Aggregation. Aggregation involves either combining several data sets into a single on or combining several features into one. The whole idea is to combine things into meaningful entities. Examples: combining data from several different sensors into a single dataset; grouping temperature measurements into average of 5 minutes intervals. </a:t>
            </a:r>
          </a:p>
          <a:p>
            <a:r>
              <a:rPr lang="en-US" dirty="0"/>
              <a:t>Imputation. Imputation is used for filling in missing values. Depending on the nature of the data with missing values and applications you have several methods to chose from: filling with zeroes, filling with previous values, linear interpolation, filling with sample mean values and many others. </a:t>
            </a:r>
            <a:endParaRPr lang="fi-FI" dirty="0"/>
          </a:p>
        </p:txBody>
      </p:sp>
    </p:spTree>
    <p:extLst>
      <p:ext uri="{BB962C8B-B14F-4D97-AF65-F5344CB8AC3E}">
        <p14:creationId xmlns:p14="http://schemas.microsoft.com/office/powerpoint/2010/main" val="83930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BFCB-6E27-4D7A-A011-E4FCB0767D9E}"/>
              </a:ext>
            </a:extLst>
          </p:cNvPr>
          <p:cNvSpPr>
            <a:spLocks noGrp="1"/>
          </p:cNvSpPr>
          <p:nvPr>
            <p:ph type="title"/>
          </p:nvPr>
        </p:nvSpPr>
        <p:spPr/>
        <p:txBody>
          <a:bodyPr/>
          <a:lstStyle/>
          <a:p>
            <a:r>
              <a:rPr lang="en-US" dirty="0"/>
              <a:t>Data Preprocessing (cont.)</a:t>
            </a:r>
            <a:endParaRPr lang="fi-FI" dirty="0"/>
          </a:p>
        </p:txBody>
      </p:sp>
      <p:sp>
        <p:nvSpPr>
          <p:cNvPr id="3" name="Content Placeholder 2">
            <a:extLst>
              <a:ext uri="{FF2B5EF4-FFF2-40B4-BE49-F238E27FC236}">
                <a16:creationId xmlns:a16="http://schemas.microsoft.com/office/drawing/2014/main" id="{B776BBF4-7302-4BFF-AFB4-E959CE67AAD6}"/>
              </a:ext>
            </a:extLst>
          </p:cNvPr>
          <p:cNvSpPr>
            <a:spLocks noGrp="1"/>
          </p:cNvSpPr>
          <p:nvPr>
            <p:ph idx="1"/>
          </p:nvPr>
        </p:nvSpPr>
        <p:spPr/>
        <p:txBody>
          <a:bodyPr>
            <a:normAutofit fontScale="85000" lnSpcReduction="10000"/>
          </a:bodyPr>
          <a:lstStyle/>
          <a:p>
            <a:r>
              <a:rPr lang="en-US" dirty="0"/>
              <a:t>Restructuring. Restructuring is used for changing the shape of a dataset, which might be needed for some algorithms. It may involve transpose, row/columns shifting, separation and many others operations.</a:t>
            </a:r>
          </a:p>
          <a:p>
            <a:r>
              <a:rPr lang="en-US" dirty="0"/>
              <a:t>Scaling. A lot of algorithms might not be able to achieve optimal performance if any at all without a proper scaling. Scaling is always needed if different variables in the dataset have completely different units and magnitudes. For example, it is fine to leave dataset with unscaled if it contains couple of room temperatures from the same building as they are going to have more or less similar ranges. And it is absolutely not fine if you have energy consumption, pressures and temperatures in the same dataset, because the variables will have completely different units and ranges, some of the algorithms can completely neglect temperature as its range cab be so small compared to other variables. Good rule of thumb: if the orders of magnitudes of variables are same, then scaling is not essential, but can still be </a:t>
            </a:r>
            <a:r>
              <a:rPr lang="en-US" dirty="0" err="1"/>
              <a:t>benefitial</a:t>
            </a:r>
            <a:r>
              <a:rPr lang="en-US" dirty="0"/>
              <a:t>.  </a:t>
            </a:r>
            <a:endParaRPr lang="fi-FI" dirty="0"/>
          </a:p>
        </p:txBody>
      </p:sp>
    </p:spTree>
    <p:extLst>
      <p:ext uri="{BB962C8B-B14F-4D97-AF65-F5344CB8AC3E}">
        <p14:creationId xmlns:p14="http://schemas.microsoft.com/office/powerpoint/2010/main" val="69110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2E7D-299F-40B6-BF92-03271ABFCD69}"/>
              </a:ext>
            </a:extLst>
          </p:cNvPr>
          <p:cNvSpPr>
            <a:spLocks noGrp="1"/>
          </p:cNvSpPr>
          <p:nvPr>
            <p:ph type="title"/>
          </p:nvPr>
        </p:nvSpPr>
        <p:spPr/>
        <p:txBody>
          <a:bodyPr/>
          <a:lstStyle/>
          <a:p>
            <a:r>
              <a:rPr lang="en-US" dirty="0"/>
              <a:t>Data Preprocessing (cont.)</a:t>
            </a:r>
            <a:endParaRPr lang="fi-FI" dirty="0"/>
          </a:p>
        </p:txBody>
      </p:sp>
      <p:sp>
        <p:nvSpPr>
          <p:cNvPr id="3" name="Content Placeholder 2">
            <a:extLst>
              <a:ext uri="{FF2B5EF4-FFF2-40B4-BE49-F238E27FC236}">
                <a16:creationId xmlns:a16="http://schemas.microsoft.com/office/drawing/2014/main" id="{4583CED4-C977-408E-9F38-4C767FEDBFB1}"/>
              </a:ext>
            </a:extLst>
          </p:cNvPr>
          <p:cNvSpPr>
            <a:spLocks noGrp="1"/>
          </p:cNvSpPr>
          <p:nvPr>
            <p:ph idx="1"/>
          </p:nvPr>
        </p:nvSpPr>
        <p:spPr/>
        <p:txBody>
          <a:bodyPr/>
          <a:lstStyle/>
          <a:p>
            <a:r>
              <a:rPr lang="en-US" dirty="0"/>
              <a:t>Categorization. If some variable can only assume certain values, then this variable can be considered categorical. Categorical variables are important, because they can be used for dataset separation and classification. Sometimes, you might want to artificially create such variables: the most common way is either clustering or categorization based on aggregation (grouping) of some other variable in the data set.</a:t>
            </a:r>
            <a:endParaRPr lang="fi-FI" dirty="0"/>
          </a:p>
        </p:txBody>
      </p:sp>
    </p:spTree>
    <p:extLst>
      <p:ext uri="{BB962C8B-B14F-4D97-AF65-F5344CB8AC3E}">
        <p14:creationId xmlns:p14="http://schemas.microsoft.com/office/powerpoint/2010/main" val="207422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9097-C0CD-473D-9068-77FED65798DE}"/>
              </a:ext>
            </a:extLst>
          </p:cNvPr>
          <p:cNvSpPr>
            <a:spLocks noGrp="1"/>
          </p:cNvSpPr>
          <p:nvPr>
            <p:ph type="title"/>
          </p:nvPr>
        </p:nvSpPr>
        <p:spPr/>
        <p:txBody>
          <a:bodyPr/>
          <a:lstStyle/>
          <a:p>
            <a:r>
              <a:rPr lang="en-US" dirty="0"/>
              <a:t>Most important statistical parameters</a:t>
            </a:r>
            <a:endParaRPr lang="fi-FI"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88D7E9-B36C-400C-9A3B-314204D0E705}"/>
                  </a:ext>
                </a:extLst>
              </p:cNvPr>
              <p:cNvSpPr>
                <a:spLocks noGrp="1"/>
              </p:cNvSpPr>
              <p:nvPr>
                <p:ph idx="1"/>
              </p:nvPr>
            </p:nvSpPr>
            <p:spPr/>
            <p:txBody>
              <a:bodyPr/>
              <a:lstStyle/>
              <a:p>
                <a:pPr marL="0" indent="0">
                  <a:buNone/>
                </a:pPr>
                <a:r>
                  <a:rPr lang="en-US" dirty="0"/>
                  <a:t>When working with any data you will encounter following metrics:</a:t>
                </a:r>
              </a:p>
              <a:p>
                <a:r>
                  <a:rPr lang="en-US" dirty="0"/>
                  <a:t>Mean (or average) value – sometimes called expected value. Shows the center of the distribution. Symbol = µ</a:t>
                </a:r>
              </a:p>
              <a:p>
                <a:r>
                  <a:rPr lang="en-US" dirty="0"/>
                  <a:t>Standard deviation and variance – a measure, which shows the difference between the observed value of a variable and that variables mean. </a:t>
                </a:r>
                <a:r>
                  <a:rPr lang="en-US" b="1" dirty="0"/>
                  <a:t>Standard deviation is the same measure as variance: deviation =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𝒗𝒂𝒓𝒊𝒂𝒏𝒄𝒆</m:t>
                        </m:r>
                      </m:e>
                    </m:rad>
                  </m:oMath>
                </a14:m>
                <a:r>
                  <a:rPr lang="en-US" b="1" dirty="0"/>
                  <a:t>.</a:t>
                </a:r>
                <a:r>
                  <a:rPr lang="en-US" dirty="0"/>
                  <a:t> The bigger the deviation (or variance) the further away are the values from the mean.  Symbol(deviation)  = </a:t>
                </a:r>
                <a14:m>
                  <m:oMath xmlns:m="http://schemas.openxmlformats.org/officeDocument/2006/math">
                    <m:r>
                      <a:rPr lang="el-GR" i="1" dirty="0" smtClean="0">
                        <a:latin typeface="Cambria Math" panose="02040503050406030204" pitchFamily="18" charset="0"/>
                      </a:rPr>
                      <m:t>𝜎</m:t>
                    </m:r>
                  </m:oMath>
                </a14:m>
                <a:r>
                  <a:rPr lang="en-US" dirty="0"/>
                  <a:t>,</a:t>
                </a:r>
                <a:r>
                  <a:rPr lang="fi-FI" dirty="0"/>
                  <a:t> </a:t>
                </a:r>
                <a:r>
                  <a:rPr lang="fi-FI" dirty="0" err="1"/>
                  <a:t>symbol</a:t>
                </a:r>
                <a:r>
                  <a:rPr lang="fi-FI" dirty="0"/>
                  <a:t>(</a:t>
                </a:r>
                <a:r>
                  <a:rPr lang="fi-FI" dirty="0" err="1"/>
                  <a:t>variance</a:t>
                </a:r>
                <a:r>
                  <a:rPr lang="fi-FI" dirty="0"/>
                  <a:t>) = </a:t>
                </a:r>
                <a14:m>
                  <m:oMath xmlns:m="http://schemas.openxmlformats.org/officeDocument/2006/math">
                    <m:sSup>
                      <m:sSupPr>
                        <m:ctrlPr>
                          <a:rPr lang="el-GR" i="1" dirty="0" smtClean="0">
                            <a:latin typeface="Cambria Math" panose="02040503050406030204" pitchFamily="18" charset="0"/>
                          </a:rPr>
                        </m:ctrlPr>
                      </m:sSupPr>
                      <m:e>
                        <m:r>
                          <m:rPr>
                            <m:nor/>
                          </m:rPr>
                          <a:rPr lang="el-GR" dirty="0" smtClean="0"/>
                          <m:t>σ</m:t>
                        </m:r>
                      </m:e>
                      <m:sup>
                        <m:r>
                          <a:rPr lang="en-US" b="0" i="1" dirty="0" smtClean="0">
                            <a:latin typeface="Cambria Math" panose="02040503050406030204" pitchFamily="18" charset="0"/>
                          </a:rPr>
                          <m:t>2</m:t>
                        </m:r>
                      </m:sup>
                    </m:sSup>
                  </m:oMath>
                </a14:m>
                <a:endParaRPr lang="en-US" dirty="0"/>
              </a:p>
            </p:txBody>
          </p:sp>
        </mc:Choice>
        <mc:Fallback>
          <p:sp>
            <p:nvSpPr>
              <p:cNvPr id="3" name="Content Placeholder 2">
                <a:extLst>
                  <a:ext uri="{FF2B5EF4-FFF2-40B4-BE49-F238E27FC236}">
                    <a16:creationId xmlns:a16="http://schemas.microsoft.com/office/drawing/2014/main" id="{5D88D7E9-B36C-400C-9A3B-314204D0E705}"/>
                  </a:ext>
                </a:extLst>
              </p:cNvPr>
              <p:cNvSpPr>
                <a:spLocks noGrp="1" noRot="1" noChangeAspect="1" noMove="1" noResize="1" noEditPoints="1" noAdjustHandles="1" noChangeArrowheads="1" noChangeShapeType="1" noTextEdit="1"/>
              </p:cNvSpPr>
              <p:nvPr>
                <p:ph idx="1"/>
              </p:nvPr>
            </p:nvSpPr>
            <p:spPr>
              <a:blipFill>
                <a:blip r:embed="rId2"/>
                <a:stretch>
                  <a:fillRect l="-1217" t="-2241" r="-1855"/>
                </a:stretch>
              </a:blipFill>
            </p:spPr>
            <p:txBody>
              <a:bodyPr/>
              <a:lstStyle/>
              <a:p>
                <a:r>
                  <a:rPr lang="fi-FI">
                    <a:noFill/>
                  </a:rPr>
                  <a:t> </a:t>
                </a:r>
              </a:p>
            </p:txBody>
          </p:sp>
        </mc:Fallback>
      </mc:AlternateContent>
    </p:spTree>
    <p:extLst>
      <p:ext uri="{BB962C8B-B14F-4D97-AF65-F5344CB8AC3E}">
        <p14:creationId xmlns:p14="http://schemas.microsoft.com/office/powerpoint/2010/main" val="87132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00FD-4376-458A-8451-C050EE20FA92}"/>
              </a:ext>
            </a:extLst>
          </p:cNvPr>
          <p:cNvSpPr>
            <a:spLocks noGrp="1"/>
          </p:cNvSpPr>
          <p:nvPr>
            <p:ph type="title"/>
          </p:nvPr>
        </p:nvSpPr>
        <p:spPr/>
        <p:txBody>
          <a:bodyPr/>
          <a:lstStyle/>
          <a:p>
            <a:r>
              <a:rPr lang="en-US" dirty="0"/>
              <a:t>Form of normal distribution, depending on mean and deviation.</a:t>
            </a:r>
            <a:endParaRPr lang="fi-FI" dirty="0"/>
          </a:p>
        </p:txBody>
      </p:sp>
      <p:pic>
        <p:nvPicPr>
          <p:cNvPr id="1026" name="Picture 2" descr="Image result for normal distribution">
            <a:extLst>
              <a:ext uri="{FF2B5EF4-FFF2-40B4-BE49-F238E27FC236}">
                <a16:creationId xmlns:a16="http://schemas.microsoft.com/office/drawing/2014/main" id="{56B6649A-26A5-4E68-846A-0C0245923D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6997" y="1690688"/>
            <a:ext cx="8997071"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1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DBE-DCFC-4B77-A0DC-F880F13801E7}"/>
              </a:ext>
            </a:extLst>
          </p:cNvPr>
          <p:cNvSpPr>
            <a:spLocks noGrp="1"/>
          </p:cNvSpPr>
          <p:nvPr>
            <p:ph type="title"/>
          </p:nvPr>
        </p:nvSpPr>
        <p:spPr/>
        <p:txBody>
          <a:bodyPr/>
          <a:lstStyle/>
          <a:p>
            <a:r>
              <a:rPr lang="en-US" dirty="0"/>
              <a:t>Most important statistical parameters</a:t>
            </a:r>
            <a:endParaRPr lang="fi-FI" dirty="0"/>
          </a:p>
        </p:txBody>
      </p:sp>
      <p:sp>
        <p:nvSpPr>
          <p:cNvPr id="3" name="Content Placeholder 2">
            <a:extLst>
              <a:ext uri="{FF2B5EF4-FFF2-40B4-BE49-F238E27FC236}">
                <a16:creationId xmlns:a16="http://schemas.microsoft.com/office/drawing/2014/main" id="{1DDDD4CE-DD0E-4372-A64C-DF43557A095D}"/>
              </a:ext>
            </a:extLst>
          </p:cNvPr>
          <p:cNvSpPr>
            <a:spLocks noGrp="1"/>
          </p:cNvSpPr>
          <p:nvPr>
            <p:ph idx="1"/>
          </p:nvPr>
        </p:nvSpPr>
        <p:spPr>
          <a:xfrm>
            <a:off x="838200" y="1825625"/>
            <a:ext cx="10515600" cy="917575"/>
          </a:xfrm>
        </p:spPr>
        <p:txBody>
          <a:bodyPr>
            <a:normAutofit fontScale="85000" lnSpcReduction="20000"/>
          </a:bodyPr>
          <a:lstStyle/>
          <a:p>
            <a:r>
              <a:rPr lang="en-US" dirty="0"/>
              <a:t>Correlation – degree to which a pair of variables are linearly related. The figure below shows, how it is usually represented in the real life. Note that correlation cannot show nonlinear dependencies. </a:t>
            </a:r>
          </a:p>
          <a:p>
            <a:pPr marL="0" indent="0">
              <a:buNone/>
            </a:pPr>
            <a:endParaRPr lang="fi-FI" dirty="0"/>
          </a:p>
        </p:txBody>
      </p:sp>
      <p:pic>
        <p:nvPicPr>
          <p:cNvPr id="2054" name="Picture 6" descr="https://upload.wikimedia.org/wikipedia/commons/thumb/d/d4/Correlation_examples2.svg/1920px-Correlation_examples2.svg.png">
            <a:extLst>
              <a:ext uri="{FF2B5EF4-FFF2-40B4-BE49-F238E27FC236}">
                <a16:creationId xmlns:a16="http://schemas.microsoft.com/office/drawing/2014/main" id="{1969A60D-0D06-49D6-8CFE-D6CC0188A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032" y="3199807"/>
            <a:ext cx="7209453" cy="3293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9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797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Data Analysis for Simulated Traffic Data</vt:lpstr>
      <vt:lpstr>Overview</vt:lpstr>
      <vt:lpstr>Data Preprocessing</vt:lpstr>
      <vt:lpstr>Data Preprocessing (cont.)</vt:lpstr>
      <vt:lpstr>Data Preprocessing (cont.)</vt:lpstr>
      <vt:lpstr>Data Preprocessing (cont.)</vt:lpstr>
      <vt:lpstr>Most important statistical parameters</vt:lpstr>
      <vt:lpstr>Form of normal distribution, depending on mean and deviation.</vt:lpstr>
      <vt:lpstr>Most important statistical parameters</vt:lpstr>
      <vt:lpstr>k-Means clustering</vt:lpstr>
      <vt:lpstr>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Simulated Traffic Data</dc:title>
  <dc:creator>Igor Trotskii</dc:creator>
  <cp:lastModifiedBy>Igor Trotskii</cp:lastModifiedBy>
  <cp:revision>14</cp:revision>
  <dcterms:created xsi:type="dcterms:W3CDTF">2019-05-27T05:59:15Z</dcterms:created>
  <dcterms:modified xsi:type="dcterms:W3CDTF">2019-05-27T10:32:27Z</dcterms:modified>
</cp:coreProperties>
</file>