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ppt/theme/theme2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8" r:id="rId10"/>
    <p:sldMasterId id="2147483670" r:id="rId11"/>
    <p:sldMasterId id="2147483672" r:id="rId12"/>
    <p:sldMasterId id="2147483674" r:id="rId13"/>
    <p:sldMasterId id="2147483676" r:id="rId14"/>
    <p:sldMasterId id="2147483680" r:id="rId15"/>
    <p:sldMasterId id="2147483682" r:id="rId16"/>
    <p:sldMasterId id="2147483684" r:id="rId17"/>
    <p:sldMasterId id="2147483686" r:id="rId18"/>
    <p:sldMasterId id="2147483688" r:id="rId19"/>
    <p:sldMasterId id="2147483690" r:id="rId20"/>
    <p:sldMasterId id="2147483694" r:id="rId21"/>
    <p:sldMasterId id="2147483696" r:id="rId22"/>
    <p:sldMasterId id="2147483698" r:id="rId23"/>
    <p:sldMasterId id="2147483700" r:id="rId24"/>
    <p:sldMasterId id="2147483702" r:id="rId25"/>
    <p:sldMasterId id="2147483706" r:id="rId26"/>
    <p:sldMasterId id="2147483708" r:id="rId27"/>
  </p:sldMasterIdLst>
  <p:notesMasterIdLst>
    <p:notesMasterId r:id="rId46"/>
  </p:notesMasterIdLst>
  <p:sldIdLst>
    <p:sldId id="256" r:id="rId28"/>
    <p:sldId id="257" r:id="rId29"/>
    <p:sldId id="258" r:id="rId30"/>
    <p:sldId id="259" r:id="rId31"/>
    <p:sldId id="265" r:id="rId32"/>
    <p:sldId id="261" r:id="rId33"/>
    <p:sldId id="267" r:id="rId34"/>
    <p:sldId id="260" r:id="rId35"/>
    <p:sldId id="266" r:id="rId36"/>
    <p:sldId id="287" r:id="rId37"/>
    <p:sldId id="289" r:id="rId38"/>
    <p:sldId id="288" r:id="rId39"/>
    <p:sldId id="290" r:id="rId40"/>
    <p:sldId id="263" r:id="rId41"/>
    <p:sldId id="270" r:id="rId42"/>
    <p:sldId id="291" r:id="rId43"/>
    <p:sldId id="286" r:id="rId44"/>
    <p:sldId id="278" r:id="rId45"/>
  </p:sldIdLst>
  <p:sldSz cx="9144000" cy="5143500" type="screen16x9"/>
  <p:notesSz cx="7772400" cy="100584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8"/>
    <p:restoredTop sz="88989"/>
  </p:normalViewPr>
  <p:slideViewPr>
    <p:cSldViewPr snapToGrid="0">
      <p:cViewPr varScale="1">
        <p:scale>
          <a:sx n="79" d="100"/>
          <a:sy n="79" d="100"/>
        </p:scale>
        <p:origin x="88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2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7.xml"/><Relationship Id="rId42" Type="http://schemas.openxmlformats.org/officeDocument/2006/relationships/slide" Target="slides/slide15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2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5.xml"/><Relationship Id="rId37" Type="http://schemas.openxmlformats.org/officeDocument/2006/relationships/slide" Target="slides/slide10.xml"/><Relationship Id="rId40" Type="http://schemas.openxmlformats.org/officeDocument/2006/relationships/slide" Target="slides/slide13.xml"/><Relationship Id="rId45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1.xml"/><Relationship Id="rId36" Type="http://schemas.openxmlformats.org/officeDocument/2006/relationships/slide" Target="slides/slide9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4.xml"/><Relationship Id="rId44" Type="http://schemas.openxmlformats.org/officeDocument/2006/relationships/slide" Target="slides/slide1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" Target="slides/slide3.xml"/><Relationship Id="rId35" Type="http://schemas.openxmlformats.org/officeDocument/2006/relationships/slide" Target="slides/slide8.xml"/><Relationship Id="rId43" Type="http://schemas.openxmlformats.org/officeDocument/2006/relationships/slide" Target="slides/slide16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6.xml"/><Relationship Id="rId38" Type="http://schemas.openxmlformats.org/officeDocument/2006/relationships/slide" Target="slides/slide11.xml"/><Relationship Id="rId46" Type="http://schemas.openxmlformats.org/officeDocument/2006/relationships/notesMaster" Target="notesMasters/notesMaster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91209-74E8-E348-9C7B-9C4334488BC4}" type="datetimeFigureOut">
              <a:rPr lang="es-CL" smtClean="0"/>
              <a:t>22-10-2024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9C8A5-1F84-2C46-AEEA-3CFE4DD580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507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9C8A5-1F84-2C46-AEEA-3CFE4DD58026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6992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Vamos a hacer un ejercicio rápido. Imaginen que están haciendo </a:t>
            </a:r>
            <a:r>
              <a:rPr lang="es-MX" dirty="0" err="1"/>
              <a:t>sandwish</a:t>
            </a:r>
            <a:r>
              <a:rPr lang="es-MX" dirty="0"/>
              <a:t>. </a:t>
            </a:r>
          </a:p>
          <a:p>
            <a:r>
              <a:rPr lang="es-MX" dirty="0"/>
              <a:t>¿Cuáles serían los pasos para hacerlo?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9C8A5-1F84-2C46-AEEA-3CFE4DD58026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0603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Vamos a hacer un ejercicio rápido. Imaginen que están haciendo </a:t>
            </a:r>
            <a:r>
              <a:rPr lang="es-MX" dirty="0" err="1"/>
              <a:t>sandwish</a:t>
            </a:r>
            <a:r>
              <a:rPr lang="es-MX" dirty="0"/>
              <a:t>. </a:t>
            </a:r>
          </a:p>
          <a:p>
            <a:r>
              <a:rPr lang="es-MX" dirty="0"/>
              <a:t>¿Cuáles serían los pasos para hacerlo?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9C8A5-1F84-2C46-AEEA-3CFE4DD58026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6495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9C8A5-1F84-2C46-AEEA-3CFE4DD58026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4865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9C8A5-1F84-2C46-AEEA-3CFE4DD58026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4319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9C8A5-1F84-2C46-AEEA-3CFE4DD58026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0326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Perro: raza, color, tamaño</a:t>
            </a:r>
          </a:p>
          <a:p>
            <a:r>
              <a:rPr lang="es-MX" dirty="0"/>
              <a:t>Métodos: ladrar, caminar, detenerse, morder.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9C8A5-1F84-2C46-AEEA-3CFE4DD58026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9558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https://kahoot.it/?deviceId=bk0hG925DWmnm2AiZehWs5&amp;sessionId=1728952339751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9C8A5-1F84-2C46-AEEA-3CFE4DD58026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0992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9C8A5-1F84-2C46-AEEA-3CFE4DD58026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7786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Abrir espacio para que interactúen.</a:t>
            </a:r>
          </a:p>
          <a:p>
            <a:r>
              <a:rPr lang="es-MX" dirty="0"/>
              <a:t>La programación es como darle instrucciones a una computadora para que haga lo que tú quieras. </a:t>
            </a:r>
          </a:p>
          <a:p>
            <a:r>
              <a:rPr lang="es-MX" dirty="0"/>
              <a:t>Piensen en la computadora como si fuera un chef, y nosotros somos los que le damos la receta. </a:t>
            </a:r>
          </a:p>
          <a:p>
            <a:r>
              <a:rPr lang="es-MX" dirty="0"/>
              <a:t>Si no le damos las instrucciones correctas, no podrá hacer bien el plato. </a:t>
            </a:r>
          </a:p>
          <a:p>
            <a:r>
              <a:rPr lang="es-MX" dirty="0"/>
              <a:t>Existen muchos lenguajes de programación, como Java, Python o C#, y cada uno tiene su propia forma de comunicarse con la computadora. </a:t>
            </a:r>
          </a:p>
          <a:p>
            <a:r>
              <a:rPr lang="es-MX" dirty="0"/>
              <a:t>Hoy vamos a enfocarnos en Java.</a:t>
            </a:r>
            <a:endParaRPr lang="es-CL" dirty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9C8A5-1F84-2C46-AEEA-3CFE4DD58026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8120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9C8A5-1F84-2C46-AEEA-3CFE4DD58026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1608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Existen otros lenguajes de programación como Python o C#. </a:t>
            </a:r>
          </a:p>
          <a:p>
            <a:r>
              <a:rPr lang="es-MX" dirty="0"/>
              <a:t>¿Por qué Java? </a:t>
            </a:r>
          </a:p>
          <a:p>
            <a:r>
              <a:rPr lang="es-MX" dirty="0"/>
              <a:t>Porque Java es muy versátil y tiene una gran comunidad de apoyo. </a:t>
            </a:r>
          </a:p>
          <a:p>
            <a:r>
              <a:rPr lang="es-MX" dirty="0"/>
              <a:t>A diferencia de otros lenguajes, una vez que programas algo en Java, </a:t>
            </a:r>
          </a:p>
          <a:p>
            <a:r>
              <a:rPr lang="es-MX" dirty="0"/>
              <a:t>puedes ejecutarlo en cualquier sistema operativo sin tener que hacer cambios.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9C8A5-1F84-2C46-AEEA-3CFE4DD58026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5926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9C8A5-1F84-2C46-AEEA-3CFE4DD58026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8363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Vamos a hacer un ejercicio rápido. Imaginen que están haciendo </a:t>
            </a:r>
            <a:r>
              <a:rPr lang="es-MX" dirty="0" err="1"/>
              <a:t>sandwish</a:t>
            </a:r>
            <a:r>
              <a:rPr lang="es-MX" dirty="0"/>
              <a:t>. </a:t>
            </a:r>
          </a:p>
          <a:p>
            <a:r>
              <a:rPr lang="es-MX" dirty="0"/>
              <a:t>¿Cuáles serían los pasos para hacerlo?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9C8A5-1F84-2C46-AEEA-3CFE4DD58026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96994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Vamos a hacer un ejercicio rápido. Imaginen que están haciendo </a:t>
            </a:r>
            <a:r>
              <a:rPr lang="es-MX" dirty="0" err="1"/>
              <a:t>sandwish</a:t>
            </a:r>
            <a:r>
              <a:rPr lang="es-MX" dirty="0"/>
              <a:t>. </a:t>
            </a:r>
          </a:p>
          <a:p>
            <a:r>
              <a:rPr lang="es-MX" dirty="0"/>
              <a:t>¿Cuáles serían los pasos para hacerlo?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9C8A5-1F84-2C46-AEEA-3CFE4DD58026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1508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Vamos a hacer un ejercicio rápido. Imaginen que están haciendo </a:t>
            </a:r>
            <a:r>
              <a:rPr lang="es-MX" dirty="0" err="1"/>
              <a:t>sandwish</a:t>
            </a:r>
            <a:r>
              <a:rPr lang="es-MX" dirty="0"/>
              <a:t>. </a:t>
            </a:r>
          </a:p>
          <a:p>
            <a:r>
              <a:rPr lang="es-MX" dirty="0"/>
              <a:t>¿Cuáles serían los pasos para hacerlo?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9C8A5-1F84-2C46-AEEA-3CFE4DD58026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8151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_4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_3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_1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_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_1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;p2"/>
          <p:cNvSpPr/>
          <p:nvPr/>
        </p:nvSpPr>
        <p:spPr>
          <a:xfrm>
            <a:off x="-4859640" y="3662280"/>
            <a:ext cx="6254280" cy="523548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" name="Google Shape;10;p2"/>
          <p:cNvSpPr/>
          <p:nvPr/>
        </p:nvSpPr>
        <p:spPr>
          <a:xfrm>
            <a:off x="6633720" y="-2013120"/>
            <a:ext cx="6254280" cy="523548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116;p20"/>
          <p:cNvSpPr/>
          <p:nvPr/>
        </p:nvSpPr>
        <p:spPr>
          <a:xfrm rot="13500000">
            <a:off x="2953080" y="-3485520"/>
            <a:ext cx="6254280" cy="523548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6" name="Google Shape;117;p20"/>
          <p:cNvSpPr/>
          <p:nvPr/>
        </p:nvSpPr>
        <p:spPr>
          <a:xfrm rot="11931000">
            <a:off x="-2453760" y="3873960"/>
            <a:ext cx="6254640" cy="5235480"/>
          </a:xfrm>
          <a:custGeom>
            <a:avLst/>
            <a:gdLst>
              <a:gd name="textAreaLeft" fmla="*/ 0 w 6254640"/>
              <a:gd name="textAreaRight" fmla="*/ 6255360 w 625464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4;p3"/>
          <p:cNvSpPr/>
          <p:nvPr/>
        </p:nvSpPr>
        <p:spPr>
          <a:xfrm>
            <a:off x="8233920" y="-2317680"/>
            <a:ext cx="6254280" cy="523548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0" name="Google Shape;15;p3"/>
          <p:cNvSpPr/>
          <p:nvPr/>
        </p:nvSpPr>
        <p:spPr>
          <a:xfrm>
            <a:off x="-1710360" y="917280"/>
            <a:ext cx="6254280" cy="523548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20;p21"/>
          <p:cNvSpPr/>
          <p:nvPr/>
        </p:nvSpPr>
        <p:spPr>
          <a:xfrm rot="900000">
            <a:off x="4620600" y="2821680"/>
            <a:ext cx="6254280" cy="523512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120"/>
              <a:gd name="textAreaBottom" fmla="*/ 5235840 h 523512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123;p22"/>
          <p:cNvSpPr/>
          <p:nvPr/>
        </p:nvSpPr>
        <p:spPr>
          <a:xfrm rot="6139200">
            <a:off x="-1969920" y="2972160"/>
            <a:ext cx="3614040" cy="3025080"/>
          </a:xfrm>
          <a:custGeom>
            <a:avLst/>
            <a:gdLst>
              <a:gd name="textAreaLeft" fmla="*/ 0 w 3614040"/>
              <a:gd name="textAreaRight" fmla="*/ 3614760 w 3614040"/>
              <a:gd name="textAreaTop" fmla="*/ 0 h 3025080"/>
              <a:gd name="textAreaBottom" fmla="*/ 3025800 h 30250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5" name="Google Shape;124;p22"/>
          <p:cNvSpPr/>
          <p:nvPr/>
        </p:nvSpPr>
        <p:spPr>
          <a:xfrm rot="15970200">
            <a:off x="7081920" y="-1427040"/>
            <a:ext cx="3614040" cy="3025080"/>
          </a:xfrm>
          <a:custGeom>
            <a:avLst/>
            <a:gdLst>
              <a:gd name="textAreaLeft" fmla="*/ 0 w 3614040"/>
              <a:gd name="textAreaRight" fmla="*/ 3614760 w 3614040"/>
              <a:gd name="textAreaTop" fmla="*/ 0 h 3025080"/>
              <a:gd name="textAreaBottom" fmla="*/ 3025800 h 30250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127;p23"/>
          <p:cNvSpPr/>
          <p:nvPr/>
        </p:nvSpPr>
        <p:spPr>
          <a:xfrm rot="11733600">
            <a:off x="-2545200" y="-2871720"/>
            <a:ext cx="5656680" cy="4735080"/>
          </a:xfrm>
          <a:custGeom>
            <a:avLst/>
            <a:gdLst>
              <a:gd name="textAreaLeft" fmla="*/ 0 w 5656680"/>
              <a:gd name="textAreaRight" fmla="*/ 5657400 w 5656680"/>
              <a:gd name="textAreaTop" fmla="*/ 0 h 4735080"/>
              <a:gd name="textAreaBottom" fmla="*/ 4735800 h 47350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9" name="Google Shape;129;p23"/>
          <p:cNvSpPr/>
          <p:nvPr/>
        </p:nvSpPr>
        <p:spPr>
          <a:xfrm>
            <a:off x="7223760" y="3506400"/>
            <a:ext cx="3614040" cy="3025080"/>
          </a:xfrm>
          <a:custGeom>
            <a:avLst/>
            <a:gdLst>
              <a:gd name="textAreaLeft" fmla="*/ 0 w 3614040"/>
              <a:gd name="textAreaRight" fmla="*/ 3614760 w 3614040"/>
              <a:gd name="textAreaTop" fmla="*/ 0 h 3025080"/>
              <a:gd name="textAreaBottom" fmla="*/ 3025800 h 30250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144;p25"/>
          <p:cNvSpPr/>
          <p:nvPr/>
        </p:nvSpPr>
        <p:spPr>
          <a:xfrm rot="13500000">
            <a:off x="2953080" y="-3561840"/>
            <a:ext cx="6254280" cy="523548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7" name="Google Shape;148;p25"/>
          <p:cNvSpPr/>
          <p:nvPr/>
        </p:nvSpPr>
        <p:spPr>
          <a:xfrm rot="1800000">
            <a:off x="1444320" y="3279240"/>
            <a:ext cx="6254280" cy="523512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120"/>
              <a:gd name="textAreaBottom" fmla="*/ 5235840 h 523512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151;p26"/>
          <p:cNvSpPr/>
          <p:nvPr/>
        </p:nvSpPr>
        <p:spPr>
          <a:xfrm rot="13500000">
            <a:off x="3029400" y="-3256920"/>
            <a:ext cx="6254280" cy="523548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164;p27"/>
          <p:cNvSpPr/>
          <p:nvPr/>
        </p:nvSpPr>
        <p:spPr>
          <a:xfrm rot="1800000">
            <a:off x="-1937520" y="3279240"/>
            <a:ext cx="6254280" cy="523512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120"/>
              <a:gd name="textAreaBottom" fmla="*/ 5235840 h 523512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169;p28"/>
          <p:cNvSpPr/>
          <p:nvPr/>
        </p:nvSpPr>
        <p:spPr>
          <a:xfrm rot="13500000">
            <a:off x="2877120" y="-3714120"/>
            <a:ext cx="6254280" cy="523548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67" name="Google Shape;171;p28"/>
          <p:cNvSpPr/>
          <p:nvPr/>
        </p:nvSpPr>
        <p:spPr>
          <a:xfrm rot="1800000">
            <a:off x="-307440" y="3736440"/>
            <a:ext cx="6254280" cy="523512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120"/>
              <a:gd name="textAreaBottom" fmla="*/ 5235840 h 523512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181;p29"/>
          <p:cNvSpPr/>
          <p:nvPr/>
        </p:nvSpPr>
        <p:spPr>
          <a:xfrm rot="15300000">
            <a:off x="5174280" y="-2569320"/>
            <a:ext cx="6254280" cy="523512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120"/>
              <a:gd name="textAreaBottom" fmla="*/ 5235840 h 523512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1" name="Google Shape;183;p29"/>
          <p:cNvSpPr/>
          <p:nvPr/>
        </p:nvSpPr>
        <p:spPr>
          <a:xfrm rot="1800000">
            <a:off x="-307440" y="3736440"/>
            <a:ext cx="6254280" cy="523512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120"/>
              <a:gd name="textAreaBottom" fmla="*/ 5235840 h 523512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3;p11"/>
          <p:cNvSpPr/>
          <p:nvPr/>
        </p:nvSpPr>
        <p:spPr>
          <a:xfrm rot="8100000">
            <a:off x="-3715560" y="-11520"/>
            <a:ext cx="6254280" cy="523548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" name="Google Shape;54;p11"/>
          <p:cNvSpPr/>
          <p:nvPr/>
        </p:nvSpPr>
        <p:spPr>
          <a:xfrm rot="4468800">
            <a:off x="6634080" y="-2012400"/>
            <a:ext cx="6254280" cy="523512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120"/>
              <a:gd name="textAreaBottom" fmla="*/ 5235840 h 523512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203;p30"/>
          <p:cNvSpPr/>
          <p:nvPr/>
        </p:nvSpPr>
        <p:spPr>
          <a:xfrm rot="15300000">
            <a:off x="5707800" y="-2950200"/>
            <a:ext cx="6254280" cy="523512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120"/>
              <a:gd name="textAreaBottom" fmla="*/ 5235840 h 523512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73" name="Google Shape;204;p30"/>
          <p:cNvSpPr/>
          <p:nvPr/>
        </p:nvSpPr>
        <p:spPr>
          <a:xfrm rot="1800000">
            <a:off x="-307440" y="3736440"/>
            <a:ext cx="6254280" cy="523512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120"/>
              <a:gd name="textAreaBottom" fmla="*/ 5235840 h 523512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213;p31"/>
          <p:cNvSpPr/>
          <p:nvPr/>
        </p:nvSpPr>
        <p:spPr>
          <a:xfrm rot="18900000">
            <a:off x="5461920" y="255960"/>
            <a:ext cx="6254280" cy="523548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219;p32"/>
          <p:cNvSpPr/>
          <p:nvPr/>
        </p:nvSpPr>
        <p:spPr>
          <a:xfrm rot="8100000">
            <a:off x="-3624840" y="255600"/>
            <a:ext cx="6254280" cy="523548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84" name="Google Shape;220;p32"/>
          <p:cNvSpPr/>
          <p:nvPr/>
        </p:nvSpPr>
        <p:spPr>
          <a:xfrm rot="18900000">
            <a:off x="6476400" y="155160"/>
            <a:ext cx="6254280" cy="523548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222;p33"/>
          <p:cNvSpPr/>
          <p:nvPr/>
        </p:nvSpPr>
        <p:spPr>
          <a:xfrm rot="8100000">
            <a:off x="-3715560" y="-11520"/>
            <a:ext cx="6254280" cy="523548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8" name="Google Shape;223;p33"/>
          <p:cNvSpPr/>
          <p:nvPr/>
        </p:nvSpPr>
        <p:spPr>
          <a:xfrm>
            <a:off x="6633720" y="-2013120"/>
            <a:ext cx="6254280" cy="523548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9" name="Google Shape;227;p33"/>
          <p:cNvSpPr/>
          <p:nvPr/>
        </p:nvSpPr>
        <p:spPr>
          <a:xfrm>
            <a:off x="4879800" y="2842920"/>
            <a:ext cx="2999160" cy="91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200" b="0" strike="noStrike" spc="-1">
                <a:solidFill>
                  <a:schemeClr val="lt1"/>
                </a:solidFill>
                <a:latin typeface="Montserrat Light"/>
                <a:ea typeface="Montserrat Light"/>
              </a:rPr>
              <a:t>CREDITS: This presentation template was created by </a:t>
            </a:r>
            <a:r>
              <a:rPr lang="en" sz="1200" b="0" u="sng" strike="noStrike" spc="-1">
                <a:solidFill>
                  <a:schemeClr val="lt1"/>
                </a:solidFill>
                <a:uFillTx/>
                <a:latin typeface="Montserrat Light"/>
                <a:ea typeface="Montserrat Light"/>
                <a:hlinkClick r:id="rId3"/>
              </a:rPr>
              <a:t>Slidesgo</a:t>
            </a:r>
            <a:r>
              <a:rPr lang="en" sz="1200" b="0" strike="noStrike" spc="-1">
                <a:solidFill>
                  <a:schemeClr val="lt1"/>
                </a:solidFill>
                <a:latin typeface="Montserrat Light"/>
                <a:ea typeface="Montserrat Light"/>
              </a:rPr>
              <a:t>, including icons by </a:t>
            </a:r>
            <a:r>
              <a:rPr lang="en" sz="1200" b="0" u="sng" strike="noStrike" spc="-1">
                <a:solidFill>
                  <a:schemeClr val="lt1"/>
                </a:solidFill>
                <a:uFillTx/>
                <a:latin typeface="Montserrat Light"/>
                <a:ea typeface="Montserrat Light"/>
                <a:hlinkClick r:id="rId4"/>
              </a:rPr>
              <a:t>Flaticon</a:t>
            </a:r>
            <a:r>
              <a:rPr lang="en" sz="1200" b="0" strike="noStrike" spc="-1">
                <a:solidFill>
                  <a:schemeClr val="lt1"/>
                </a:solidFill>
                <a:latin typeface="Montserrat Light"/>
                <a:ea typeface="Montserrat Light"/>
              </a:rPr>
              <a:t>, infographics &amp; images by </a:t>
            </a:r>
            <a:r>
              <a:rPr lang="en" sz="1200" b="0" u="sng" strike="noStrike" spc="-1">
                <a:solidFill>
                  <a:schemeClr val="lt1"/>
                </a:solidFill>
                <a:uFillTx/>
                <a:latin typeface="Montserrat Light"/>
                <a:ea typeface="Montserrat Light"/>
                <a:hlinkClick r:id="rId5"/>
              </a:rPr>
              <a:t>Freepik</a:t>
            </a:r>
            <a:r>
              <a:rPr lang="en" sz="1200" b="0" strike="noStrike" spc="-1">
                <a:solidFill>
                  <a:schemeClr val="lt1"/>
                </a:solidFill>
                <a:latin typeface="Montserrat Light"/>
                <a:ea typeface="Montserrat Light"/>
              </a:rPr>
              <a:t> and illustrations by </a:t>
            </a:r>
            <a:r>
              <a:rPr lang="en" sz="1200" b="0" u="sng" strike="noStrike" spc="-1">
                <a:solidFill>
                  <a:schemeClr val="lt1"/>
                </a:solidFill>
                <a:uFillTx/>
                <a:latin typeface="Montserrat Light"/>
                <a:ea typeface="Montserrat Light"/>
                <a:hlinkClick r:id="rId6"/>
              </a:rPr>
              <a:t>Storyset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229;p34"/>
          <p:cNvSpPr/>
          <p:nvPr/>
        </p:nvSpPr>
        <p:spPr>
          <a:xfrm>
            <a:off x="4572000" y="2593440"/>
            <a:ext cx="6254280" cy="523548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3" name="Google Shape;230;p34"/>
          <p:cNvSpPr/>
          <p:nvPr/>
        </p:nvSpPr>
        <p:spPr>
          <a:xfrm rot="13500000">
            <a:off x="-154440" y="-3256920"/>
            <a:ext cx="6254280" cy="523548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4" name="Google Shape;231;p34"/>
          <p:cNvSpPr/>
          <p:nvPr/>
        </p:nvSpPr>
        <p:spPr>
          <a:xfrm>
            <a:off x="8486280" y="4449240"/>
            <a:ext cx="117000" cy="115920"/>
          </a:xfrm>
          <a:custGeom>
            <a:avLst/>
            <a:gdLst>
              <a:gd name="textAreaLeft" fmla="*/ 0 w 117000"/>
              <a:gd name="textAreaRight" fmla="*/ 117720 w 1170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710" h="4668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5" name="Google Shape;232;p34"/>
          <p:cNvSpPr/>
          <p:nvPr/>
        </p:nvSpPr>
        <p:spPr>
          <a:xfrm>
            <a:off x="489240" y="4449240"/>
            <a:ext cx="111600" cy="115920"/>
          </a:xfrm>
          <a:custGeom>
            <a:avLst/>
            <a:gdLst>
              <a:gd name="textAreaLeft" fmla="*/ 0 w 111600"/>
              <a:gd name="textAreaRight" fmla="*/ 112320 w 1116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495" h="4667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6" name="Google Shape;233;p34"/>
          <p:cNvSpPr/>
          <p:nvPr/>
        </p:nvSpPr>
        <p:spPr>
          <a:xfrm>
            <a:off x="8486280" y="507600"/>
            <a:ext cx="117000" cy="115920"/>
          </a:xfrm>
          <a:custGeom>
            <a:avLst/>
            <a:gdLst>
              <a:gd name="textAreaLeft" fmla="*/ 0 w 117000"/>
              <a:gd name="textAreaRight" fmla="*/ 117720 w 1170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710" h="4668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235;p35"/>
          <p:cNvSpPr/>
          <p:nvPr/>
        </p:nvSpPr>
        <p:spPr>
          <a:xfrm rot="18900000">
            <a:off x="6705000" y="155160"/>
            <a:ext cx="6254280" cy="523548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8" name="Google Shape;236;p35"/>
          <p:cNvSpPr/>
          <p:nvPr/>
        </p:nvSpPr>
        <p:spPr>
          <a:xfrm rot="8100000">
            <a:off x="-3715560" y="-11520"/>
            <a:ext cx="6254280" cy="523548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9" name="Google Shape;237;p35"/>
          <p:cNvSpPr/>
          <p:nvPr/>
        </p:nvSpPr>
        <p:spPr>
          <a:xfrm>
            <a:off x="8486280" y="4449240"/>
            <a:ext cx="117000" cy="115920"/>
          </a:xfrm>
          <a:custGeom>
            <a:avLst/>
            <a:gdLst>
              <a:gd name="textAreaLeft" fmla="*/ 0 w 117000"/>
              <a:gd name="textAreaRight" fmla="*/ 117720 w 1170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710" h="4668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00" name="Google Shape;238;p35"/>
          <p:cNvSpPr/>
          <p:nvPr/>
        </p:nvSpPr>
        <p:spPr>
          <a:xfrm>
            <a:off x="489240" y="4449240"/>
            <a:ext cx="111600" cy="115920"/>
          </a:xfrm>
          <a:custGeom>
            <a:avLst/>
            <a:gdLst>
              <a:gd name="textAreaLeft" fmla="*/ 0 w 111600"/>
              <a:gd name="textAreaRight" fmla="*/ 112320 w 1116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495" h="4667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01" name="Google Shape;239;p35"/>
          <p:cNvSpPr/>
          <p:nvPr/>
        </p:nvSpPr>
        <p:spPr>
          <a:xfrm>
            <a:off x="8486280" y="507600"/>
            <a:ext cx="117000" cy="115920"/>
          </a:xfrm>
          <a:custGeom>
            <a:avLst/>
            <a:gdLst>
              <a:gd name="textAreaLeft" fmla="*/ 0 w 117000"/>
              <a:gd name="textAreaRight" fmla="*/ 117720 w 1170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710" h="4668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31;p6"/>
          <p:cNvSpPr/>
          <p:nvPr/>
        </p:nvSpPr>
        <p:spPr>
          <a:xfrm rot="14400600">
            <a:off x="6563880" y="-1460160"/>
            <a:ext cx="3614040" cy="3025080"/>
          </a:xfrm>
          <a:custGeom>
            <a:avLst/>
            <a:gdLst>
              <a:gd name="textAreaLeft" fmla="*/ 0 w 3614040"/>
              <a:gd name="textAreaRight" fmla="*/ 3614760 w 3614040"/>
              <a:gd name="textAreaTop" fmla="*/ 0 h 3025080"/>
              <a:gd name="textAreaBottom" fmla="*/ 3025800 h 30250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35;p7"/>
          <p:cNvSpPr/>
          <p:nvPr/>
        </p:nvSpPr>
        <p:spPr>
          <a:xfrm rot="18900000">
            <a:off x="6858360" y="219960"/>
            <a:ext cx="6254280" cy="523548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62;p13"/>
          <p:cNvSpPr/>
          <p:nvPr/>
        </p:nvSpPr>
        <p:spPr>
          <a:xfrm rot="1800000">
            <a:off x="-307440" y="3812400"/>
            <a:ext cx="6254280" cy="523512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120"/>
              <a:gd name="textAreaBottom" fmla="*/ 5235840 h 523512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11" name="Google Shape;73;p13"/>
          <p:cNvSpPr/>
          <p:nvPr/>
        </p:nvSpPr>
        <p:spPr>
          <a:xfrm rot="15300000">
            <a:off x="5707800" y="-2950200"/>
            <a:ext cx="6254280" cy="523512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120"/>
              <a:gd name="textAreaBottom" fmla="*/ 5235840 h 523512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3;p14"/>
          <p:cNvSpPr/>
          <p:nvPr/>
        </p:nvSpPr>
        <p:spPr>
          <a:xfrm rot="15300000">
            <a:off x="5174280" y="-2569320"/>
            <a:ext cx="6254280" cy="523512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120"/>
              <a:gd name="textAreaBottom" fmla="*/ 5235840 h 523512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15" name="Google Shape;84;p14"/>
          <p:cNvSpPr/>
          <p:nvPr/>
        </p:nvSpPr>
        <p:spPr>
          <a:xfrm rot="3600000">
            <a:off x="-2328120" y="2898000"/>
            <a:ext cx="6254280" cy="523512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120"/>
              <a:gd name="textAreaBottom" fmla="*/ 5235840 h 523512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92;p15"/>
          <p:cNvSpPr/>
          <p:nvPr/>
        </p:nvSpPr>
        <p:spPr>
          <a:xfrm rot="1800000">
            <a:off x="-2328120" y="2745720"/>
            <a:ext cx="6254280" cy="523512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120"/>
              <a:gd name="textAreaBottom" fmla="*/ 5235840 h 523512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96;p16"/>
          <p:cNvSpPr/>
          <p:nvPr/>
        </p:nvSpPr>
        <p:spPr>
          <a:xfrm rot="15300000">
            <a:off x="5174280" y="-2721600"/>
            <a:ext cx="6254280" cy="523512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120"/>
              <a:gd name="textAreaBottom" fmla="*/ 5235840 h 523512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00;p17"/>
          <p:cNvSpPr/>
          <p:nvPr/>
        </p:nvSpPr>
        <p:spPr>
          <a:xfrm rot="13500000">
            <a:off x="2953080" y="-3485520"/>
            <a:ext cx="6254280" cy="523548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5" name="Google Shape;101;p17"/>
          <p:cNvSpPr/>
          <p:nvPr/>
        </p:nvSpPr>
        <p:spPr>
          <a:xfrm rot="11931000">
            <a:off x="-2453760" y="3873960"/>
            <a:ext cx="6254640" cy="5235480"/>
          </a:xfrm>
          <a:custGeom>
            <a:avLst/>
            <a:gdLst>
              <a:gd name="textAreaLeft" fmla="*/ 0 w 6254640"/>
              <a:gd name="textAreaRight" fmla="*/ 6255360 w 625464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05;p18"/>
          <p:cNvSpPr/>
          <p:nvPr/>
        </p:nvSpPr>
        <p:spPr>
          <a:xfrm rot="13500000">
            <a:off x="2953080" y="-3485520"/>
            <a:ext cx="6254280" cy="523548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9" name="Google Shape;106;p18"/>
          <p:cNvSpPr/>
          <p:nvPr/>
        </p:nvSpPr>
        <p:spPr>
          <a:xfrm rot="11931000">
            <a:off x="-2453760" y="3873960"/>
            <a:ext cx="6254640" cy="5235480"/>
          </a:xfrm>
          <a:custGeom>
            <a:avLst/>
            <a:gdLst>
              <a:gd name="textAreaLeft" fmla="*/ 0 w 6254640"/>
              <a:gd name="textAreaRight" fmla="*/ 6255360 w 625464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192560" y="2382094"/>
            <a:ext cx="4031280" cy="218306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br>
              <a:rPr sz="3500" dirty="0"/>
            </a:br>
            <a:r>
              <a:rPr lang="es-ES" sz="3500" b="0" strike="noStrike" spc="-1" dirty="0">
                <a:solidFill>
                  <a:schemeClr val="lt1"/>
                </a:solidFill>
                <a:latin typeface="Montserrat"/>
                <a:ea typeface="Montserrat"/>
              </a:rPr>
              <a:t>Polimorfismo</a:t>
            </a:r>
            <a:endParaRPr lang="en-US" sz="3500" b="0" strike="noStrike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4" name="Google Shape;250;p38"/>
          <p:cNvPicPr/>
          <p:nvPr/>
        </p:nvPicPr>
        <p:blipFill>
          <a:blip r:embed="rId3"/>
          <a:srcRect l="7984" t="6014" r="7984" b="2112"/>
          <a:stretch/>
        </p:blipFill>
        <p:spPr>
          <a:xfrm>
            <a:off x="804960" y="861840"/>
            <a:ext cx="3387600" cy="3703320"/>
          </a:xfrm>
          <a:prstGeom prst="rect">
            <a:avLst/>
          </a:prstGeom>
          <a:ln w="0">
            <a:noFill/>
          </a:ln>
        </p:spPr>
      </p:pic>
      <p:sp>
        <p:nvSpPr>
          <p:cNvPr id="135" name="Google Shape;251;p38"/>
          <p:cNvSpPr/>
          <p:nvPr/>
        </p:nvSpPr>
        <p:spPr>
          <a:xfrm>
            <a:off x="1175040" y="504720"/>
            <a:ext cx="111600" cy="115920"/>
          </a:xfrm>
          <a:custGeom>
            <a:avLst/>
            <a:gdLst>
              <a:gd name="textAreaLeft" fmla="*/ 0 w 111600"/>
              <a:gd name="textAreaRight" fmla="*/ 112320 w 1116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495" h="4667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36" name="Google Shape;252;p38"/>
          <p:cNvSpPr/>
          <p:nvPr/>
        </p:nvSpPr>
        <p:spPr>
          <a:xfrm>
            <a:off x="8486280" y="4449240"/>
            <a:ext cx="117000" cy="115920"/>
          </a:xfrm>
          <a:custGeom>
            <a:avLst/>
            <a:gdLst>
              <a:gd name="textAreaLeft" fmla="*/ 0 w 117000"/>
              <a:gd name="textAreaRight" fmla="*/ 117720 w 1170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710" h="4668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37" name="Google Shape;253;p38"/>
          <p:cNvSpPr/>
          <p:nvPr/>
        </p:nvSpPr>
        <p:spPr>
          <a:xfrm>
            <a:off x="540000" y="761400"/>
            <a:ext cx="264960" cy="264960"/>
          </a:xfrm>
          <a:custGeom>
            <a:avLst/>
            <a:gdLst>
              <a:gd name="textAreaLeft" fmla="*/ 0 w 264960"/>
              <a:gd name="textAreaRight" fmla="*/ 265680 w 264960"/>
              <a:gd name="textAreaTop" fmla="*/ 0 h 264960"/>
              <a:gd name="textAreaBottom" fmla="*/ 265680 h 264960"/>
            </a:gdLst>
            <a:ahLst/>
            <a:cxnLst/>
            <a:rect l="textAreaLeft" t="textAreaTop" r="textAreaRight" b="textAreaBottom"/>
            <a:pathLst>
              <a:path w="10630" h="10631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38" name="Google Shape;254;p38"/>
          <p:cNvSpPr/>
          <p:nvPr/>
        </p:nvSpPr>
        <p:spPr>
          <a:xfrm>
            <a:off x="489240" y="4449240"/>
            <a:ext cx="111600" cy="115920"/>
          </a:xfrm>
          <a:custGeom>
            <a:avLst/>
            <a:gdLst>
              <a:gd name="textAreaLeft" fmla="*/ 0 w 111600"/>
              <a:gd name="textAreaRight" fmla="*/ 112320 w 1116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495" h="4667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39" name="Google Shape;255;p38"/>
          <p:cNvSpPr/>
          <p:nvPr/>
        </p:nvSpPr>
        <p:spPr>
          <a:xfrm>
            <a:off x="8486280" y="507600"/>
            <a:ext cx="117000" cy="115920"/>
          </a:xfrm>
          <a:custGeom>
            <a:avLst/>
            <a:gdLst>
              <a:gd name="textAreaLeft" fmla="*/ 0 w 117000"/>
              <a:gd name="textAreaRight" fmla="*/ 117720 w 1170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710" h="4668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140" name="Imagen 4" descr="Logotipo&#10;&#10;Descripción generada automáticamente"/>
          <p:cNvPicPr/>
          <p:nvPr/>
        </p:nvPicPr>
        <p:blipFill>
          <a:blip r:embed="rId4"/>
          <a:stretch/>
        </p:blipFill>
        <p:spPr>
          <a:xfrm>
            <a:off x="7540200" y="358920"/>
            <a:ext cx="1603080" cy="2022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B84DC4E-A8E4-EEA7-5C98-CBA3186152F1}"/>
              </a:ext>
            </a:extLst>
          </p:cNvPr>
          <p:cNvSpPr txBox="1"/>
          <p:nvPr/>
        </p:nvSpPr>
        <p:spPr>
          <a:xfrm>
            <a:off x="287215" y="1339945"/>
            <a:ext cx="800686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solidFill>
                  <a:schemeClr val="bg1"/>
                </a:solidFill>
              </a:rPr>
              <a:t>Permite que un método trabaje con diferentes tipos de datos.</a:t>
            </a:r>
          </a:p>
          <a:p>
            <a:pPr algn="just"/>
            <a:endParaRPr lang="es-ES" sz="2400" dirty="0">
              <a:solidFill>
                <a:schemeClr val="bg1"/>
              </a:solidFill>
            </a:endParaRPr>
          </a:p>
          <a:p>
            <a:pPr algn="just"/>
            <a:r>
              <a:rPr lang="es-ES" sz="2400" dirty="0">
                <a:solidFill>
                  <a:schemeClr val="bg1"/>
                </a:solidFill>
              </a:rPr>
              <a:t>Supongamos que tenemos una interfaz Imprimible y diferentes clases que implementan esta interfaz, como Documento y Imagen. Un método llamado imprimir puede recibir objetos de cualquier clase que implemente Imprimible y tratarlos de la misma manera.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8" name="PlaceHolder 1">
            <a:extLst>
              <a:ext uri="{FF2B5EF4-FFF2-40B4-BE49-F238E27FC236}">
                <a16:creationId xmlns:a16="http://schemas.microsoft.com/office/drawing/2014/main" id="{924D08C6-897D-986D-A6B1-F3446A2B4C71}"/>
              </a:ext>
            </a:extLst>
          </p:cNvPr>
          <p:cNvSpPr txBox="1">
            <a:spLocks/>
          </p:cNvSpPr>
          <p:nvPr/>
        </p:nvSpPr>
        <p:spPr>
          <a:xfrm>
            <a:off x="287214" y="461905"/>
            <a:ext cx="6752251" cy="87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s-ES" sz="4000" spc="-1" dirty="0">
                <a:solidFill>
                  <a:schemeClr val="lt1"/>
                </a:solidFill>
                <a:latin typeface="Arial"/>
              </a:rPr>
              <a:t>Polimorfismo Puro</a:t>
            </a:r>
            <a:endParaRPr lang="en-US" sz="4000" spc="-1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0014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>
            <a:extLst>
              <a:ext uri="{FF2B5EF4-FFF2-40B4-BE49-F238E27FC236}">
                <a16:creationId xmlns:a16="http://schemas.microsoft.com/office/drawing/2014/main" id="{924D08C6-897D-986D-A6B1-F3446A2B4C71}"/>
              </a:ext>
            </a:extLst>
          </p:cNvPr>
          <p:cNvSpPr txBox="1">
            <a:spLocks/>
          </p:cNvSpPr>
          <p:nvPr/>
        </p:nvSpPr>
        <p:spPr>
          <a:xfrm>
            <a:off x="287214" y="461905"/>
            <a:ext cx="6752251" cy="87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endParaRPr lang="en-US" sz="4000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E34B78B-66AD-BB42-20C4-E926D12E6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50" y="584057"/>
            <a:ext cx="3405389" cy="14639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7BC5011-061D-A3BB-3A94-82992B6A2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393" y="584057"/>
            <a:ext cx="4590128" cy="146399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2B3EF7-FF69-86B2-E99E-8107DC366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46" y="2571750"/>
            <a:ext cx="3724795" cy="120984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F3304E8-D018-68F6-3B7E-17386A3CF9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5332" y="2378212"/>
            <a:ext cx="4706007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8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B84DC4E-A8E4-EEA7-5C98-CBA3186152F1}"/>
              </a:ext>
            </a:extLst>
          </p:cNvPr>
          <p:cNvSpPr txBox="1"/>
          <p:nvPr/>
        </p:nvSpPr>
        <p:spPr>
          <a:xfrm>
            <a:off x="287215" y="1339945"/>
            <a:ext cx="800686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solidFill>
                  <a:schemeClr val="bg1"/>
                </a:solidFill>
              </a:rPr>
              <a:t>La sobrecarga permite tener múltiples métodos con el mismo nombre en una clase, pero con diferentes listas de parámetros (diferente tipo o número de parámetros). Esto facilita el uso de un nombre común para realizar operaciones similares.</a:t>
            </a:r>
          </a:p>
          <a:p>
            <a:pPr algn="just"/>
            <a:endParaRPr lang="es-ES" sz="2400" dirty="0">
              <a:solidFill>
                <a:schemeClr val="bg1"/>
              </a:solidFill>
            </a:endParaRPr>
          </a:p>
          <a:p>
            <a:pPr algn="just"/>
            <a:r>
              <a:rPr lang="es-ES" sz="2400" dirty="0">
                <a:solidFill>
                  <a:schemeClr val="bg1"/>
                </a:solidFill>
              </a:rPr>
              <a:t>Permite crear métodos con el mismo nombre pero diferentes parámetros.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8" name="PlaceHolder 1">
            <a:extLst>
              <a:ext uri="{FF2B5EF4-FFF2-40B4-BE49-F238E27FC236}">
                <a16:creationId xmlns:a16="http://schemas.microsoft.com/office/drawing/2014/main" id="{924D08C6-897D-986D-A6B1-F3446A2B4C71}"/>
              </a:ext>
            </a:extLst>
          </p:cNvPr>
          <p:cNvSpPr txBox="1">
            <a:spLocks/>
          </p:cNvSpPr>
          <p:nvPr/>
        </p:nvSpPr>
        <p:spPr>
          <a:xfrm>
            <a:off x="287214" y="461905"/>
            <a:ext cx="6752251" cy="87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s-ES_tradnl" sz="4000" spc="-1" dirty="0">
                <a:solidFill>
                  <a:schemeClr val="lt1"/>
                </a:solidFill>
                <a:latin typeface="Arial"/>
              </a:rPr>
              <a:t>Sobrecarga:</a:t>
            </a:r>
            <a:endParaRPr lang="en-US" sz="4000" spc="-1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3635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B84DC4E-A8E4-EEA7-5C98-CBA3186152F1}"/>
              </a:ext>
            </a:extLst>
          </p:cNvPr>
          <p:cNvSpPr txBox="1"/>
          <p:nvPr/>
        </p:nvSpPr>
        <p:spPr>
          <a:xfrm>
            <a:off x="275023" y="242665"/>
            <a:ext cx="80068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solidFill>
                  <a:schemeClr val="bg1"/>
                </a:solidFill>
              </a:rPr>
              <a:t>Ejemplo: Vamos a crear una clase llamada Calculadora que tiene métodos sumar sobrecargados para sumar diferentes tipos de números.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32886BD-6F6D-68E7-EB86-CCEE88C25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23" y="1442994"/>
            <a:ext cx="3353268" cy="357237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9788DD4-7E1D-00E7-32D5-07B0EF805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337" y="1756032"/>
            <a:ext cx="5332978" cy="175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95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0" y="2673657"/>
            <a:ext cx="3495600" cy="87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ES" sz="4000" spc="-1" dirty="0">
                <a:solidFill>
                  <a:schemeClr val="lt1"/>
                </a:solidFill>
                <a:latin typeface="Arial"/>
              </a:rPr>
              <a:t>Ejemplos Básicos de Polimorfismo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title"/>
          </p:nvPr>
        </p:nvSpPr>
        <p:spPr>
          <a:xfrm>
            <a:off x="4572000" y="722880"/>
            <a:ext cx="1702080" cy="840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lt1"/>
                </a:solidFill>
                <a:latin typeface="Montserrat ExtraBold"/>
                <a:ea typeface="Montserrat ExtraBold"/>
              </a:rPr>
              <a:t>04.</a:t>
            </a:r>
            <a:endParaRPr lang="en-US" sz="6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2" name="Google Shape;509;p42"/>
          <p:cNvSpPr/>
          <p:nvPr/>
        </p:nvSpPr>
        <p:spPr>
          <a:xfrm>
            <a:off x="1064160" y="819720"/>
            <a:ext cx="111600" cy="115920"/>
          </a:xfrm>
          <a:custGeom>
            <a:avLst/>
            <a:gdLst>
              <a:gd name="textAreaLeft" fmla="*/ 0 w 111600"/>
              <a:gd name="textAreaRight" fmla="*/ 112320 w 1116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495" h="4667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63" name="Google Shape;510;p42"/>
          <p:cNvSpPr/>
          <p:nvPr/>
        </p:nvSpPr>
        <p:spPr>
          <a:xfrm>
            <a:off x="8486280" y="4554720"/>
            <a:ext cx="117000" cy="115920"/>
          </a:xfrm>
          <a:custGeom>
            <a:avLst/>
            <a:gdLst>
              <a:gd name="textAreaLeft" fmla="*/ 0 w 117000"/>
              <a:gd name="textAreaRight" fmla="*/ 117720 w 1170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710" h="4668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64" name="Google Shape;511;p42"/>
          <p:cNvSpPr/>
          <p:nvPr/>
        </p:nvSpPr>
        <p:spPr>
          <a:xfrm>
            <a:off x="540360" y="457200"/>
            <a:ext cx="264960" cy="264960"/>
          </a:xfrm>
          <a:custGeom>
            <a:avLst/>
            <a:gdLst>
              <a:gd name="textAreaLeft" fmla="*/ 0 w 264960"/>
              <a:gd name="textAreaRight" fmla="*/ 265680 w 264960"/>
              <a:gd name="textAreaTop" fmla="*/ 0 h 264960"/>
              <a:gd name="textAreaBottom" fmla="*/ 265680 h 264960"/>
            </a:gdLst>
            <a:ahLst/>
            <a:cxnLst/>
            <a:rect l="textAreaLeft" t="textAreaTop" r="textAreaRight" b="textAreaBottom"/>
            <a:pathLst>
              <a:path w="10630" h="10631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65" name="Google Shape;512;p42"/>
          <p:cNvSpPr/>
          <p:nvPr/>
        </p:nvSpPr>
        <p:spPr>
          <a:xfrm>
            <a:off x="540360" y="4554720"/>
            <a:ext cx="111600" cy="115920"/>
          </a:xfrm>
          <a:custGeom>
            <a:avLst/>
            <a:gdLst>
              <a:gd name="textAreaLeft" fmla="*/ 0 w 111600"/>
              <a:gd name="textAreaRight" fmla="*/ 112320 w 1116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495" h="4667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366" name="Imagen 2" descr="Logotipo&#10;&#10;Descripción generada automáticamente"/>
          <p:cNvPicPr/>
          <p:nvPr/>
        </p:nvPicPr>
        <p:blipFill>
          <a:blip r:embed="rId3"/>
          <a:stretch/>
        </p:blipFill>
        <p:spPr>
          <a:xfrm>
            <a:off x="7479360" y="202320"/>
            <a:ext cx="1382040" cy="17434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288220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B84DC4E-A8E4-EEA7-5C98-CBA3186152F1}"/>
              </a:ext>
            </a:extLst>
          </p:cNvPr>
          <p:cNvSpPr txBox="1"/>
          <p:nvPr/>
        </p:nvSpPr>
        <p:spPr>
          <a:xfrm>
            <a:off x="285580" y="565040"/>
            <a:ext cx="8006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solidFill>
                  <a:schemeClr val="bg1"/>
                </a:solidFill>
              </a:rPr>
              <a:t>Crear una clase Animal con un método </a:t>
            </a:r>
            <a:r>
              <a:rPr lang="es-ES" sz="2400" dirty="0" err="1">
                <a:solidFill>
                  <a:schemeClr val="bg1"/>
                </a:solidFill>
              </a:rPr>
              <a:t>hacerSonido</a:t>
            </a:r>
            <a:r>
              <a:rPr lang="es-ES" sz="2400" dirty="0">
                <a:solidFill>
                  <a:schemeClr val="bg1"/>
                </a:solidFill>
              </a:rPr>
              <a:t>() que es sobrescrito por Perro, Gato, y Pájaro.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8" name="PlaceHolder 1">
            <a:extLst>
              <a:ext uri="{FF2B5EF4-FFF2-40B4-BE49-F238E27FC236}">
                <a16:creationId xmlns:a16="http://schemas.microsoft.com/office/drawing/2014/main" id="{924D08C6-897D-986D-A6B1-F3446A2B4C71}"/>
              </a:ext>
            </a:extLst>
          </p:cNvPr>
          <p:cNvSpPr txBox="1">
            <a:spLocks/>
          </p:cNvSpPr>
          <p:nvPr/>
        </p:nvSpPr>
        <p:spPr>
          <a:xfrm>
            <a:off x="287214" y="461905"/>
            <a:ext cx="7739185" cy="87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endParaRPr lang="en-US" sz="4000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2B423F-4EFE-D03F-7327-A9139982A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088" y="1805708"/>
            <a:ext cx="6485824" cy="132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43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B84DC4E-A8E4-EEA7-5C98-CBA3186152F1}"/>
              </a:ext>
            </a:extLst>
          </p:cNvPr>
          <p:cNvSpPr txBox="1"/>
          <p:nvPr/>
        </p:nvSpPr>
        <p:spPr>
          <a:xfrm>
            <a:off x="283946" y="437734"/>
            <a:ext cx="80068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solidFill>
                  <a:schemeClr val="bg1"/>
                </a:solidFill>
              </a:rPr>
              <a:t>Clase Conductor y Clase Auto que pueden existir de manera independiente pero se relacionan para representar un viaje.</a:t>
            </a:r>
            <a:endParaRPr lang="es-CL" sz="2400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EBD5D8-2EC6-1D6A-EC98-5EB81C302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85" y="1981668"/>
            <a:ext cx="7341029" cy="118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52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B84DC4E-A8E4-EEA7-5C98-CBA3186152F1}"/>
              </a:ext>
            </a:extLst>
          </p:cNvPr>
          <p:cNvSpPr txBox="1"/>
          <p:nvPr/>
        </p:nvSpPr>
        <p:spPr>
          <a:xfrm>
            <a:off x="287214" y="1237634"/>
            <a:ext cx="80068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solidFill>
                  <a:schemeClr val="bg1"/>
                </a:solidFill>
              </a:rPr>
              <a:t>Importancia del Polimorfismo: Hace que el código sea más flexible y fácil de ampliar. </a:t>
            </a:r>
          </a:p>
          <a:p>
            <a:pPr algn="just"/>
            <a:r>
              <a:rPr lang="es-ES" sz="2400" dirty="0">
                <a:solidFill>
                  <a:schemeClr val="bg1"/>
                </a:solidFill>
              </a:rPr>
              <a:t>Permite usar métodos y clases de maneras más variadas sin cambiar la estructura básica.</a:t>
            </a:r>
          </a:p>
          <a:p>
            <a:pPr algn="just"/>
            <a:endParaRPr lang="es-ES" sz="2400" dirty="0">
              <a:solidFill>
                <a:schemeClr val="bg1"/>
              </a:solidFill>
            </a:endParaRPr>
          </a:p>
          <a:p>
            <a:pPr algn="just"/>
            <a:r>
              <a:rPr lang="es-ES" sz="2400" dirty="0">
                <a:solidFill>
                  <a:schemeClr val="bg1"/>
                </a:solidFill>
              </a:rPr>
              <a:t>Relaciones entre Clases: Permiten que los objetos trabajen juntos de formas diferentes y ayudan a estructurar los programas de manera más lógica y organizada.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8" name="PlaceHolder 1">
            <a:extLst>
              <a:ext uri="{FF2B5EF4-FFF2-40B4-BE49-F238E27FC236}">
                <a16:creationId xmlns:a16="http://schemas.microsoft.com/office/drawing/2014/main" id="{924D08C6-897D-986D-A6B1-F3446A2B4C71}"/>
              </a:ext>
            </a:extLst>
          </p:cNvPr>
          <p:cNvSpPr txBox="1">
            <a:spLocks/>
          </p:cNvSpPr>
          <p:nvPr/>
        </p:nvSpPr>
        <p:spPr>
          <a:xfrm>
            <a:off x="287214" y="461905"/>
            <a:ext cx="7739185" cy="87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s-ES" sz="4000" spc="-1" dirty="0">
                <a:solidFill>
                  <a:schemeClr val="lt1"/>
                </a:solidFill>
                <a:latin typeface="Arial"/>
              </a:rPr>
              <a:t>Conclusión</a:t>
            </a:r>
            <a:endParaRPr lang="en-US" sz="4000" spc="-1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6766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 descr="Logotipo&#10;&#10;Descripción generada automáticamente">
            <a:extLst>
              <a:ext uri="{FF2B5EF4-FFF2-40B4-BE49-F238E27FC236}">
                <a16:creationId xmlns:a16="http://schemas.microsoft.com/office/drawing/2014/main" id="{A84DEFB7-15FB-8655-F5AE-758D1FD6E0F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540200" y="358920"/>
            <a:ext cx="1603080" cy="2022480"/>
          </a:xfrm>
          <a:prstGeom prst="rect">
            <a:avLst/>
          </a:prstGeom>
          <a:ln w="0">
            <a:noFill/>
          </a:ln>
        </p:spPr>
      </p:pic>
      <p:pic>
        <p:nvPicPr>
          <p:cNvPr id="4" name="Imagen 3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BFA024A7-9987-314A-2A48-7FB2F89E1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360" y="731520"/>
            <a:ext cx="475488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7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228600" y="1136520"/>
            <a:ext cx="2514240" cy="137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chemeClr val="lt1"/>
                </a:solidFill>
                <a:latin typeface="Montserrat ExtraBold"/>
                <a:ea typeface="Montserrat ExtraBold"/>
              </a:rPr>
              <a:t>Relator </a:t>
            </a:r>
            <a:br>
              <a:rPr lang="en" sz="2800" b="0" strike="noStrike" spc="-1" dirty="0">
                <a:solidFill>
                  <a:schemeClr val="lt1"/>
                </a:solidFill>
                <a:latin typeface="Montserrat ExtraBold"/>
                <a:ea typeface="Montserrat ExtraBold"/>
              </a:rPr>
            </a:br>
            <a:r>
              <a:rPr lang="en" sz="2800" b="0" strike="noStrike" spc="-1" dirty="0">
                <a:solidFill>
                  <a:schemeClr val="lt1"/>
                </a:solidFill>
                <a:latin typeface="Montserrat ExtraBold"/>
                <a:ea typeface="Montserrat ExtraBold"/>
              </a:rPr>
              <a:t>Luis Sepúlveda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57149" y="2514240"/>
            <a:ext cx="3861707" cy="120051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 dirty="0">
                <a:solidFill>
                  <a:schemeClr val="lt1"/>
                </a:solidFill>
                <a:latin typeface="Montserrat"/>
                <a:ea typeface="Montserrat"/>
              </a:rPr>
              <a:t>Programador Fullstack </a:t>
            </a:r>
            <a:r>
              <a:rPr lang="es-ES" sz="1400" b="0" strike="noStrike" spc="-1" dirty="0">
                <a:solidFill>
                  <a:schemeClr val="lt1"/>
                </a:solidFill>
                <a:latin typeface="Montserrat"/>
                <a:ea typeface="Montserrat"/>
              </a:rPr>
              <a:t>java</a:t>
            </a:r>
            <a:endParaRPr lang="en-US" sz="1400" b="0" strike="noStrike" spc="-1" dirty="0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400" spc="-1" dirty="0">
                <a:solidFill>
                  <a:schemeClr val="lt1"/>
                </a:solidFill>
                <a:latin typeface="Montserrat"/>
              </a:rPr>
              <a:t>Luis.sepu.c@gmail.com</a:t>
            </a:r>
            <a:endParaRPr lang="en-US" sz="1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Google Shape;271;p40"/>
          <p:cNvSpPr/>
          <p:nvPr/>
        </p:nvSpPr>
        <p:spPr>
          <a:xfrm>
            <a:off x="1175040" y="504720"/>
            <a:ext cx="111600" cy="115920"/>
          </a:xfrm>
          <a:custGeom>
            <a:avLst/>
            <a:gdLst>
              <a:gd name="textAreaLeft" fmla="*/ 0 w 111600"/>
              <a:gd name="textAreaRight" fmla="*/ 112320 w 1116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495" h="4667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44" name="Google Shape;272;p40"/>
          <p:cNvSpPr/>
          <p:nvPr/>
        </p:nvSpPr>
        <p:spPr>
          <a:xfrm>
            <a:off x="8210520" y="2598840"/>
            <a:ext cx="117000" cy="115920"/>
          </a:xfrm>
          <a:custGeom>
            <a:avLst/>
            <a:gdLst>
              <a:gd name="textAreaLeft" fmla="*/ 0 w 117000"/>
              <a:gd name="textAreaRight" fmla="*/ 117720 w 1170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710" h="4668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45" name="Google Shape;273;p40"/>
          <p:cNvSpPr/>
          <p:nvPr/>
        </p:nvSpPr>
        <p:spPr>
          <a:xfrm>
            <a:off x="540000" y="761400"/>
            <a:ext cx="264960" cy="264960"/>
          </a:xfrm>
          <a:custGeom>
            <a:avLst/>
            <a:gdLst>
              <a:gd name="textAreaLeft" fmla="*/ 0 w 264960"/>
              <a:gd name="textAreaRight" fmla="*/ 265680 w 264960"/>
              <a:gd name="textAreaTop" fmla="*/ 0 h 264960"/>
              <a:gd name="textAreaBottom" fmla="*/ 265680 h 264960"/>
            </a:gdLst>
            <a:ahLst/>
            <a:cxnLst/>
            <a:rect l="textAreaLeft" t="textAreaTop" r="textAreaRight" b="textAreaBottom"/>
            <a:pathLst>
              <a:path w="10630" h="10631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46" name="Google Shape;274;p40"/>
          <p:cNvSpPr/>
          <p:nvPr/>
        </p:nvSpPr>
        <p:spPr>
          <a:xfrm>
            <a:off x="8381880" y="3048840"/>
            <a:ext cx="264960" cy="264960"/>
          </a:xfrm>
          <a:custGeom>
            <a:avLst/>
            <a:gdLst>
              <a:gd name="textAreaLeft" fmla="*/ 0 w 264960"/>
              <a:gd name="textAreaRight" fmla="*/ 265680 w 264960"/>
              <a:gd name="textAreaTop" fmla="*/ 0 h 264960"/>
              <a:gd name="textAreaBottom" fmla="*/ 265680 h 264960"/>
            </a:gdLst>
            <a:ahLst/>
            <a:cxnLst/>
            <a:rect l="textAreaLeft" t="textAreaTop" r="textAreaRight" b="textAreaBottom"/>
            <a:pathLst>
              <a:path w="10631" h="10630">
                <a:moveTo>
                  <a:pt x="5229" y="0"/>
                </a:moveTo>
                <a:lnTo>
                  <a:pt x="3457" y="3457"/>
                </a:lnTo>
                <a:lnTo>
                  <a:pt x="1" y="5401"/>
                </a:lnTo>
                <a:lnTo>
                  <a:pt x="3457" y="7216"/>
                </a:lnTo>
                <a:lnTo>
                  <a:pt x="5229" y="10630"/>
                </a:lnTo>
                <a:lnTo>
                  <a:pt x="7217" y="7216"/>
                </a:lnTo>
                <a:lnTo>
                  <a:pt x="10630" y="5401"/>
                </a:lnTo>
                <a:lnTo>
                  <a:pt x="7217" y="3457"/>
                </a:lnTo>
                <a:lnTo>
                  <a:pt x="5229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47" name="Google Shape;275;p40"/>
          <p:cNvSpPr/>
          <p:nvPr/>
        </p:nvSpPr>
        <p:spPr>
          <a:xfrm>
            <a:off x="1832400" y="4276440"/>
            <a:ext cx="264960" cy="264960"/>
          </a:xfrm>
          <a:custGeom>
            <a:avLst/>
            <a:gdLst>
              <a:gd name="textAreaLeft" fmla="*/ 0 w 264960"/>
              <a:gd name="textAreaRight" fmla="*/ 265680 w 264960"/>
              <a:gd name="textAreaTop" fmla="*/ 0 h 264960"/>
              <a:gd name="textAreaBottom" fmla="*/ 265680 h 264960"/>
            </a:gdLst>
            <a:ahLst/>
            <a:cxnLst/>
            <a:rect l="textAreaLeft" t="textAreaTop" r="textAreaRight" b="textAreaBottom"/>
            <a:pathLst>
              <a:path w="10630" h="10631">
                <a:moveTo>
                  <a:pt x="5401" y="1"/>
                </a:moveTo>
                <a:lnTo>
                  <a:pt x="3414" y="3414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173" y="7217"/>
                </a:lnTo>
                <a:lnTo>
                  <a:pt x="10630" y="5402"/>
                </a:lnTo>
                <a:lnTo>
                  <a:pt x="7173" y="3414"/>
                </a:lnTo>
                <a:lnTo>
                  <a:pt x="5401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148" name="Imagen 2" descr="Logotipo&#10;&#10;Descripción generada automáticamente"/>
          <p:cNvPicPr/>
          <p:nvPr/>
        </p:nvPicPr>
        <p:blipFill>
          <a:blip r:embed="rId2"/>
          <a:stretch/>
        </p:blipFill>
        <p:spPr>
          <a:xfrm>
            <a:off x="6477480" y="1789920"/>
            <a:ext cx="2401200" cy="3029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31000" y="2242800"/>
            <a:ext cx="2531160" cy="454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s-ES_tradnl" sz="2000" b="0" strike="noStrike" spc="-1" dirty="0">
                <a:solidFill>
                  <a:schemeClr val="dk1"/>
                </a:solidFill>
                <a:highlight>
                  <a:srgbClr val="FFF09B"/>
                </a:highlight>
                <a:latin typeface="Montserrat ExtraBold"/>
                <a:ea typeface="Montserrat ExtraBold"/>
              </a:rPr>
              <a:t>Definición</a:t>
            </a:r>
            <a:endParaRPr lang="es-ES_tradnl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title"/>
          </p:nvPr>
        </p:nvSpPr>
        <p:spPr>
          <a:xfrm>
            <a:off x="531000" y="1710720"/>
            <a:ext cx="983520" cy="531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0" strike="noStrike" spc="-1">
                <a:solidFill>
                  <a:schemeClr val="dk2"/>
                </a:solidFill>
                <a:latin typeface="Montserrat ExtraBold"/>
                <a:ea typeface="Montserrat ExtraBold"/>
              </a:rPr>
              <a:t>01.</a:t>
            </a:r>
            <a:endParaRPr lang="en-US" sz="3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title"/>
          </p:nvPr>
        </p:nvSpPr>
        <p:spPr>
          <a:xfrm>
            <a:off x="540000" y="369000"/>
            <a:ext cx="6047280" cy="689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0" strike="noStrike" spc="-1">
                <a:solidFill>
                  <a:schemeClr val="dk2"/>
                </a:solidFill>
                <a:latin typeface="Montserrat"/>
                <a:ea typeface="Montserrat"/>
              </a:rPr>
              <a:t>Contenido</a:t>
            </a:r>
            <a:endParaRPr lang="en-US" sz="3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title"/>
          </p:nvPr>
        </p:nvSpPr>
        <p:spPr>
          <a:xfrm>
            <a:off x="3183480" y="2248920"/>
            <a:ext cx="2326366" cy="454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2000" spc="-1" dirty="0">
                <a:solidFill>
                  <a:schemeClr val="dk1"/>
                </a:solidFill>
                <a:highlight>
                  <a:srgbClr val="FFF09B"/>
                </a:highlight>
                <a:latin typeface="Montserrat ExtraBold"/>
              </a:rPr>
              <a:t>¿</a:t>
            </a:r>
            <a:r>
              <a:rPr lang="en-US" sz="2000" spc="-1" dirty="0" err="1">
                <a:solidFill>
                  <a:schemeClr val="dk1"/>
                </a:solidFill>
                <a:highlight>
                  <a:srgbClr val="FFF09B"/>
                </a:highlight>
                <a:latin typeface="Montserrat ExtraBold"/>
              </a:rPr>
              <a:t>Qué</a:t>
            </a:r>
            <a:r>
              <a:rPr lang="en-US" sz="2000" spc="-1" dirty="0">
                <a:solidFill>
                  <a:schemeClr val="dk1"/>
                </a:solidFill>
                <a:highlight>
                  <a:srgbClr val="FFF09B"/>
                </a:highlight>
                <a:latin typeface="Montserrat ExtraBold"/>
              </a:rPr>
              <a:t> es </a:t>
            </a:r>
            <a:r>
              <a:rPr lang="en-US" sz="2000" spc="-1" dirty="0" err="1">
                <a:solidFill>
                  <a:schemeClr val="dk1"/>
                </a:solidFill>
                <a:highlight>
                  <a:srgbClr val="FFF09B"/>
                </a:highlight>
                <a:latin typeface="Montserrat ExtraBold"/>
              </a:rPr>
              <a:t>el</a:t>
            </a:r>
            <a:r>
              <a:rPr lang="en-US" sz="2000" spc="-1" dirty="0">
                <a:solidFill>
                  <a:schemeClr val="dk1"/>
                </a:solidFill>
                <a:highlight>
                  <a:srgbClr val="FFF09B"/>
                </a:highlight>
                <a:latin typeface="Montserrat ExtraBold"/>
              </a:rPr>
              <a:t> </a:t>
            </a:r>
            <a:r>
              <a:rPr lang="en-US" sz="2000" spc="-1" dirty="0" err="1">
                <a:solidFill>
                  <a:schemeClr val="dk1"/>
                </a:solidFill>
                <a:highlight>
                  <a:srgbClr val="FFF09B"/>
                </a:highlight>
                <a:latin typeface="Montserrat ExtraBold"/>
              </a:rPr>
              <a:t>Polimorfismo</a:t>
            </a:r>
            <a:r>
              <a:rPr lang="en-US" sz="2000" spc="-1" dirty="0">
                <a:solidFill>
                  <a:schemeClr val="dk1"/>
                </a:solidFill>
                <a:highlight>
                  <a:srgbClr val="FFF09B"/>
                </a:highlight>
                <a:latin typeface="Montserrat ExtraBold"/>
              </a:rPr>
              <a:t>?</a:t>
            </a:r>
          </a:p>
        </p:txBody>
      </p:sp>
      <p:sp>
        <p:nvSpPr>
          <p:cNvPr id="153" name="PlaceHolder 5"/>
          <p:cNvSpPr>
            <a:spLocks noGrp="1"/>
          </p:cNvSpPr>
          <p:nvPr>
            <p:ph type="title"/>
          </p:nvPr>
        </p:nvSpPr>
        <p:spPr>
          <a:xfrm>
            <a:off x="3309840" y="1710720"/>
            <a:ext cx="970920" cy="531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0" strike="noStrike" spc="-1" dirty="0">
                <a:solidFill>
                  <a:schemeClr val="dk2"/>
                </a:solidFill>
                <a:latin typeface="Montserrat ExtraBold"/>
                <a:ea typeface="Montserrat ExtraBold"/>
              </a:rPr>
              <a:t>02.</a:t>
            </a:r>
            <a:endParaRPr lang="en-US" sz="3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title"/>
          </p:nvPr>
        </p:nvSpPr>
        <p:spPr>
          <a:xfrm>
            <a:off x="6081120" y="2242440"/>
            <a:ext cx="2531160" cy="454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s-ES" sz="2000" spc="-1" dirty="0">
                <a:solidFill>
                  <a:schemeClr val="dk1"/>
                </a:solidFill>
                <a:highlight>
                  <a:srgbClr val="FFF09B"/>
                </a:highlight>
                <a:latin typeface="Montserrat ExtraBold"/>
              </a:rPr>
              <a:t>Tipos de Polimorfismo en Java</a:t>
            </a:r>
            <a:endParaRPr lang="en-US" sz="2000" spc="-1" dirty="0">
              <a:solidFill>
                <a:schemeClr val="dk1"/>
              </a:solidFill>
              <a:highlight>
                <a:srgbClr val="FFF09B"/>
              </a:highlight>
              <a:latin typeface="Montserrat ExtraBold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title"/>
          </p:nvPr>
        </p:nvSpPr>
        <p:spPr>
          <a:xfrm>
            <a:off x="6081120" y="1710720"/>
            <a:ext cx="970920" cy="531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0" strike="noStrike" spc="-1" dirty="0">
                <a:solidFill>
                  <a:schemeClr val="dk2"/>
                </a:solidFill>
                <a:latin typeface="Montserrat ExtraBold"/>
                <a:ea typeface="Montserrat ExtraBold"/>
              </a:rPr>
              <a:t>03.</a:t>
            </a:r>
            <a:endParaRPr lang="en-US" sz="35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Imagen 2" descr="Imagen que contiene dibujo, señal&#10;&#10;Descripción generada automáticamente"/>
          <p:cNvPicPr/>
          <p:nvPr/>
        </p:nvPicPr>
        <p:blipFill>
          <a:blip r:embed="rId2"/>
          <a:stretch/>
        </p:blipFill>
        <p:spPr>
          <a:xfrm>
            <a:off x="5707440" y="224280"/>
            <a:ext cx="1992600" cy="10789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7">
            <a:extLst>
              <a:ext uri="{FF2B5EF4-FFF2-40B4-BE49-F238E27FC236}">
                <a16:creationId xmlns:a16="http://schemas.microsoft.com/office/drawing/2014/main" id="{3096A39D-5628-46E0-47D7-13BFAC2A0A4F}"/>
              </a:ext>
            </a:extLst>
          </p:cNvPr>
          <p:cNvSpPr txBox="1">
            <a:spLocks/>
          </p:cNvSpPr>
          <p:nvPr/>
        </p:nvSpPr>
        <p:spPr>
          <a:xfrm>
            <a:off x="531000" y="3330440"/>
            <a:ext cx="970920" cy="531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500" spc="-1" dirty="0">
                <a:solidFill>
                  <a:schemeClr val="dk2"/>
                </a:solidFill>
                <a:latin typeface="Montserrat ExtraBold"/>
                <a:ea typeface="Montserrat ExtraBold"/>
              </a:rPr>
              <a:t>04.</a:t>
            </a:r>
            <a:endParaRPr lang="en-US" sz="35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>
            <a:extLst>
              <a:ext uri="{FF2B5EF4-FFF2-40B4-BE49-F238E27FC236}">
                <a16:creationId xmlns:a16="http://schemas.microsoft.com/office/drawing/2014/main" id="{4D6E7C7B-5155-95BE-3033-53D7A95347B6}"/>
              </a:ext>
            </a:extLst>
          </p:cNvPr>
          <p:cNvSpPr txBox="1">
            <a:spLocks/>
          </p:cNvSpPr>
          <p:nvPr/>
        </p:nvSpPr>
        <p:spPr>
          <a:xfrm>
            <a:off x="531000" y="3819206"/>
            <a:ext cx="2531160" cy="454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s-ES" sz="2000" spc="-1" dirty="0">
                <a:solidFill>
                  <a:schemeClr val="dk1"/>
                </a:solidFill>
                <a:highlight>
                  <a:srgbClr val="FFF09B"/>
                </a:highlight>
                <a:latin typeface="Montserrat ExtraBold"/>
                <a:ea typeface="Montserrat ExtraBold"/>
              </a:rPr>
              <a:t>Ejemplos Básicos de Polimorfismo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68400" y="1944360"/>
            <a:ext cx="4031280" cy="87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ES_tradnl" sz="4000" spc="-1" dirty="0">
                <a:solidFill>
                  <a:schemeClr val="lt1"/>
                </a:solidFill>
                <a:latin typeface="Arial"/>
              </a:rPr>
              <a:t>Definición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title"/>
          </p:nvPr>
        </p:nvSpPr>
        <p:spPr>
          <a:xfrm>
            <a:off x="4572000" y="722880"/>
            <a:ext cx="1702080" cy="840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lt1"/>
                </a:solidFill>
                <a:latin typeface="Montserrat ExtraBold"/>
                <a:ea typeface="Montserrat ExtraBold"/>
              </a:rPr>
              <a:t>01.</a:t>
            </a:r>
            <a:endParaRPr lang="en-US" sz="6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2" name="Google Shape;509;p42"/>
          <p:cNvSpPr/>
          <p:nvPr/>
        </p:nvSpPr>
        <p:spPr>
          <a:xfrm>
            <a:off x="1064160" y="819720"/>
            <a:ext cx="111600" cy="115920"/>
          </a:xfrm>
          <a:custGeom>
            <a:avLst/>
            <a:gdLst>
              <a:gd name="textAreaLeft" fmla="*/ 0 w 111600"/>
              <a:gd name="textAreaRight" fmla="*/ 112320 w 1116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495" h="4667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63" name="Google Shape;510;p42"/>
          <p:cNvSpPr/>
          <p:nvPr/>
        </p:nvSpPr>
        <p:spPr>
          <a:xfrm>
            <a:off x="8486280" y="4554720"/>
            <a:ext cx="117000" cy="115920"/>
          </a:xfrm>
          <a:custGeom>
            <a:avLst/>
            <a:gdLst>
              <a:gd name="textAreaLeft" fmla="*/ 0 w 117000"/>
              <a:gd name="textAreaRight" fmla="*/ 117720 w 1170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710" h="4668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64" name="Google Shape;511;p42"/>
          <p:cNvSpPr/>
          <p:nvPr/>
        </p:nvSpPr>
        <p:spPr>
          <a:xfrm>
            <a:off x="540360" y="457200"/>
            <a:ext cx="264960" cy="264960"/>
          </a:xfrm>
          <a:custGeom>
            <a:avLst/>
            <a:gdLst>
              <a:gd name="textAreaLeft" fmla="*/ 0 w 264960"/>
              <a:gd name="textAreaRight" fmla="*/ 265680 w 264960"/>
              <a:gd name="textAreaTop" fmla="*/ 0 h 264960"/>
              <a:gd name="textAreaBottom" fmla="*/ 265680 h 264960"/>
            </a:gdLst>
            <a:ahLst/>
            <a:cxnLst/>
            <a:rect l="textAreaLeft" t="textAreaTop" r="textAreaRight" b="textAreaBottom"/>
            <a:pathLst>
              <a:path w="10630" h="10631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65" name="Google Shape;512;p42"/>
          <p:cNvSpPr/>
          <p:nvPr/>
        </p:nvSpPr>
        <p:spPr>
          <a:xfrm>
            <a:off x="540360" y="4554720"/>
            <a:ext cx="111600" cy="115920"/>
          </a:xfrm>
          <a:custGeom>
            <a:avLst/>
            <a:gdLst>
              <a:gd name="textAreaLeft" fmla="*/ 0 w 111600"/>
              <a:gd name="textAreaRight" fmla="*/ 112320 w 1116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495" h="4667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366" name="Imagen 2" descr="Logotipo&#10;&#10;Descripción generada automáticamente"/>
          <p:cNvPicPr/>
          <p:nvPr/>
        </p:nvPicPr>
        <p:blipFill>
          <a:blip r:embed="rId3"/>
          <a:stretch/>
        </p:blipFill>
        <p:spPr>
          <a:xfrm>
            <a:off x="7479360" y="202320"/>
            <a:ext cx="1382040" cy="1743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B84DC4E-A8E4-EEA7-5C98-CBA3186152F1}"/>
              </a:ext>
            </a:extLst>
          </p:cNvPr>
          <p:cNvSpPr txBox="1"/>
          <p:nvPr/>
        </p:nvSpPr>
        <p:spPr>
          <a:xfrm>
            <a:off x="287215" y="1717319"/>
            <a:ext cx="80068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solidFill>
                  <a:schemeClr val="bg1"/>
                </a:solidFill>
              </a:rPr>
              <a:t>Abstracción: Mostrar solo lo necesario y ocultar los detalles.</a:t>
            </a:r>
          </a:p>
          <a:p>
            <a:pPr algn="just"/>
            <a:r>
              <a:rPr lang="es-ES" sz="2400" dirty="0">
                <a:solidFill>
                  <a:schemeClr val="bg1"/>
                </a:solidFill>
              </a:rPr>
              <a:t>Herencia: Crear nuevas clases basadas en otras.</a:t>
            </a:r>
          </a:p>
          <a:p>
            <a:pPr algn="just"/>
            <a:r>
              <a:rPr lang="es-ES" sz="2400" dirty="0">
                <a:solidFill>
                  <a:schemeClr val="bg1"/>
                </a:solidFill>
              </a:rPr>
              <a:t>Encapsulamiento: Proteger los datos de acceso no controlado.</a:t>
            </a:r>
          </a:p>
          <a:p>
            <a:pPr algn="just"/>
            <a:r>
              <a:rPr lang="es-ES" sz="2400" dirty="0">
                <a:solidFill>
                  <a:schemeClr val="bg1"/>
                </a:solidFill>
              </a:rPr>
              <a:t>Polimorfismo: Permitir que una clase o método actúe de diferentes maneras.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8" name="PlaceHolder 1">
            <a:extLst>
              <a:ext uri="{FF2B5EF4-FFF2-40B4-BE49-F238E27FC236}">
                <a16:creationId xmlns:a16="http://schemas.microsoft.com/office/drawing/2014/main" id="{924D08C6-897D-986D-A6B1-F3446A2B4C71}"/>
              </a:ext>
            </a:extLst>
          </p:cNvPr>
          <p:cNvSpPr txBox="1">
            <a:spLocks/>
          </p:cNvSpPr>
          <p:nvPr/>
        </p:nvSpPr>
        <p:spPr>
          <a:xfrm>
            <a:off x="287214" y="461905"/>
            <a:ext cx="4699313" cy="87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s-ES_tradnl" sz="4000" spc="-1" dirty="0">
                <a:solidFill>
                  <a:schemeClr val="lt1"/>
                </a:solidFill>
                <a:latin typeface="Arial"/>
              </a:rPr>
              <a:t>Los 4 conceptos básicos de la POO</a:t>
            </a:r>
            <a:endParaRPr lang="en-US" sz="4000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" name="Imagen 3" descr="Imagen que contiene persona, computer, mujer, computadora&#10;&#10;Descripción generada automáticamente">
            <a:extLst>
              <a:ext uri="{FF2B5EF4-FFF2-40B4-BE49-F238E27FC236}">
                <a16:creationId xmlns:a16="http://schemas.microsoft.com/office/drawing/2014/main" id="{617BA059-ADFB-D249-AE7F-37D40BB948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539" y="114667"/>
            <a:ext cx="2793101" cy="157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54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68400" y="1944360"/>
            <a:ext cx="3495600" cy="87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br>
              <a:rPr lang="es-ES_tradnl" sz="4000" spc="-1" dirty="0">
                <a:solidFill>
                  <a:schemeClr val="lt1"/>
                </a:solidFill>
                <a:latin typeface="Arial"/>
              </a:rPr>
            </a:br>
            <a:r>
              <a:rPr lang="es-MX" sz="4000" spc="-1" dirty="0">
                <a:solidFill>
                  <a:schemeClr val="lt1"/>
                </a:solidFill>
                <a:latin typeface="Arial"/>
              </a:rPr>
              <a:t>¿Qué es el Polimorfismo?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title"/>
          </p:nvPr>
        </p:nvSpPr>
        <p:spPr>
          <a:xfrm>
            <a:off x="4572000" y="722880"/>
            <a:ext cx="1702080" cy="840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lt1"/>
                </a:solidFill>
                <a:latin typeface="Montserrat ExtraBold"/>
                <a:ea typeface="Montserrat ExtraBold"/>
              </a:rPr>
              <a:t>02.</a:t>
            </a:r>
            <a:endParaRPr lang="en-US" sz="6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2" name="Google Shape;509;p42"/>
          <p:cNvSpPr/>
          <p:nvPr/>
        </p:nvSpPr>
        <p:spPr>
          <a:xfrm>
            <a:off x="1064160" y="819720"/>
            <a:ext cx="111600" cy="115920"/>
          </a:xfrm>
          <a:custGeom>
            <a:avLst/>
            <a:gdLst>
              <a:gd name="textAreaLeft" fmla="*/ 0 w 111600"/>
              <a:gd name="textAreaRight" fmla="*/ 112320 w 1116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495" h="4667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63" name="Google Shape;510;p42"/>
          <p:cNvSpPr/>
          <p:nvPr/>
        </p:nvSpPr>
        <p:spPr>
          <a:xfrm>
            <a:off x="8486280" y="4554720"/>
            <a:ext cx="117000" cy="115920"/>
          </a:xfrm>
          <a:custGeom>
            <a:avLst/>
            <a:gdLst>
              <a:gd name="textAreaLeft" fmla="*/ 0 w 117000"/>
              <a:gd name="textAreaRight" fmla="*/ 117720 w 1170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710" h="4668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64" name="Google Shape;511;p42"/>
          <p:cNvSpPr/>
          <p:nvPr/>
        </p:nvSpPr>
        <p:spPr>
          <a:xfrm>
            <a:off x="540360" y="457200"/>
            <a:ext cx="264960" cy="264960"/>
          </a:xfrm>
          <a:custGeom>
            <a:avLst/>
            <a:gdLst>
              <a:gd name="textAreaLeft" fmla="*/ 0 w 264960"/>
              <a:gd name="textAreaRight" fmla="*/ 265680 w 264960"/>
              <a:gd name="textAreaTop" fmla="*/ 0 h 264960"/>
              <a:gd name="textAreaBottom" fmla="*/ 265680 h 264960"/>
            </a:gdLst>
            <a:ahLst/>
            <a:cxnLst/>
            <a:rect l="textAreaLeft" t="textAreaTop" r="textAreaRight" b="textAreaBottom"/>
            <a:pathLst>
              <a:path w="10630" h="10631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65" name="Google Shape;512;p42"/>
          <p:cNvSpPr/>
          <p:nvPr/>
        </p:nvSpPr>
        <p:spPr>
          <a:xfrm>
            <a:off x="540360" y="4554720"/>
            <a:ext cx="111600" cy="115920"/>
          </a:xfrm>
          <a:custGeom>
            <a:avLst/>
            <a:gdLst>
              <a:gd name="textAreaLeft" fmla="*/ 0 w 111600"/>
              <a:gd name="textAreaRight" fmla="*/ 112320 w 1116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495" h="4667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366" name="Imagen 2" descr="Logotipo&#10;&#10;Descripción generada automáticamente"/>
          <p:cNvPicPr/>
          <p:nvPr/>
        </p:nvPicPr>
        <p:blipFill>
          <a:blip r:embed="rId3"/>
          <a:stretch/>
        </p:blipFill>
        <p:spPr>
          <a:xfrm>
            <a:off x="7479360" y="202320"/>
            <a:ext cx="1382040" cy="1743480"/>
          </a:xfrm>
          <a:prstGeom prst="rect">
            <a:avLst/>
          </a:prstGeom>
          <a:ln w="0">
            <a:noFill/>
          </a:ln>
        </p:spPr>
      </p:pic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C4A73CA9-DF32-CC2E-C244-1A76DC7CA8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1041600"/>
            <a:ext cx="2600820" cy="260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3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B84DC4E-A8E4-EEA7-5C98-CBA3186152F1}"/>
              </a:ext>
            </a:extLst>
          </p:cNvPr>
          <p:cNvSpPr txBox="1"/>
          <p:nvPr/>
        </p:nvSpPr>
        <p:spPr>
          <a:xfrm>
            <a:off x="287214" y="1339945"/>
            <a:ext cx="80068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solidFill>
                  <a:schemeClr val="bg1"/>
                </a:solidFill>
              </a:rPr>
              <a:t>El polimorfismo permite usar una misma clase o método para trabajar de formas distintas.</a:t>
            </a:r>
          </a:p>
          <a:p>
            <a:pPr algn="just"/>
            <a:endParaRPr lang="es-MX" sz="2400" dirty="0">
              <a:solidFill>
                <a:schemeClr val="bg1"/>
              </a:solidFill>
            </a:endParaRPr>
          </a:p>
          <a:p>
            <a:pPr algn="just"/>
            <a:endParaRPr lang="es-MX" sz="2400" dirty="0">
              <a:solidFill>
                <a:schemeClr val="bg1"/>
              </a:solidFill>
            </a:endParaRPr>
          </a:p>
          <a:p>
            <a:pPr algn="just"/>
            <a:r>
              <a:rPr lang="es-ES" sz="2400" dirty="0">
                <a:solidFill>
                  <a:schemeClr val="bg1"/>
                </a:solidFill>
              </a:rPr>
              <a:t>Un animal puede ser un perro, un gato o un pájaro, pero todos pueden "hacer un sonido"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8" name="PlaceHolder 1">
            <a:extLst>
              <a:ext uri="{FF2B5EF4-FFF2-40B4-BE49-F238E27FC236}">
                <a16:creationId xmlns:a16="http://schemas.microsoft.com/office/drawing/2014/main" id="{924D08C6-897D-986D-A6B1-F3446A2B4C71}"/>
              </a:ext>
            </a:extLst>
          </p:cNvPr>
          <p:cNvSpPr txBox="1">
            <a:spLocks/>
          </p:cNvSpPr>
          <p:nvPr/>
        </p:nvSpPr>
        <p:spPr>
          <a:xfrm>
            <a:off x="287214" y="461905"/>
            <a:ext cx="7739185" cy="87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s-ES_tradnl" sz="4000" spc="-1" dirty="0">
                <a:solidFill>
                  <a:schemeClr val="lt1"/>
                </a:solidFill>
                <a:latin typeface="Arial"/>
              </a:rPr>
              <a:t>¿Qué es el Polimorfismo?</a:t>
            </a:r>
            <a:endParaRPr lang="en-US" sz="4000" spc="-1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591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68400" y="1944360"/>
            <a:ext cx="3495600" cy="87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ES" sz="4000" spc="-1" dirty="0">
                <a:solidFill>
                  <a:schemeClr val="lt1"/>
                </a:solidFill>
                <a:latin typeface="Arial"/>
              </a:rPr>
              <a:t>Tipos de Polimorfismo en Java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title"/>
          </p:nvPr>
        </p:nvSpPr>
        <p:spPr>
          <a:xfrm>
            <a:off x="4572000" y="722880"/>
            <a:ext cx="1702080" cy="840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lt1"/>
                </a:solidFill>
                <a:latin typeface="Montserrat ExtraBold"/>
                <a:ea typeface="Montserrat ExtraBold"/>
              </a:rPr>
              <a:t>03.</a:t>
            </a:r>
            <a:endParaRPr lang="en-US" sz="6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2" name="Google Shape;509;p42"/>
          <p:cNvSpPr/>
          <p:nvPr/>
        </p:nvSpPr>
        <p:spPr>
          <a:xfrm>
            <a:off x="1064160" y="819720"/>
            <a:ext cx="111600" cy="115920"/>
          </a:xfrm>
          <a:custGeom>
            <a:avLst/>
            <a:gdLst>
              <a:gd name="textAreaLeft" fmla="*/ 0 w 111600"/>
              <a:gd name="textAreaRight" fmla="*/ 112320 w 1116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495" h="4667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63" name="Google Shape;510;p42"/>
          <p:cNvSpPr/>
          <p:nvPr/>
        </p:nvSpPr>
        <p:spPr>
          <a:xfrm>
            <a:off x="8486280" y="4554720"/>
            <a:ext cx="117000" cy="115920"/>
          </a:xfrm>
          <a:custGeom>
            <a:avLst/>
            <a:gdLst>
              <a:gd name="textAreaLeft" fmla="*/ 0 w 117000"/>
              <a:gd name="textAreaRight" fmla="*/ 117720 w 1170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710" h="4668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64" name="Google Shape;511;p42"/>
          <p:cNvSpPr/>
          <p:nvPr/>
        </p:nvSpPr>
        <p:spPr>
          <a:xfrm>
            <a:off x="540360" y="457200"/>
            <a:ext cx="264960" cy="264960"/>
          </a:xfrm>
          <a:custGeom>
            <a:avLst/>
            <a:gdLst>
              <a:gd name="textAreaLeft" fmla="*/ 0 w 264960"/>
              <a:gd name="textAreaRight" fmla="*/ 265680 w 264960"/>
              <a:gd name="textAreaTop" fmla="*/ 0 h 264960"/>
              <a:gd name="textAreaBottom" fmla="*/ 265680 h 264960"/>
            </a:gdLst>
            <a:ahLst/>
            <a:cxnLst/>
            <a:rect l="textAreaLeft" t="textAreaTop" r="textAreaRight" b="textAreaBottom"/>
            <a:pathLst>
              <a:path w="10630" h="10631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65" name="Google Shape;512;p42"/>
          <p:cNvSpPr/>
          <p:nvPr/>
        </p:nvSpPr>
        <p:spPr>
          <a:xfrm>
            <a:off x="540360" y="4554720"/>
            <a:ext cx="111600" cy="115920"/>
          </a:xfrm>
          <a:custGeom>
            <a:avLst/>
            <a:gdLst>
              <a:gd name="textAreaLeft" fmla="*/ 0 w 111600"/>
              <a:gd name="textAreaRight" fmla="*/ 112320 w 1116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495" h="4667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366" name="Imagen 2" descr="Logotipo&#10;&#10;Descripción generada automáticamente"/>
          <p:cNvPicPr/>
          <p:nvPr/>
        </p:nvPicPr>
        <p:blipFill>
          <a:blip r:embed="rId3"/>
          <a:stretch/>
        </p:blipFill>
        <p:spPr>
          <a:xfrm>
            <a:off x="7479360" y="202320"/>
            <a:ext cx="1382040" cy="17434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865998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B84DC4E-A8E4-EEA7-5C98-CBA3186152F1}"/>
              </a:ext>
            </a:extLst>
          </p:cNvPr>
          <p:cNvSpPr txBox="1"/>
          <p:nvPr/>
        </p:nvSpPr>
        <p:spPr>
          <a:xfrm>
            <a:off x="287215" y="1339945"/>
            <a:ext cx="8006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solidFill>
                  <a:schemeClr val="bg1"/>
                </a:solidFill>
              </a:rPr>
              <a:t>Permite usar una variable de la clase base para guardar objetos de sus subclases.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8" name="PlaceHolder 1">
            <a:extLst>
              <a:ext uri="{FF2B5EF4-FFF2-40B4-BE49-F238E27FC236}">
                <a16:creationId xmlns:a16="http://schemas.microsoft.com/office/drawing/2014/main" id="{924D08C6-897D-986D-A6B1-F3446A2B4C71}"/>
              </a:ext>
            </a:extLst>
          </p:cNvPr>
          <p:cNvSpPr txBox="1">
            <a:spLocks/>
          </p:cNvSpPr>
          <p:nvPr/>
        </p:nvSpPr>
        <p:spPr>
          <a:xfrm>
            <a:off x="287214" y="461905"/>
            <a:ext cx="6752251" cy="87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s-ES_tradnl" sz="4000" spc="-1" dirty="0">
                <a:solidFill>
                  <a:schemeClr val="lt1"/>
                </a:solidFill>
                <a:latin typeface="Arial"/>
              </a:rPr>
              <a:t>Polimorfismo de Asignación:</a:t>
            </a:r>
            <a:endParaRPr lang="en-US" sz="4000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F15D57-DE89-0C17-CC78-5F27694F6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86" y="2794790"/>
            <a:ext cx="8403416" cy="148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10835"/>
      </p:ext>
    </p:extLst>
  </p:cSld>
  <p:clrMapOvr>
    <a:masterClrMapping/>
  </p:clrMapOvr>
</p:sld>
</file>

<file path=ppt/theme/theme1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6057</TotalTime>
  <Words>699</Words>
  <Application>Microsoft Office PowerPoint</Application>
  <PresentationFormat>Presentación en pantalla (16:9)</PresentationFormat>
  <Paragraphs>89</Paragraphs>
  <Slides>18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27</vt:i4>
      </vt:variant>
      <vt:variant>
        <vt:lpstr>Títulos de diapositiva</vt:lpstr>
      </vt:variant>
      <vt:variant>
        <vt:i4>18</vt:i4>
      </vt:variant>
    </vt:vector>
  </HeadingPairs>
  <TitlesOfParts>
    <vt:vector size="52" baseType="lpstr">
      <vt:lpstr>Aptos</vt:lpstr>
      <vt:lpstr>Arial</vt:lpstr>
      <vt:lpstr>Montserrat</vt:lpstr>
      <vt:lpstr>Montserrat ExtraBold</vt:lpstr>
      <vt:lpstr>Montserrat Light</vt:lpstr>
      <vt:lpstr>Symbol</vt:lpstr>
      <vt:lpstr>Wingdings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 Polimorfismo</vt:lpstr>
      <vt:lpstr>Relator  Luis Sepúlveda</vt:lpstr>
      <vt:lpstr>Definición</vt:lpstr>
      <vt:lpstr>Definición</vt:lpstr>
      <vt:lpstr>Presentación de PowerPoint</vt:lpstr>
      <vt:lpstr> ¿Qué es el Polimorfismo?</vt:lpstr>
      <vt:lpstr>Presentación de PowerPoint</vt:lpstr>
      <vt:lpstr>Tipos de Polimorfismo en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Ejemplos Básicos de Polimorfismo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 creative  world!</dc:title>
  <dc:subject/>
  <dc:creator>T</dc:creator>
  <dc:description/>
  <cp:lastModifiedBy>Sepúlveda Cortés, Luis Alberto</cp:lastModifiedBy>
  <cp:revision>17</cp:revision>
  <dcterms:modified xsi:type="dcterms:W3CDTF">2024-10-22T20:37:10Z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64</vt:i4>
  </property>
  <property fmtid="{D5CDD505-2E9C-101B-9397-08002B2CF9AE}" pid="3" name="PresentationFormat">
    <vt:lpwstr>Presentación en pantalla (16:9)</vt:lpwstr>
  </property>
  <property fmtid="{D5CDD505-2E9C-101B-9397-08002B2CF9AE}" pid="4" name="Slides">
    <vt:i4>64</vt:i4>
  </property>
</Properties>
</file>