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6" r:id="rId26"/>
    <p:sldMasterId id="2147483708" r:id="rId27"/>
  </p:sldMasterIdLst>
  <p:notesMasterIdLst>
    <p:notesMasterId r:id="rId47"/>
  </p:notesMasterIdLst>
  <p:sldIdLst>
    <p:sldId id="256" r:id="rId28"/>
    <p:sldId id="257" r:id="rId29"/>
    <p:sldId id="258" r:id="rId30"/>
    <p:sldId id="259" r:id="rId31"/>
    <p:sldId id="265" r:id="rId32"/>
    <p:sldId id="281" r:id="rId33"/>
    <p:sldId id="282" r:id="rId34"/>
    <p:sldId id="261" r:id="rId35"/>
    <p:sldId id="267" r:id="rId36"/>
    <p:sldId id="283" r:id="rId37"/>
    <p:sldId id="284" r:id="rId38"/>
    <p:sldId id="285" r:id="rId39"/>
    <p:sldId id="260" r:id="rId40"/>
    <p:sldId id="266" r:id="rId41"/>
    <p:sldId id="263" r:id="rId42"/>
    <p:sldId id="270" r:id="rId43"/>
    <p:sldId id="271" r:id="rId44"/>
    <p:sldId id="286" r:id="rId45"/>
    <p:sldId id="278" r:id="rId46"/>
  </p:sldIdLst>
  <p:sldSz cx="9144000" cy="5143500" type="screen16x9"/>
  <p:notesSz cx="7772400" cy="10058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8"/>
    <p:restoredTop sz="88989"/>
  </p:normalViewPr>
  <p:slideViewPr>
    <p:cSldViewPr snapToGrid="0">
      <p:cViewPr varScale="1">
        <p:scale>
          <a:sx n="83" d="100"/>
          <a:sy n="83" d="100"/>
        </p:scale>
        <p:origin x="12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91209-74E8-E348-9C7B-9C4334488BC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9C8A5-1F84-2C46-AEEA-3CFE4DD580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507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99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otros lenguajes de programación como Python o C#. </a:t>
            </a:r>
          </a:p>
          <a:p>
            <a:r>
              <a:rPr lang="es-MX" dirty="0"/>
              <a:t>¿Por qué Java? </a:t>
            </a:r>
          </a:p>
          <a:p>
            <a:r>
              <a:rPr lang="es-MX" dirty="0"/>
              <a:t>Porque Java es muy versátil y tiene una gran comunidad de apoyo. </a:t>
            </a:r>
          </a:p>
          <a:p>
            <a:r>
              <a:rPr lang="es-MX" dirty="0"/>
              <a:t>A diferencia de otros lenguajes, una vez que programas algo en Java, </a:t>
            </a:r>
          </a:p>
          <a:p>
            <a:r>
              <a:rPr lang="es-MX" dirty="0"/>
              <a:t>puedes ejecutarlo en cualquier sistema operativo sin tener que hacer cambios.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587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36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Vamos a hacer un ejercicio rápido. Imaginen que están haciendo </a:t>
            </a:r>
            <a:r>
              <a:rPr lang="es-MX" dirty="0" err="1"/>
              <a:t>sandwish</a:t>
            </a:r>
            <a:r>
              <a:rPr lang="es-MX" dirty="0"/>
              <a:t>. </a:t>
            </a:r>
          </a:p>
          <a:p>
            <a:r>
              <a:rPr lang="es-MX" dirty="0"/>
              <a:t>¿Cuáles serían los pasos para hacerlo?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699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86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431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Perro: raza, color, tamaño</a:t>
            </a:r>
          </a:p>
          <a:p>
            <a:r>
              <a:rPr lang="es-MX" dirty="0"/>
              <a:t>Métodos: ladrar, caminar, detenerse, morder.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Perro: raza, color, tamaño</a:t>
            </a:r>
          </a:p>
          <a:p>
            <a:r>
              <a:rPr lang="es-MX" dirty="0"/>
              <a:t>Métodos: ladrar, caminar, detenerse, morder.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9558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https://kahoot.it/?deviceId=bk0hG925DWmnm2AiZehWs5&amp;sessionId=1728952339751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99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778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Abrir espacio para que interactúen.</a:t>
            </a:r>
          </a:p>
          <a:p>
            <a:r>
              <a:rPr lang="es-MX" dirty="0"/>
              <a:t>La programación es como darle instrucciones a una computadora para que haga lo que tú quieras. </a:t>
            </a:r>
          </a:p>
          <a:p>
            <a:r>
              <a:rPr lang="es-MX" dirty="0"/>
              <a:t>Piensen en la computadora como si fuera un chef, y nosotros somos los que le damos la receta. </a:t>
            </a:r>
          </a:p>
          <a:p>
            <a:r>
              <a:rPr lang="es-MX" dirty="0"/>
              <a:t>Si no le damos las instrucciones correctas, no podrá hacer bien el plato. </a:t>
            </a:r>
          </a:p>
          <a:p>
            <a:r>
              <a:rPr lang="es-MX" dirty="0"/>
              <a:t>Existen muchos lenguajes de programación, como Java, Python o C#, y cada uno tiene su propia forma de comunicarse con la computadora. </a:t>
            </a:r>
          </a:p>
          <a:p>
            <a:r>
              <a:rPr lang="es-MX" dirty="0"/>
              <a:t>Hoy vamos a enfocarnos en Java.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812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Abrir espacio para que interactúen.</a:t>
            </a:r>
          </a:p>
          <a:p>
            <a:r>
              <a:rPr lang="es-MX" dirty="0"/>
              <a:t>La programación es como darle instrucciones a una computadora para que haga lo que tú quieras. </a:t>
            </a:r>
          </a:p>
          <a:p>
            <a:r>
              <a:rPr lang="es-MX" dirty="0"/>
              <a:t>Piensen en la computadora como si fuera un chef, y nosotros somos los que le damos la receta. </a:t>
            </a:r>
          </a:p>
          <a:p>
            <a:r>
              <a:rPr lang="es-MX" dirty="0"/>
              <a:t>Si no le damos las instrucciones correctas, no podrá hacer bien el plato. </a:t>
            </a:r>
          </a:p>
          <a:p>
            <a:r>
              <a:rPr lang="es-MX" dirty="0"/>
              <a:t>Existen muchos lenguajes de programación, como Java, Python o C#, y cada uno tiene su propia forma de comunicarse con la computadora. </a:t>
            </a:r>
          </a:p>
          <a:p>
            <a:r>
              <a:rPr lang="es-MX" dirty="0"/>
              <a:t>Hoy vamos a enfocarnos en Java.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854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Abrir espacio para que interactúen.</a:t>
            </a:r>
          </a:p>
          <a:p>
            <a:r>
              <a:rPr lang="es-MX" dirty="0"/>
              <a:t>La programación es como darle instrucciones a una computadora para que haga lo que tú quieras. </a:t>
            </a:r>
          </a:p>
          <a:p>
            <a:r>
              <a:rPr lang="es-MX" dirty="0"/>
              <a:t>Piensen en la computadora como si fuera un chef, y nosotros somos los que le damos la receta. </a:t>
            </a:r>
          </a:p>
          <a:p>
            <a:r>
              <a:rPr lang="es-MX" dirty="0"/>
              <a:t>Si no le damos las instrucciones correctas, no podrá hacer bien el plato. </a:t>
            </a:r>
          </a:p>
          <a:p>
            <a:r>
              <a:rPr lang="es-MX" dirty="0"/>
              <a:t>Existen muchos lenguajes de programación, como Java, Python o C#, y cada uno tiene su propia forma de comunicarse con la computadora. </a:t>
            </a:r>
          </a:p>
          <a:p>
            <a:r>
              <a:rPr lang="es-MX" dirty="0"/>
              <a:t>Hoy vamos a enfocarnos en Java.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502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60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otros lenguajes de programación como Python o C#. </a:t>
            </a:r>
          </a:p>
          <a:p>
            <a:r>
              <a:rPr lang="es-MX" dirty="0"/>
              <a:t>¿Por qué Java? </a:t>
            </a:r>
          </a:p>
          <a:p>
            <a:r>
              <a:rPr lang="es-MX" dirty="0"/>
              <a:t>Porque Java es muy versátil y tiene una gran comunidad de apoyo. </a:t>
            </a:r>
          </a:p>
          <a:p>
            <a:r>
              <a:rPr lang="es-MX" dirty="0"/>
              <a:t>A diferencia de otros lenguajes, una vez que programas algo en Java, </a:t>
            </a:r>
          </a:p>
          <a:p>
            <a:r>
              <a:rPr lang="es-MX" dirty="0"/>
              <a:t>puedes ejecutarlo en cualquier sistema operativo sin tener que hacer cambios.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92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otros lenguajes de programación como Python o C#. </a:t>
            </a:r>
          </a:p>
          <a:p>
            <a:r>
              <a:rPr lang="es-MX" dirty="0"/>
              <a:t>¿Por qué Java? </a:t>
            </a:r>
          </a:p>
          <a:p>
            <a:r>
              <a:rPr lang="es-MX" dirty="0"/>
              <a:t>Porque Java es muy versátil y tiene una gran comunidad de apoyo. </a:t>
            </a:r>
          </a:p>
          <a:p>
            <a:r>
              <a:rPr lang="es-MX" dirty="0"/>
              <a:t>A diferencia de otros lenguajes, una vez que programas algo en Java, </a:t>
            </a:r>
          </a:p>
          <a:p>
            <a:r>
              <a:rPr lang="es-MX" dirty="0"/>
              <a:t>puedes ejecutarlo en cualquier sistema operativo sin tener que hacer cambios.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71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Existen otros lenguajes de programación como Python o C#. </a:t>
            </a:r>
          </a:p>
          <a:p>
            <a:r>
              <a:rPr lang="es-MX" dirty="0"/>
              <a:t>¿Por qué Java? </a:t>
            </a:r>
          </a:p>
          <a:p>
            <a:r>
              <a:rPr lang="es-MX" dirty="0"/>
              <a:t>Porque Java es muy versátil y tiene una gran comunidad de apoyo. </a:t>
            </a:r>
          </a:p>
          <a:p>
            <a:r>
              <a:rPr lang="es-MX" dirty="0"/>
              <a:t>A diferencia de otros lenguajes, una vez que programas algo en Java, </a:t>
            </a:r>
          </a:p>
          <a:p>
            <a:r>
              <a:rPr lang="es-MX" dirty="0"/>
              <a:t>puedes ejecutarlo en cualquier sistema operativo sin tener que hacer cambios.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9C8A5-1F84-2C46-AEEA-3CFE4DD58026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554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3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2"/>
          <p:cNvSpPr/>
          <p:nvPr/>
        </p:nvSpPr>
        <p:spPr>
          <a:xfrm>
            <a:off x="-4859640" y="366228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Google Shape;10;p2"/>
          <p:cNvSpPr/>
          <p:nvPr/>
        </p:nvSpPr>
        <p:spPr>
          <a:xfrm>
            <a:off x="6633720" y="-20131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16;p20"/>
          <p:cNvSpPr/>
          <p:nvPr/>
        </p:nvSpPr>
        <p:spPr>
          <a:xfrm rot="13500000">
            <a:off x="2953080" y="-3485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Google Shape;117;p20"/>
          <p:cNvSpPr/>
          <p:nvPr/>
        </p:nvSpPr>
        <p:spPr>
          <a:xfrm rot="11931000">
            <a:off x="-2453760" y="3873960"/>
            <a:ext cx="6254640" cy="5235480"/>
          </a:xfrm>
          <a:custGeom>
            <a:avLst/>
            <a:gdLst>
              <a:gd name="textAreaLeft" fmla="*/ 0 w 6254640"/>
              <a:gd name="textAreaRight" fmla="*/ 6255360 w 625464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;p3"/>
          <p:cNvSpPr/>
          <p:nvPr/>
        </p:nvSpPr>
        <p:spPr>
          <a:xfrm>
            <a:off x="8233920" y="-231768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" name="Google Shape;15;p3"/>
          <p:cNvSpPr/>
          <p:nvPr/>
        </p:nvSpPr>
        <p:spPr>
          <a:xfrm>
            <a:off x="-1710360" y="91728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20;p21"/>
          <p:cNvSpPr/>
          <p:nvPr/>
        </p:nvSpPr>
        <p:spPr>
          <a:xfrm rot="900000">
            <a:off x="4620600" y="282168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23;p22"/>
          <p:cNvSpPr/>
          <p:nvPr/>
        </p:nvSpPr>
        <p:spPr>
          <a:xfrm rot="6139200">
            <a:off x="-1969920" y="297216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" name="Google Shape;124;p22"/>
          <p:cNvSpPr/>
          <p:nvPr/>
        </p:nvSpPr>
        <p:spPr>
          <a:xfrm rot="15970200">
            <a:off x="7081920" y="-142704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27;p23"/>
          <p:cNvSpPr/>
          <p:nvPr/>
        </p:nvSpPr>
        <p:spPr>
          <a:xfrm rot="11733600">
            <a:off x="-2545200" y="-2871720"/>
            <a:ext cx="5656680" cy="4735080"/>
          </a:xfrm>
          <a:custGeom>
            <a:avLst/>
            <a:gdLst>
              <a:gd name="textAreaLeft" fmla="*/ 0 w 5656680"/>
              <a:gd name="textAreaRight" fmla="*/ 5657400 w 5656680"/>
              <a:gd name="textAreaTop" fmla="*/ 0 h 4735080"/>
              <a:gd name="textAreaBottom" fmla="*/ 4735800 h 473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" name="Google Shape;129;p23"/>
          <p:cNvSpPr/>
          <p:nvPr/>
        </p:nvSpPr>
        <p:spPr>
          <a:xfrm>
            <a:off x="7223760" y="350640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44;p25"/>
          <p:cNvSpPr/>
          <p:nvPr/>
        </p:nvSpPr>
        <p:spPr>
          <a:xfrm rot="13500000">
            <a:off x="2953080" y="-356184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7" name="Google Shape;148;p25"/>
          <p:cNvSpPr/>
          <p:nvPr/>
        </p:nvSpPr>
        <p:spPr>
          <a:xfrm rot="1800000">
            <a:off x="1444320" y="32792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51;p26"/>
          <p:cNvSpPr/>
          <p:nvPr/>
        </p:nvSpPr>
        <p:spPr>
          <a:xfrm rot="13500000">
            <a:off x="3029400" y="-32569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64;p27"/>
          <p:cNvSpPr/>
          <p:nvPr/>
        </p:nvSpPr>
        <p:spPr>
          <a:xfrm rot="1800000">
            <a:off x="-1937520" y="32792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69;p28"/>
          <p:cNvSpPr/>
          <p:nvPr/>
        </p:nvSpPr>
        <p:spPr>
          <a:xfrm rot="13500000">
            <a:off x="2877120" y="-37141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7" name="Google Shape;171;p28"/>
          <p:cNvSpPr/>
          <p:nvPr/>
        </p:nvSpPr>
        <p:spPr>
          <a:xfrm rot="1800000">
            <a:off x="-307440" y="37364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81;p29"/>
          <p:cNvSpPr/>
          <p:nvPr/>
        </p:nvSpPr>
        <p:spPr>
          <a:xfrm rot="15300000">
            <a:off x="5174280" y="-256932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1" name="Google Shape;183;p29"/>
          <p:cNvSpPr/>
          <p:nvPr/>
        </p:nvSpPr>
        <p:spPr>
          <a:xfrm rot="1800000">
            <a:off x="-307440" y="37364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11"/>
          <p:cNvSpPr/>
          <p:nvPr/>
        </p:nvSpPr>
        <p:spPr>
          <a:xfrm rot="8100000">
            <a:off x="-3715560" y="-11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" name="Google Shape;54;p11"/>
          <p:cNvSpPr/>
          <p:nvPr/>
        </p:nvSpPr>
        <p:spPr>
          <a:xfrm rot="4468800">
            <a:off x="6634080" y="-20124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03;p30"/>
          <p:cNvSpPr/>
          <p:nvPr/>
        </p:nvSpPr>
        <p:spPr>
          <a:xfrm rot="15300000">
            <a:off x="5707800" y="-29502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3" name="Google Shape;204;p30"/>
          <p:cNvSpPr/>
          <p:nvPr/>
        </p:nvSpPr>
        <p:spPr>
          <a:xfrm rot="1800000">
            <a:off x="-307440" y="373644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13;p31"/>
          <p:cNvSpPr/>
          <p:nvPr/>
        </p:nvSpPr>
        <p:spPr>
          <a:xfrm rot="18900000">
            <a:off x="5461920" y="2559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19;p32"/>
          <p:cNvSpPr/>
          <p:nvPr/>
        </p:nvSpPr>
        <p:spPr>
          <a:xfrm rot="8100000">
            <a:off x="-3624840" y="25560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4" name="Google Shape;220;p32"/>
          <p:cNvSpPr/>
          <p:nvPr/>
        </p:nvSpPr>
        <p:spPr>
          <a:xfrm rot="18900000">
            <a:off x="6476400" y="1551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22;p33"/>
          <p:cNvSpPr/>
          <p:nvPr/>
        </p:nvSpPr>
        <p:spPr>
          <a:xfrm rot="8100000">
            <a:off x="-3715560" y="-11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8" name="Google Shape;223;p33"/>
          <p:cNvSpPr/>
          <p:nvPr/>
        </p:nvSpPr>
        <p:spPr>
          <a:xfrm>
            <a:off x="6633720" y="-20131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9" name="Google Shape;227;p33"/>
          <p:cNvSpPr/>
          <p:nvPr/>
        </p:nvSpPr>
        <p:spPr>
          <a:xfrm>
            <a:off x="4879800" y="2842920"/>
            <a:ext cx="299916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CREDITS: This presentation template was created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3"/>
              </a:rPr>
              <a:t>Slidesgo</a:t>
            </a: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, including icons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4"/>
              </a:rPr>
              <a:t>Flaticon</a:t>
            </a: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, infographics &amp; images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5"/>
              </a:rPr>
              <a:t>Freepik</a:t>
            </a:r>
            <a:r>
              <a:rPr lang="en" sz="1200" b="0" strike="noStrike" spc="-1">
                <a:solidFill>
                  <a:schemeClr val="lt1"/>
                </a:solidFill>
                <a:latin typeface="Montserrat Light"/>
                <a:ea typeface="Montserrat Light"/>
              </a:rPr>
              <a:t> and illustrations by </a:t>
            </a:r>
            <a:r>
              <a:rPr lang="en" sz="1200" b="0" u="sng" strike="noStrike" spc="-1">
                <a:solidFill>
                  <a:schemeClr val="lt1"/>
                </a:solidFill>
                <a:uFillTx/>
                <a:latin typeface="Montserrat Light"/>
                <a:ea typeface="Montserrat Light"/>
                <a:hlinkClick r:id="rId6"/>
              </a:rPr>
              <a:t>Storyset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229;p34"/>
          <p:cNvSpPr/>
          <p:nvPr/>
        </p:nvSpPr>
        <p:spPr>
          <a:xfrm>
            <a:off x="4572000" y="259344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3" name="Google Shape;230;p34"/>
          <p:cNvSpPr/>
          <p:nvPr/>
        </p:nvSpPr>
        <p:spPr>
          <a:xfrm rot="13500000">
            <a:off x="-154440" y="-32569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Google Shape;231;p34"/>
          <p:cNvSpPr/>
          <p:nvPr/>
        </p:nvSpPr>
        <p:spPr>
          <a:xfrm>
            <a:off x="8486280" y="44492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5" name="Google Shape;232;p34"/>
          <p:cNvSpPr/>
          <p:nvPr/>
        </p:nvSpPr>
        <p:spPr>
          <a:xfrm>
            <a:off x="489240" y="444924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6" name="Google Shape;233;p34"/>
          <p:cNvSpPr/>
          <p:nvPr/>
        </p:nvSpPr>
        <p:spPr>
          <a:xfrm>
            <a:off x="8486280" y="50760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35;p35"/>
          <p:cNvSpPr/>
          <p:nvPr/>
        </p:nvSpPr>
        <p:spPr>
          <a:xfrm rot="18900000">
            <a:off x="6705000" y="1551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8" name="Google Shape;236;p35"/>
          <p:cNvSpPr/>
          <p:nvPr/>
        </p:nvSpPr>
        <p:spPr>
          <a:xfrm rot="8100000">
            <a:off x="-3715560" y="-11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9" name="Google Shape;237;p35"/>
          <p:cNvSpPr/>
          <p:nvPr/>
        </p:nvSpPr>
        <p:spPr>
          <a:xfrm>
            <a:off x="8486280" y="44492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0" name="Google Shape;238;p35"/>
          <p:cNvSpPr/>
          <p:nvPr/>
        </p:nvSpPr>
        <p:spPr>
          <a:xfrm>
            <a:off x="489240" y="444924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1" name="Google Shape;239;p35"/>
          <p:cNvSpPr/>
          <p:nvPr/>
        </p:nvSpPr>
        <p:spPr>
          <a:xfrm>
            <a:off x="8486280" y="50760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31;p6"/>
          <p:cNvSpPr/>
          <p:nvPr/>
        </p:nvSpPr>
        <p:spPr>
          <a:xfrm rot="14400600">
            <a:off x="6563880" y="-1460160"/>
            <a:ext cx="3614040" cy="3025080"/>
          </a:xfrm>
          <a:custGeom>
            <a:avLst/>
            <a:gdLst>
              <a:gd name="textAreaLeft" fmla="*/ 0 w 3614040"/>
              <a:gd name="textAreaRight" fmla="*/ 3614760 w 3614040"/>
              <a:gd name="textAreaTop" fmla="*/ 0 h 3025080"/>
              <a:gd name="textAreaBottom" fmla="*/ 3025800 h 30250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35;p7"/>
          <p:cNvSpPr/>
          <p:nvPr/>
        </p:nvSpPr>
        <p:spPr>
          <a:xfrm rot="18900000">
            <a:off x="6858360" y="21996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2;p13"/>
          <p:cNvSpPr/>
          <p:nvPr/>
        </p:nvSpPr>
        <p:spPr>
          <a:xfrm rot="1800000">
            <a:off x="-307440" y="38124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1" name="Google Shape;73;p13"/>
          <p:cNvSpPr/>
          <p:nvPr/>
        </p:nvSpPr>
        <p:spPr>
          <a:xfrm rot="15300000">
            <a:off x="5707800" y="-29502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3;p14"/>
          <p:cNvSpPr/>
          <p:nvPr/>
        </p:nvSpPr>
        <p:spPr>
          <a:xfrm rot="15300000">
            <a:off x="5174280" y="-256932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5" name="Google Shape;84;p14"/>
          <p:cNvSpPr/>
          <p:nvPr/>
        </p:nvSpPr>
        <p:spPr>
          <a:xfrm rot="3600000">
            <a:off x="-2328120" y="28980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2;p15"/>
          <p:cNvSpPr/>
          <p:nvPr/>
        </p:nvSpPr>
        <p:spPr>
          <a:xfrm rot="1800000">
            <a:off x="-2328120" y="274572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6;p16"/>
          <p:cNvSpPr/>
          <p:nvPr/>
        </p:nvSpPr>
        <p:spPr>
          <a:xfrm rot="15300000">
            <a:off x="5174280" y="-2721600"/>
            <a:ext cx="6254280" cy="523512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120"/>
              <a:gd name="textAreaBottom" fmla="*/ 5235840 h 523512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0;p17"/>
          <p:cNvSpPr/>
          <p:nvPr/>
        </p:nvSpPr>
        <p:spPr>
          <a:xfrm rot="13500000">
            <a:off x="2953080" y="-3485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" name="Google Shape;101;p17"/>
          <p:cNvSpPr/>
          <p:nvPr/>
        </p:nvSpPr>
        <p:spPr>
          <a:xfrm rot="11931000">
            <a:off x="-2453760" y="3873960"/>
            <a:ext cx="6254640" cy="5235480"/>
          </a:xfrm>
          <a:custGeom>
            <a:avLst/>
            <a:gdLst>
              <a:gd name="textAreaLeft" fmla="*/ 0 w 6254640"/>
              <a:gd name="textAreaRight" fmla="*/ 6255360 w 625464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5;p18"/>
          <p:cNvSpPr/>
          <p:nvPr/>
        </p:nvSpPr>
        <p:spPr>
          <a:xfrm rot="13500000">
            <a:off x="2953080" y="-3485520"/>
            <a:ext cx="6254280" cy="5235480"/>
          </a:xfrm>
          <a:custGeom>
            <a:avLst/>
            <a:gdLst>
              <a:gd name="textAreaLeft" fmla="*/ 0 w 6254280"/>
              <a:gd name="textAreaRight" fmla="*/ 6255000 w 625428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" name="Google Shape;106;p18"/>
          <p:cNvSpPr/>
          <p:nvPr/>
        </p:nvSpPr>
        <p:spPr>
          <a:xfrm rot="11931000">
            <a:off x="-2453760" y="3873960"/>
            <a:ext cx="6254640" cy="5235480"/>
          </a:xfrm>
          <a:custGeom>
            <a:avLst/>
            <a:gdLst>
              <a:gd name="textAreaLeft" fmla="*/ 0 w 6254640"/>
              <a:gd name="textAreaRight" fmla="*/ 6255360 w 6254640"/>
              <a:gd name="textAreaTop" fmla="*/ 0 h 5235480"/>
              <a:gd name="textAreaBottom" fmla="*/ 5236200 h 5235480"/>
            </a:gdLst>
            <a:ahLst/>
            <a:cxnLst/>
            <a:rect l="textAreaLeft" t="textAreaTop" r="textAreaRight" b="textAreaBottom"/>
            <a:pathLst>
              <a:path w="250206" h="209443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192560" y="2382094"/>
            <a:ext cx="4031280" cy="218306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br>
              <a:rPr sz="3500" dirty="0"/>
            </a:br>
            <a:r>
              <a:rPr lang="es-ES" sz="35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Herencias</a:t>
            </a:r>
            <a:endParaRPr lang="en-US" sz="35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Google Shape;250;p38"/>
          <p:cNvPicPr/>
          <p:nvPr/>
        </p:nvPicPr>
        <p:blipFill>
          <a:blip r:embed="rId3"/>
          <a:srcRect l="7984" t="6014" r="7984" b="2112"/>
          <a:stretch/>
        </p:blipFill>
        <p:spPr>
          <a:xfrm>
            <a:off x="804960" y="861840"/>
            <a:ext cx="3387600" cy="370332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251;p38"/>
          <p:cNvSpPr/>
          <p:nvPr/>
        </p:nvSpPr>
        <p:spPr>
          <a:xfrm>
            <a:off x="1175040" y="50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6" name="Google Shape;252;p38"/>
          <p:cNvSpPr/>
          <p:nvPr/>
        </p:nvSpPr>
        <p:spPr>
          <a:xfrm>
            <a:off x="8486280" y="44492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7" name="Google Shape;253;p38"/>
          <p:cNvSpPr/>
          <p:nvPr/>
        </p:nvSpPr>
        <p:spPr>
          <a:xfrm>
            <a:off x="540000" y="7614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8" name="Google Shape;254;p38"/>
          <p:cNvSpPr/>
          <p:nvPr/>
        </p:nvSpPr>
        <p:spPr>
          <a:xfrm>
            <a:off x="489240" y="444924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9" name="Google Shape;255;p38"/>
          <p:cNvSpPr/>
          <p:nvPr/>
        </p:nvSpPr>
        <p:spPr>
          <a:xfrm>
            <a:off x="8486280" y="50760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40" name="Imagen 4" descr="Logotipo&#10;&#10;Descripción generada automáticamente"/>
          <p:cNvPicPr/>
          <p:nvPr/>
        </p:nvPicPr>
        <p:blipFill>
          <a:blip r:embed="rId4"/>
          <a:stretch/>
        </p:blipFill>
        <p:spPr>
          <a:xfrm>
            <a:off x="7540200" y="358920"/>
            <a:ext cx="1603080" cy="202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109112"/>
            <a:ext cx="80068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Una superclase tiene múltiples subclases</a:t>
            </a:r>
          </a:p>
          <a:p>
            <a:pPr algn="just"/>
            <a:r>
              <a:rPr lang="es-MX" sz="2400" dirty="0">
                <a:solidFill>
                  <a:schemeClr val="bg1"/>
                </a:solidFill>
              </a:rPr>
              <a:t>En este ejemplo, tanto Perro como Gato heredan de Animal, mostrando una estructura jerárquica.</a:t>
            </a:r>
          </a:p>
          <a:p>
            <a:pPr algn="just"/>
            <a:endParaRPr lang="es-MX" sz="2400" dirty="0">
              <a:solidFill>
                <a:schemeClr val="bg1"/>
              </a:solidFill>
            </a:endParaRPr>
          </a:p>
          <a:p>
            <a:pPr algn="just"/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Herencia Jerárquica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17CE27-838D-0078-A994-AE8C83D3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018" y="2385602"/>
            <a:ext cx="4729109" cy="25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0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125207"/>
            <a:ext cx="80068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Una clase se deriva de otra, y esta, a su vez, se deriva de otra clase.</a:t>
            </a:r>
          </a:p>
          <a:p>
            <a:pPr algn="just"/>
            <a:r>
              <a:rPr lang="es-MX" sz="2400" dirty="0">
                <a:solidFill>
                  <a:schemeClr val="bg1"/>
                </a:solidFill>
              </a:rPr>
              <a:t>Jefe es una subclase que hereda de Empleado, que a su vez hereda de Persona, formando una cadena de herencia.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Herencia Multinivel: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74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29FAC6-7481-88C0-EADF-F2BA75A4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1" y="765897"/>
            <a:ext cx="3116269" cy="21064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00D382-4EB7-9B19-3381-E6DE0147A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38" y="765896"/>
            <a:ext cx="5337505" cy="21064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9EC070C-2794-4C78-C22D-5AEF3DF48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65" y="3059200"/>
            <a:ext cx="6234383" cy="21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68400" y="1944360"/>
            <a:ext cx="349560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MX" sz="4000" spc="-1" dirty="0">
                <a:solidFill>
                  <a:schemeClr val="lt1"/>
                </a:solidFill>
                <a:latin typeface="Arial"/>
              </a:rPr>
              <a:t>Uso de la Palabra Clave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03.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6599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5" y="1339945"/>
            <a:ext cx="8006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En Java, se utiliza la palabra </a:t>
            </a:r>
            <a:r>
              <a:rPr lang="es-MX" sz="2400" dirty="0" err="1">
                <a:solidFill>
                  <a:schemeClr val="bg1"/>
                </a:solidFill>
              </a:rPr>
              <a:t>extends</a:t>
            </a:r>
            <a:r>
              <a:rPr lang="es-MX" sz="2400" dirty="0">
                <a:solidFill>
                  <a:schemeClr val="bg1"/>
                </a:solidFill>
              </a:rPr>
              <a:t> para crear una subclase que hereda de una superclase.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5" y="461905"/>
            <a:ext cx="403128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 err="1">
                <a:solidFill>
                  <a:schemeClr val="lt1"/>
                </a:solidFill>
                <a:latin typeface="Arial"/>
              </a:rPr>
              <a:t>extends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FDA6C2-D22D-BEE2-F84B-274DA7F0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81" y="2473622"/>
            <a:ext cx="5081385" cy="13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0" y="2673657"/>
            <a:ext cx="349560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Clases Abstractas e Interfaces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04.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8822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155188"/>
            <a:ext cx="8006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Definen una estructura básica que las subclases deben implementar. No se pueden instanciar directamente.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Clases Abstractas: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05293A-2481-FB2B-5B1A-FAD8A3BB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25" y="1986185"/>
            <a:ext cx="2964471" cy="19135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8648D2-EEC9-08C2-48B3-7ACA091786B6}"/>
              </a:ext>
            </a:extLst>
          </p:cNvPr>
          <p:cNvSpPr txBox="1"/>
          <p:nvPr/>
        </p:nvSpPr>
        <p:spPr>
          <a:xfrm>
            <a:off x="285580" y="4053963"/>
            <a:ext cx="8008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 err="1">
                <a:solidFill>
                  <a:schemeClr val="bg1"/>
                </a:solidFill>
              </a:rPr>
              <a:t>Vehiculo</a:t>
            </a:r>
            <a:r>
              <a:rPr lang="es-MX" sz="2400" dirty="0">
                <a:solidFill>
                  <a:schemeClr val="bg1"/>
                </a:solidFill>
              </a:rPr>
              <a:t> es una clase abstracta, y la subclase Coche implementa el método abstracto acelerar().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4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237634"/>
            <a:ext cx="8006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Permiten definir métodos que las clases deben implementar.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Interfaces: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ED4D9-8263-3594-67BC-C1FDF468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42" y="1798342"/>
            <a:ext cx="3915201" cy="20062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C4A627-5B77-A893-AECA-60520EA25A49}"/>
              </a:ext>
            </a:extLst>
          </p:cNvPr>
          <p:cNvSpPr txBox="1"/>
          <p:nvPr/>
        </p:nvSpPr>
        <p:spPr>
          <a:xfrm>
            <a:off x="287214" y="3804602"/>
            <a:ext cx="8008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 err="1">
                <a:solidFill>
                  <a:schemeClr val="bg1"/>
                </a:solidFill>
              </a:rPr>
              <a:t>CocheElectrico</a:t>
            </a:r>
            <a:r>
              <a:rPr lang="es-MX" sz="2400" dirty="0">
                <a:solidFill>
                  <a:schemeClr val="bg1"/>
                </a:solidFill>
              </a:rPr>
              <a:t> implementa la interfaz Electricidad, garantizando la implementación del método </a:t>
            </a:r>
            <a:r>
              <a:rPr lang="es-MX" sz="2400" dirty="0" err="1">
                <a:solidFill>
                  <a:schemeClr val="bg1"/>
                </a:solidFill>
              </a:rPr>
              <a:t>cargarBateria</a:t>
            </a:r>
            <a:r>
              <a:rPr lang="es-MX" sz="2400" dirty="0">
                <a:solidFill>
                  <a:schemeClr val="bg1"/>
                </a:solidFill>
              </a:rPr>
              <a:t>().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1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237634"/>
            <a:ext cx="8006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La herencia es esencial para la reutilización de código y la creación de sistemas extensibles.</a:t>
            </a:r>
          </a:p>
          <a:p>
            <a:pPr algn="just"/>
            <a:endParaRPr lang="es-MX" sz="2400" dirty="0">
              <a:solidFill>
                <a:schemeClr val="bg1"/>
              </a:solidFill>
            </a:endParaRPr>
          </a:p>
          <a:p>
            <a:pPr algn="just"/>
            <a:r>
              <a:rPr lang="es-MX" sz="2400" dirty="0">
                <a:solidFill>
                  <a:schemeClr val="bg1"/>
                </a:solidFill>
              </a:rPr>
              <a:t>Con los tipos de herencia y el uso de clases abstractas e interfaces, se pueden diseñar aplicaciones Java de forma eficiente y estructurada.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" sz="4000" spc="-1" dirty="0">
                <a:solidFill>
                  <a:schemeClr val="lt1"/>
                </a:solidFill>
                <a:latin typeface="Arial"/>
              </a:rPr>
              <a:t>Conclusión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76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Logotipo&#10;&#10;Descripción generada automáticamente">
            <a:extLst>
              <a:ext uri="{FF2B5EF4-FFF2-40B4-BE49-F238E27FC236}">
                <a16:creationId xmlns:a16="http://schemas.microsoft.com/office/drawing/2014/main" id="{A84DEFB7-15FB-8655-F5AE-758D1FD6E0F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540200" y="358920"/>
            <a:ext cx="1603080" cy="2022480"/>
          </a:xfrm>
          <a:prstGeom prst="rect">
            <a:avLst/>
          </a:prstGeom>
          <a:ln w="0">
            <a:noFill/>
          </a:ln>
        </p:spPr>
      </p:pic>
      <p:pic>
        <p:nvPicPr>
          <p:cNvPr id="4" name="Imagen 3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BFA024A7-9987-314A-2A48-7FB2F89E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60" y="731520"/>
            <a:ext cx="47548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600" y="1136520"/>
            <a:ext cx="2514240" cy="137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Relator </a:t>
            </a:r>
            <a:br>
              <a:rPr lang="en" sz="28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</a:br>
            <a:r>
              <a:rPr lang="en" sz="28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Luis Sepúlveda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7149" y="2514240"/>
            <a:ext cx="3861707" cy="12005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Programador Fullstack </a:t>
            </a:r>
            <a:r>
              <a:rPr lang="es-ES" sz="14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java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400" spc="-1" dirty="0">
                <a:solidFill>
                  <a:schemeClr val="lt1"/>
                </a:solidFill>
                <a:latin typeface="Montserrat"/>
              </a:rPr>
              <a:t>Luis.sepu.c@gmail.com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Google Shape;271;p40"/>
          <p:cNvSpPr/>
          <p:nvPr/>
        </p:nvSpPr>
        <p:spPr>
          <a:xfrm>
            <a:off x="1175040" y="50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4" name="Google Shape;272;p40"/>
          <p:cNvSpPr/>
          <p:nvPr/>
        </p:nvSpPr>
        <p:spPr>
          <a:xfrm>
            <a:off x="8210520" y="259884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5" name="Google Shape;273;p40"/>
          <p:cNvSpPr/>
          <p:nvPr/>
        </p:nvSpPr>
        <p:spPr>
          <a:xfrm>
            <a:off x="540000" y="7614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6" name="Google Shape;274;p40"/>
          <p:cNvSpPr/>
          <p:nvPr/>
        </p:nvSpPr>
        <p:spPr>
          <a:xfrm>
            <a:off x="8381880" y="304884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1" h="1063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7" name="Google Shape;275;p40"/>
          <p:cNvSpPr/>
          <p:nvPr/>
        </p:nvSpPr>
        <p:spPr>
          <a:xfrm>
            <a:off x="1832400" y="427644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48" name="Imagen 2" descr="Logotipo&#10;&#10;Descripción generada automáticamente"/>
          <p:cNvPicPr/>
          <p:nvPr/>
        </p:nvPicPr>
        <p:blipFill>
          <a:blip r:embed="rId2"/>
          <a:stretch/>
        </p:blipFill>
        <p:spPr>
          <a:xfrm>
            <a:off x="6477480" y="1789920"/>
            <a:ext cx="2401200" cy="302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31000" y="2242800"/>
            <a:ext cx="2531160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s-ES_tradnl" sz="2000" b="0" strike="noStrike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  <a:ea typeface="Montserrat ExtraBold"/>
              </a:rPr>
              <a:t>Definición</a:t>
            </a:r>
            <a:endParaRPr lang="es-ES_tradnl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531000" y="1710720"/>
            <a:ext cx="9835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2"/>
                </a:solidFill>
                <a:latin typeface="Montserrat ExtraBold"/>
                <a:ea typeface="Montserrat ExtraBold"/>
              </a:rPr>
              <a:t>01.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title"/>
          </p:nvPr>
        </p:nvSpPr>
        <p:spPr>
          <a:xfrm>
            <a:off x="540000" y="369000"/>
            <a:ext cx="6047280" cy="68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2"/>
                </a:solidFill>
                <a:latin typeface="Montserrat"/>
                <a:ea typeface="Montserrat"/>
              </a:rPr>
              <a:t>Contenido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title"/>
          </p:nvPr>
        </p:nvSpPr>
        <p:spPr>
          <a:xfrm>
            <a:off x="3183480" y="2248920"/>
            <a:ext cx="1896520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000" spc="-1" dirty="0" err="1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Tipos</a:t>
            </a:r>
            <a:r>
              <a:rPr lang="en-U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 de </a:t>
            </a:r>
            <a:r>
              <a:rPr lang="en-US" sz="2000" spc="-1" dirty="0" err="1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herencia</a:t>
            </a:r>
            <a:endParaRPr lang="en-US" sz="2000" spc="-1" dirty="0">
              <a:solidFill>
                <a:schemeClr val="dk1"/>
              </a:solidFill>
              <a:highlight>
                <a:srgbClr val="FFF09B"/>
              </a:highlight>
              <a:latin typeface="Montserrat ExtraBold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title"/>
          </p:nvPr>
        </p:nvSpPr>
        <p:spPr>
          <a:xfrm>
            <a:off x="3309840" y="1710720"/>
            <a:ext cx="9709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 dirty="0">
                <a:solidFill>
                  <a:schemeClr val="dk2"/>
                </a:solidFill>
                <a:latin typeface="Montserrat ExtraBold"/>
                <a:ea typeface="Montserrat ExtraBold"/>
              </a:rPr>
              <a:t>02.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title"/>
          </p:nvPr>
        </p:nvSpPr>
        <p:spPr>
          <a:xfrm>
            <a:off x="6081120" y="2242440"/>
            <a:ext cx="2531160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000" spc="-1" dirty="0" err="1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Uso</a:t>
            </a:r>
            <a:r>
              <a:rPr lang="en-U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</a:rPr>
              <a:t> palabra extends</a:t>
            </a:r>
          </a:p>
        </p:txBody>
      </p:sp>
      <p:sp>
        <p:nvSpPr>
          <p:cNvPr id="155" name="PlaceHolder 7"/>
          <p:cNvSpPr>
            <a:spLocks noGrp="1"/>
          </p:cNvSpPr>
          <p:nvPr>
            <p:ph type="title"/>
          </p:nvPr>
        </p:nvSpPr>
        <p:spPr>
          <a:xfrm>
            <a:off x="6081120" y="1710720"/>
            <a:ext cx="9709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 dirty="0">
                <a:solidFill>
                  <a:schemeClr val="dk2"/>
                </a:solidFill>
                <a:latin typeface="Montserrat ExtraBold"/>
                <a:ea typeface="Montserrat ExtraBold"/>
              </a:rPr>
              <a:t>03.</a:t>
            </a: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n 2" descr="Imagen que contiene dibujo, señal&#10;&#10;Descripción generada automáticamente"/>
          <p:cNvPicPr/>
          <p:nvPr/>
        </p:nvPicPr>
        <p:blipFill>
          <a:blip r:embed="rId2"/>
          <a:stretch/>
        </p:blipFill>
        <p:spPr>
          <a:xfrm>
            <a:off x="5707440" y="224280"/>
            <a:ext cx="1992600" cy="107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7">
            <a:extLst>
              <a:ext uri="{FF2B5EF4-FFF2-40B4-BE49-F238E27FC236}">
                <a16:creationId xmlns:a16="http://schemas.microsoft.com/office/drawing/2014/main" id="{3096A39D-5628-46E0-47D7-13BFAC2A0A4F}"/>
              </a:ext>
            </a:extLst>
          </p:cNvPr>
          <p:cNvSpPr txBox="1">
            <a:spLocks/>
          </p:cNvSpPr>
          <p:nvPr/>
        </p:nvSpPr>
        <p:spPr>
          <a:xfrm>
            <a:off x="531000" y="3330440"/>
            <a:ext cx="970920" cy="531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spc="-1" dirty="0">
                <a:solidFill>
                  <a:schemeClr val="dk2"/>
                </a:solidFill>
                <a:latin typeface="Montserrat ExtraBold"/>
                <a:ea typeface="Montserrat ExtraBold"/>
              </a:rPr>
              <a:t>04.</a:t>
            </a:r>
            <a:endParaRPr lang="en-US" sz="35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4D6E7C7B-5155-95BE-3033-53D7A95347B6}"/>
              </a:ext>
            </a:extLst>
          </p:cNvPr>
          <p:cNvSpPr txBox="1">
            <a:spLocks/>
          </p:cNvSpPr>
          <p:nvPr/>
        </p:nvSpPr>
        <p:spPr>
          <a:xfrm>
            <a:off x="531000" y="3819206"/>
            <a:ext cx="2531160" cy="45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s-ES" sz="2000" spc="-1" dirty="0">
                <a:solidFill>
                  <a:schemeClr val="dk1"/>
                </a:solidFill>
                <a:highlight>
                  <a:srgbClr val="FFF09B"/>
                </a:highlight>
                <a:latin typeface="Montserrat ExtraBold"/>
                <a:ea typeface="Montserrat ExtraBold"/>
              </a:rPr>
              <a:t>Clase Abstracta e interfaces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68400" y="1944360"/>
            <a:ext cx="403128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Definición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01.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564D104-77D9-C419-2E4B-C136B366A2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" y="2396398"/>
            <a:ext cx="3818534" cy="18023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5" y="1717319"/>
            <a:ext cx="80068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</a:rPr>
              <a:t>La herencia es un concepto de la Programación Orientada a Objetos (POO) que permite crear nuevas clases a partir de clases existentes. Las nuevas clases se denominan subclases, mientras que las clases de las que derivan se llaman superclases.</a:t>
            </a:r>
          </a:p>
          <a:p>
            <a:pPr algn="just"/>
            <a:r>
              <a:rPr lang="es-MX" sz="2400" dirty="0">
                <a:solidFill>
                  <a:schemeClr val="bg1"/>
                </a:solidFill>
              </a:rPr>
              <a:t>Ventajas: reutilización de código, facilidad para extender aplicaciones y creación de estructuras jerárquicas.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5" y="461905"/>
            <a:ext cx="403128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Definición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Imagen 3" descr="Imagen que contiene persona, computer, mujer, computadora&#10;&#10;Descripción generada automáticamente">
            <a:extLst>
              <a:ext uri="{FF2B5EF4-FFF2-40B4-BE49-F238E27FC236}">
                <a16:creationId xmlns:a16="http://schemas.microsoft.com/office/drawing/2014/main" id="{617BA059-ADFB-D249-AE7F-37D40BB94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7" y="114667"/>
            <a:ext cx="2793101" cy="15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5" y="461905"/>
            <a:ext cx="403128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Como se define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77C466-C16E-D0E6-014C-77BBA28662A5}"/>
              </a:ext>
            </a:extLst>
          </p:cNvPr>
          <p:cNvSpPr txBox="1"/>
          <p:nvPr/>
        </p:nvSpPr>
        <p:spPr>
          <a:xfrm>
            <a:off x="226727" y="1936761"/>
            <a:ext cx="8008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</a:rPr>
              <a:t>La herencia es un mecanismo que permite crear nuevas clases (subclases) a partir de clases existentes (superclases).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Ventajas:</a:t>
            </a:r>
          </a:p>
          <a:p>
            <a:r>
              <a:rPr lang="es-MX" dirty="0">
                <a:solidFill>
                  <a:schemeClr val="bg1"/>
                </a:solidFill>
              </a:rPr>
              <a:t>Reutilización de código.</a:t>
            </a:r>
          </a:p>
          <a:p>
            <a:r>
              <a:rPr lang="es-MX" dirty="0">
                <a:solidFill>
                  <a:schemeClr val="bg1"/>
                </a:solidFill>
              </a:rPr>
              <a:t>Facilita la extensión y mantenimiento de aplicaciones.</a:t>
            </a:r>
          </a:p>
          <a:p>
            <a:r>
              <a:rPr lang="es-MX" dirty="0">
                <a:solidFill>
                  <a:schemeClr val="bg1"/>
                </a:solidFill>
              </a:rPr>
              <a:t>Estructuración jerárquica.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6" name="Imagen 2" descr="Logotipo&#10;&#10;Descripción generada automáticamente">
            <a:extLst>
              <a:ext uri="{FF2B5EF4-FFF2-40B4-BE49-F238E27FC236}">
                <a16:creationId xmlns:a16="http://schemas.microsoft.com/office/drawing/2014/main" id="{9AE63F04-D50E-CE8B-D1A1-E8866893CB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171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5" y="461905"/>
            <a:ext cx="403128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Ejemplo: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Imagen 2" descr="Logotipo&#10;&#10;Descripción generada automáticamente">
            <a:extLst>
              <a:ext uri="{FF2B5EF4-FFF2-40B4-BE49-F238E27FC236}">
                <a16:creationId xmlns:a16="http://schemas.microsoft.com/office/drawing/2014/main" id="{9AE63F04-D50E-CE8B-D1A1-E8866893CB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9A028E-8BCF-FE3A-4BA8-5F2CAE07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917" y="461905"/>
            <a:ext cx="4610743" cy="34771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D6EFFF-20E5-3FB4-32FE-E9D0023EFE55}"/>
              </a:ext>
            </a:extLst>
          </p:cNvPr>
          <p:cNvSpPr txBox="1"/>
          <p:nvPr/>
        </p:nvSpPr>
        <p:spPr>
          <a:xfrm>
            <a:off x="287215" y="4039838"/>
            <a:ext cx="8008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</a:rPr>
              <a:t>En este ejemplo, Animal es la superclase que contiene atributos comunes para todos los animales.</a:t>
            </a:r>
            <a:r>
              <a:rPr lang="es-MX" dirty="0">
                <a:solidFill>
                  <a:schemeClr val="bg1"/>
                </a:solidFill>
              </a:rPr>
              <a:t>.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68400" y="1944360"/>
            <a:ext cx="3495600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br>
              <a:rPr lang="es-ES_tradnl" sz="4000" spc="-1" dirty="0">
                <a:solidFill>
                  <a:schemeClr val="lt1"/>
                </a:solidFill>
                <a:latin typeface="Arial"/>
              </a:rPr>
            </a:br>
            <a:r>
              <a:rPr lang="es-MX" sz="4000" spc="-1" dirty="0">
                <a:solidFill>
                  <a:schemeClr val="lt1"/>
                </a:solidFill>
                <a:latin typeface="Arial"/>
              </a:rPr>
              <a:t>Tipos de Herencia en Java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0" y="722880"/>
            <a:ext cx="1702080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 ExtraBold"/>
                <a:ea typeface="Montserrat ExtraBold"/>
              </a:rPr>
              <a:t>02.</a:t>
            </a:r>
            <a:endParaRPr lang="en-US" sz="6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Google Shape;509;p42"/>
          <p:cNvSpPr/>
          <p:nvPr/>
        </p:nvSpPr>
        <p:spPr>
          <a:xfrm>
            <a:off x="1064160" y="819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Google Shape;510;p42"/>
          <p:cNvSpPr/>
          <p:nvPr/>
        </p:nvSpPr>
        <p:spPr>
          <a:xfrm>
            <a:off x="8486280" y="4554720"/>
            <a:ext cx="117000" cy="115920"/>
          </a:xfrm>
          <a:custGeom>
            <a:avLst/>
            <a:gdLst>
              <a:gd name="textAreaLeft" fmla="*/ 0 w 117000"/>
              <a:gd name="textAreaRight" fmla="*/ 117720 w 1170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710" h="4668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4" name="Google Shape;511;p42"/>
          <p:cNvSpPr/>
          <p:nvPr/>
        </p:nvSpPr>
        <p:spPr>
          <a:xfrm>
            <a:off x="540360" y="457200"/>
            <a:ext cx="264960" cy="264960"/>
          </a:xfrm>
          <a:custGeom>
            <a:avLst/>
            <a:gdLst>
              <a:gd name="textAreaLeft" fmla="*/ 0 w 264960"/>
              <a:gd name="textAreaRight" fmla="*/ 265680 w 264960"/>
              <a:gd name="textAreaTop" fmla="*/ 0 h 264960"/>
              <a:gd name="textAreaBottom" fmla="*/ 265680 h 264960"/>
            </a:gdLst>
            <a:ahLst/>
            <a:cxnLst/>
            <a:rect l="textAreaLeft" t="textAreaTop" r="textAreaRight" b="textAreaBottom"/>
            <a:pathLst>
              <a:path w="10630" h="10631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5" name="Google Shape;512;p42"/>
          <p:cNvSpPr/>
          <p:nvPr/>
        </p:nvSpPr>
        <p:spPr>
          <a:xfrm>
            <a:off x="540360" y="4554720"/>
            <a:ext cx="111600" cy="115920"/>
          </a:xfrm>
          <a:custGeom>
            <a:avLst/>
            <a:gdLst>
              <a:gd name="textAreaLeft" fmla="*/ 0 w 111600"/>
              <a:gd name="textAreaRight" fmla="*/ 112320 w 111600"/>
              <a:gd name="textAreaTop" fmla="*/ 0 h 115920"/>
              <a:gd name="textAreaBottom" fmla="*/ 116640 h 115920"/>
            </a:gdLst>
            <a:ahLst/>
            <a:cxnLst/>
            <a:rect l="textAreaLeft" t="textAreaTop" r="textAreaRight" b="textAreaBottom"/>
            <a:pathLst>
              <a:path w="4495" h="4667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8320" rIns="90000" bIns="5832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6" name="Imagen 2" descr="Logotipo&#10;&#10;Descripción generada automáticamente"/>
          <p:cNvPicPr/>
          <p:nvPr/>
        </p:nvPicPr>
        <p:blipFill>
          <a:blip r:embed="rId3"/>
          <a:stretch/>
        </p:blipFill>
        <p:spPr>
          <a:xfrm>
            <a:off x="7479360" y="202320"/>
            <a:ext cx="1382040" cy="1743480"/>
          </a:xfrm>
          <a:prstGeom prst="rect">
            <a:avLst/>
          </a:prstGeom>
          <a:ln w="0">
            <a:noFill/>
          </a:ln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C4A73CA9-DF32-CC2E-C244-1A76DC7CA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041600"/>
            <a:ext cx="2600820" cy="26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84DC4E-A8E4-EEA7-5C98-CBA3186152F1}"/>
              </a:ext>
            </a:extLst>
          </p:cNvPr>
          <p:cNvSpPr txBox="1"/>
          <p:nvPr/>
        </p:nvSpPr>
        <p:spPr>
          <a:xfrm>
            <a:off x="287214" y="1339945"/>
            <a:ext cx="8006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Una subclase tiene solo una superclase.</a:t>
            </a:r>
          </a:p>
          <a:p>
            <a:pPr algn="just"/>
            <a:endParaRPr lang="es-MX" sz="2400" dirty="0">
              <a:solidFill>
                <a:schemeClr val="bg1"/>
              </a:solidFill>
            </a:endParaRPr>
          </a:p>
          <a:p>
            <a:pPr algn="just"/>
            <a:r>
              <a:rPr lang="es-MX" sz="2400" dirty="0">
                <a:solidFill>
                  <a:schemeClr val="bg1"/>
                </a:solidFill>
              </a:rPr>
              <a:t>Aquí, Perro hereda de Animal, reutilizando los atributos nombre y edad.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924D08C6-897D-986D-A6B1-F3446A2B4C71}"/>
              </a:ext>
            </a:extLst>
          </p:cNvPr>
          <p:cNvSpPr txBox="1">
            <a:spLocks/>
          </p:cNvSpPr>
          <p:nvPr/>
        </p:nvSpPr>
        <p:spPr>
          <a:xfrm>
            <a:off x="287214" y="461905"/>
            <a:ext cx="7739185" cy="87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s-ES_tradnl" sz="4000" spc="-1" dirty="0">
                <a:solidFill>
                  <a:schemeClr val="lt1"/>
                </a:solidFill>
                <a:latin typeface="Arial"/>
              </a:rPr>
              <a:t>Herencia Única</a:t>
            </a:r>
            <a:endParaRPr lang="en-US" sz="4000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0BE140-D470-7311-3625-9319BF3F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56" y="2571750"/>
            <a:ext cx="4629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8583"/>
      </p:ext>
    </p:extLst>
  </p:cSld>
  <p:clrMapOvr>
    <a:masterClrMapping/>
  </p:clrMapOvr>
</p:sld>
</file>

<file path=ppt/theme/theme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</TotalTime>
  <Words>970</Words>
  <Application>Microsoft Office PowerPoint</Application>
  <PresentationFormat>Presentación en pantalla (16:9)</PresentationFormat>
  <Paragraphs>117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27</vt:i4>
      </vt:variant>
      <vt:variant>
        <vt:lpstr>Títulos de diapositiva</vt:lpstr>
      </vt:variant>
      <vt:variant>
        <vt:i4>19</vt:i4>
      </vt:variant>
    </vt:vector>
  </HeadingPairs>
  <TitlesOfParts>
    <vt:vector size="53" baseType="lpstr">
      <vt:lpstr>Aptos</vt:lpstr>
      <vt:lpstr>Arial</vt:lpstr>
      <vt:lpstr>Montserrat</vt:lpstr>
      <vt:lpstr>Montserrat ExtraBold</vt:lpstr>
      <vt:lpstr>Montserrat Light</vt:lpstr>
      <vt:lpstr>Symbol</vt:lpstr>
      <vt:lpstr>Wingdings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Hello Creative World by Slidesgo</vt:lpstr>
      <vt:lpstr> Herencias</vt:lpstr>
      <vt:lpstr>Relator  Luis Sepúlveda</vt:lpstr>
      <vt:lpstr>Definición</vt:lpstr>
      <vt:lpstr>Definición</vt:lpstr>
      <vt:lpstr>Presentación de PowerPoint</vt:lpstr>
      <vt:lpstr>Presentación de PowerPoint</vt:lpstr>
      <vt:lpstr>Presentación de PowerPoint</vt:lpstr>
      <vt:lpstr> Tipos de Herencia en Java</vt:lpstr>
      <vt:lpstr>Presentación de PowerPoint</vt:lpstr>
      <vt:lpstr>Presentación de PowerPoint</vt:lpstr>
      <vt:lpstr>Presentación de PowerPoint</vt:lpstr>
      <vt:lpstr>Presentación de PowerPoint</vt:lpstr>
      <vt:lpstr>Uso de la Palabra Clave</vt:lpstr>
      <vt:lpstr>Presentación de PowerPoint</vt:lpstr>
      <vt:lpstr>Clases Abstractas e Interfaces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creative  world!</dc:title>
  <dc:subject/>
  <dc:creator>T</dc:creator>
  <dc:description/>
  <cp:lastModifiedBy>Sepúlveda Cortés, Luis Alberto</cp:lastModifiedBy>
  <cp:revision>16</cp:revision>
  <dcterms:modified xsi:type="dcterms:W3CDTF">2024-10-19T02:01:44Z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64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64</vt:i4>
  </property>
</Properties>
</file>