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74" r:id="rId9"/>
    <p:sldId id="263" r:id="rId10"/>
    <p:sldId id="265" r:id="rId11"/>
    <p:sldId id="264" r:id="rId12"/>
    <p:sldId id="266" r:id="rId13"/>
    <p:sldId id="273" r:id="rId14"/>
    <p:sldId id="261" r:id="rId15"/>
    <p:sldId id="272" r:id="rId16"/>
    <p:sldId id="269" r:id="rId17"/>
    <p:sldId id="270" r:id="rId18"/>
    <p:sldId id="271" r:id="rId19"/>
    <p:sldId id="26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C1007-0607-42F7-BE54-D81AEE8DB8B8}" type="datetimeFigureOut">
              <a:rPr lang="en-US" smtClean="0"/>
              <a:t>16/5/2019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35EA-C0C1-4FFD-BABB-BD54D3E2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0901-7D02-436A-9C09-5ED7950DC55F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21A7-94B5-426A-A166-CE1101D83488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E6F-2BDF-477A-B7BA-EDF1E1B57F85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C43-75F9-4DBC-AF7B-164EE9CAE2D8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9734-2E78-40AC-A849-C9E6C4DA0C41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525-C4CB-47B4-8F6B-295DD8F9CB67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5FE7-C441-4F19-A1A6-CDB3AD78C65B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AD2-904D-44EA-96DD-3E2B16FF18CC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C0E2-FD3B-4D30-BB93-1B587ED8DD83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E8B3-2929-4DAC-9EC3-691BD4BFBB9C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246-55F7-44CC-923D-F438E74352D7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927-82AF-4247-AA2F-522E91273879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F39-4241-49B4-88A6-A5458589345E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43BE-DE16-4180-BEE0-B070510C3C31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56CE-A528-4BE6-9589-CDE6F6E2AFF5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B8BF-899E-4366-AB7C-9F34BE40CD09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C4C-8258-437B-AFF1-6DFF4575AE0E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D17EC1-3628-49AE-B6CA-091E0E00E894}" type="datetime1">
              <a:rPr lang="en-US" smtClean="0"/>
              <a:t>16/5/2019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1DA4-E8AC-4D06-A20A-54286734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156092"/>
            <a:ext cx="10401300" cy="3402623"/>
          </a:xfrm>
        </p:spPr>
        <p:txBody>
          <a:bodyPr/>
          <a:lstStyle/>
          <a:p>
            <a:pPr algn="ctr"/>
            <a:r>
              <a:rPr lang="hy-AM" sz="5400" dirty="0" err="1"/>
              <a:t>Գեներատիվ</a:t>
            </a:r>
            <a:r>
              <a:rPr lang="hy-AM" sz="5400" dirty="0"/>
              <a:t> մրցակցող ցանցերի կիրառումը նկարի տեսքով </a:t>
            </a:r>
            <a:r>
              <a:rPr lang="hy-AM" sz="5400" dirty="0" err="1"/>
              <a:t>թաքնագրության</a:t>
            </a:r>
            <a:r>
              <a:rPr lang="hy-AM" sz="5400" dirty="0"/>
              <a:t> կրիչ ստեղծելու համար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E8F8A-FBE6-472E-B623-B705531E98CD}"/>
              </a:ext>
            </a:extLst>
          </p:cNvPr>
          <p:cNvSpPr txBox="1"/>
          <p:nvPr/>
        </p:nvSpPr>
        <p:spPr>
          <a:xfrm>
            <a:off x="1591407" y="5055577"/>
            <a:ext cx="719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dirty="0"/>
              <a:t>Ուսանող՝	  Ռուբեն Եդիգարյան</a:t>
            </a:r>
          </a:p>
          <a:p>
            <a:r>
              <a:rPr lang="hy-AM" sz="2800" dirty="0"/>
              <a:t>Ղեկավար՝	  Նարեկ </a:t>
            </a:r>
            <a:r>
              <a:rPr lang="hy-AM" sz="2800" dirty="0" err="1"/>
              <a:t>Աբրոյան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4B7B3-1659-4929-9057-D7B3549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32CB-558B-4B78-AD37-90A313D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73BE-D659-44A4-81C6-1FBC0009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4640"/>
            <a:ext cx="11088688" cy="5212080"/>
          </a:xfrm>
        </p:spPr>
        <p:txBody>
          <a:bodyPr>
            <a:noAutofit/>
          </a:bodyPr>
          <a:lstStyle/>
          <a:p>
            <a:r>
              <a:rPr lang="en-US" sz="2600" dirty="0"/>
              <a:t> G(z) </a:t>
            </a:r>
            <a:r>
              <a:rPr lang="hy-AM" sz="2600" dirty="0"/>
              <a:t>- գեներատորի ֆունկցիան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z </a:t>
            </a:r>
            <a:r>
              <a:rPr lang="hy-AM" sz="2600" dirty="0"/>
              <a:t>– աղմուկ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- նկար</a:t>
            </a:r>
            <a:endParaRPr lang="en-US" sz="2600" dirty="0"/>
          </a:p>
          <a:p>
            <a:r>
              <a:rPr lang="en-US" sz="2600" dirty="0"/>
              <a:t> D(x)</a:t>
            </a:r>
            <a:r>
              <a:rPr lang="hy-AM" sz="2600" dirty="0"/>
              <a:t> – </a:t>
            </a:r>
            <a:r>
              <a:rPr lang="hy-AM" sz="2600" dirty="0" err="1"/>
              <a:t>տարբերակիչի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</a:t>
            </a:r>
            <a:r>
              <a:rPr lang="en-US" sz="2600" dirty="0"/>
              <a:t>– 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նկարն իրական է</a:t>
            </a:r>
            <a:r>
              <a:rPr lang="en-US" sz="2600" dirty="0"/>
              <a:t>,</a:t>
            </a:r>
            <a:r>
              <a:rPr lang="hy-AM" sz="2600" dirty="0"/>
              <a:t> </a:t>
            </a:r>
            <a:r>
              <a:rPr lang="en-US" sz="2600" dirty="0"/>
              <a:t>0</a:t>
            </a:r>
            <a:r>
              <a:rPr lang="hy-AM" sz="2600" dirty="0"/>
              <a:t>, եթե այն </a:t>
            </a:r>
            <a:r>
              <a:rPr lang="hy-AM" sz="2600" dirty="0" err="1"/>
              <a:t>գեներացված</a:t>
            </a:r>
            <a:r>
              <a:rPr lang="hy-AM" sz="2600" dirty="0"/>
              <a:t> է</a:t>
            </a:r>
            <a:endParaRPr lang="en-US" sz="2600" dirty="0"/>
          </a:p>
          <a:p>
            <a:r>
              <a:rPr lang="en-US" sz="2600" dirty="0"/>
              <a:t> S(x)</a:t>
            </a:r>
            <a:r>
              <a:rPr lang="hy-AM" sz="2600" dirty="0"/>
              <a:t> – </a:t>
            </a:r>
            <a:r>
              <a:rPr lang="hy-AM" sz="2600" dirty="0" err="1"/>
              <a:t>թաքնավերլուծիչի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ելք </a:t>
            </a:r>
            <a:r>
              <a:rPr lang="hy-AM" sz="2600"/>
              <a:t>- </a:t>
            </a:r>
            <a:r>
              <a:rPr lang="en-US" sz="2600"/>
              <a:t>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նկարում </a:t>
            </a:r>
            <a:r>
              <a:rPr lang="hy-AM" sz="2600" dirty="0" err="1"/>
              <a:t>թաքնագրված</a:t>
            </a:r>
            <a:r>
              <a:rPr lang="hy-AM" sz="2600" dirty="0"/>
              <a:t> ինֆորմացիա կա, </a:t>
            </a:r>
            <a:r>
              <a:rPr lang="en-US" sz="2600" dirty="0"/>
              <a:t>0</a:t>
            </a:r>
            <a:r>
              <a:rPr lang="hy-AM" sz="2600" dirty="0"/>
              <a:t>՝ հակառակ դեպքում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B49-065D-44C8-A4C6-02DC4D6A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/>
              <p:nvPr/>
            </p:nvSpPr>
            <p:spPr>
              <a:xfrm>
                <a:off x="2121839" y="2454624"/>
                <a:ext cx="7126118" cy="69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+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e>
                      </m:func>
                    </m:oMath>
                  </m:oMathPara>
                </a14:m>
                <a:endParaRPr lang="en-US" sz="30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39" y="2454624"/>
                <a:ext cx="7126118" cy="690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745DA0-9419-4564-B736-D6CDDCF04E9C}"/>
              </a:ext>
            </a:extLst>
          </p:cNvPr>
          <p:cNvSpPr txBox="1"/>
          <p:nvPr/>
        </p:nvSpPr>
        <p:spPr>
          <a:xfrm>
            <a:off x="7760700" y="2841640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05D1-3C28-47AF-89F8-331D93B8D03B}"/>
              </a:ext>
            </a:extLst>
          </p:cNvPr>
          <p:cNvSpPr txBox="1"/>
          <p:nvPr/>
        </p:nvSpPr>
        <p:spPr>
          <a:xfrm>
            <a:off x="8505651" y="2829944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AB99-4EDD-4D22-8B51-46258E58373E}"/>
              </a:ext>
            </a:extLst>
          </p:cNvPr>
          <p:cNvSpPr txBox="1"/>
          <p:nvPr/>
        </p:nvSpPr>
        <p:spPr>
          <a:xfrm>
            <a:off x="458148" y="1889924"/>
            <a:ext cx="1121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589280" y="4697647"/>
                <a:ext cx="11347769" cy="1474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𝑆𝑡𝑒𝑔𝑜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4697647"/>
                <a:ext cx="11347769" cy="1474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294640" y="3540583"/>
            <a:ext cx="11383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8944805" y="586243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9750716" y="5850741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10587107" y="586243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086C3-A51A-4053-BBD9-A5F0B0B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92BA-F4A2-49E5-816F-B81BCF0FCF7E}"/>
              </a:ext>
            </a:extLst>
          </p:cNvPr>
          <p:cNvSpPr/>
          <p:nvPr/>
        </p:nvSpPr>
        <p:spPr>
          <a:xfrm>
            <a:off x="589280" y="3523120"/>
            <a:ext cx="10863636" cy="320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02E1F-1744-43F2-B4C9-6AC4EF4DEC94}"/>
              </a:ext>
            </a:extLst>
          </p:cNvPr>
          <p:cNvSpPr/>
          <p:nvPr/>
        </p:nvSpPr>
        <p:spPr>
          <a:xfrm>
            <a:off x="294640" y="1889925"/>
            <a:ext cx="11475244" cy="153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8" grpId="0"/>
      <p:bldP spid="9" grpId="0"/>
      <p:bldP spid="15" grpId="0"/>
      <p:bldP spid="17" grpId="0"/>
      <p:bldP spid="19" grpId="0"/>
      <p:bldP spid="20" grpId="0"/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663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96996" y="2388504"/>
            <a:ext cx="1209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12975-F203-451F-A69F-EB19FBA9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48498" y="3835446"/>
                <a:ext cx="12095005" cy="19357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3000" i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𝑆𝑡𝑒𝑔𝑜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" y="3835446"/>
                <a:ext cx="12095005" cy="1935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1697008" y="554703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2441959" y="5535341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3278350" y="554703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5700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8D21-DD68-47ED-A0A8-E8CD1B27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Օգտագործված գործիքամիջոցներ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83DE-A567-4024-8866-4B38E04E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48522"/>
          </a:xfrm>
        </p:spPr>
        <p:txBody>
          <a:bodyPr>
            <a:normAutofit/>
          </a:bodyPr>
          <a:lstStyle/>
          <a:p>
            <a:r>
              <a:rPr lang="en-US" sz="3000"/>
              <a:t>Python</a:t>
            </a:r>
            <a:r>
              <a:rPr lang="hy-AM" sz="3000"/>
              <a:t> լեզու</a:t>
            </a:r>
            <a:endParaRPr lang="en-US" sz="3000"/>
          </a:p>
          <a:p>
            <a:r>
              <a:rPr lang="en-US" sz="3000"/>
              <a:t>Keras</a:t>
            </a:r>
            <a:r>
              <a:rPr lang="hy-AM" sz="3000"/>
              <a:t> գրադարան</a:t>
            </a:r>
          </a:p>
          <a:p>
            <a:r>
              <a:rPr lang="en-US" sz="3000"/>
              <a:t>LSB</a:t>
            </a:r>
            <a:r>
              <a:rPr lang="hy-AM" sz="3000"/>
              <a:t> թաքնագրության իրականացում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7B43-86BC-4393-B4F0-A20FF90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918062" y="157557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4033593" y="157557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971799" y="2095560"/>
            <a:ext cx="1061794" cy="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530682" y="1476999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918063" y="28170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4033593" y="28170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2971799" y="3337012"/>
            <a:ext cx="106179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71120" y="2731300"/>
            <a:ext cx="995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2, 3</a:t>
            </a:r>
            <a:endParaRPr lang="en-US" sz="3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6354752" y="28170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5295898" y="3337011"/>
            <a:ext cx="105885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E53EFE-70BA-4235-A379-EF53A0737714}"/>
              </a:ext>
            </a:extLst>
          </p:cNvPr>
          <p:cNvSpPr/>
          <p:nvPr/>
        </p:nvSpPr>
        <p:spPr>
          <a:xfrm>
            <a:off x="918063" y="4030878"/>
            <a:ext cx="2053736" cy="10373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F0E701-45EE-464A-B6F0-76EC9077AB18}"/>
              </a:ext>
            </a:extLst>
          </p:cNvPr>
          <p:cNvSpPr/>
          <p:nvPr/>
        </p:nvSpPr>
        <p:spPr>
          <a:xfrm>
            <a:off x="4033594" y="4030878"/>
            <a:ext cx="1262305" cy="103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29235E-EA91-4C84-9CE0-061597154705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971799" y="4549533"/>
            <a:ext cx="1061795" cy="133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0646D4-0CE1-4975-98FE-98CC7A1F5934}"/>
              </a:ext>
            </a:extLst>
          </p:cNvPr>
          <p:cNvSpPr txBox="1"/>
          <p:nvPr/>
        </p:nvSpPr>
        <p:spPr>
          <a:xfrm>
            <a:off x="498992" y="3888758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4</a:t>
            </a:r>
            <a:endParaRPr lang="en-US" sz="3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4631DC-F86D-4729-B3EE-E45B5C095CAC}"/>
              </a:ext>
            </a:extLst>
          </p:cNvPr>
          <p:cNvSpPr/>
          <p:nvPr/>
        </p:nvSpPr>
        <p:spPr>
          <a:xfrm>
            <a:off x="6354752" y="4028218"/>
            <a:ext cx="1262305" cy="1039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69F0D-A918-42D4-A8AF-845AD54BADF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5295899" y="4548203"/>
            <a:ext cx="1058853" cy="266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BA9A0-A3AE-4BA2-9924-954E8A455AB3}"/>
              </a:ext>
            </a:extLst>
          </p:cNvPr>
          <p:cNvSpPr/>
          <p:nvPr/>
        </p:nvSpPr>
        <p:spPr>
          <a:xfrm>
            <a:off x="918062" y="5301274"/>
            <a:ext cx="2053735" cy="11170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6D5E8-47C5-40FF-9666-F5229B6007B2}"/>
              </a:ext>
            </a:extLst>
          </p:cNvPr>
          <p:cNvSpPr/>
          <p:nvPr/>
        </p:nvSpPr>
        <p:spPr>
          <a:xfrm>
            <a:off x="4033594" y="5301274"/>
            <a:ext cx="1262305" cy="1122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6BDEFC-602D-4034-98D1-DA3458DF18F5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>
            <a:off x="2971797" y="5859799"/>
            <a:ext cx="1061797" cy="2495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7DD503-D861-4487-8D21-45C628DE5D5F}"/>
              </a:ext>
            </a:extLst>
          </p:cNvPr>
          <p:cNvSpPr txBox="1"/>
          <p:nvPr/>
        </p:nvSpPr>
        <p:spPr>
          <a:xfrm>
            <a:off x="71120" y="5215549"/>
            <a:ext cx="995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5, 6</a:t>
            </a:r>
            <a:endParaRPr lang="en-US" sz="3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143F60-53B8-493E-8036-9E1B76ACE05E}"/>
              </a:ext>
            </a:extLst>
          </p:cNvPr>
          <p:cNvSpPr/>
          <p:nvPr/>
        </p:nvSpPr>
        <p:spPr>
          <a:xfrm>
            <a:off x="10251519" y="5296284"/>
            <a:ext cx="1262306" cy="1122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CB2D26-7E1B-46E7-B42C-A76C8204D715}"/>
              </a:ext>
            </a:extLst>
          </p:cNvPr>
          <p:cNvCxnSpPr>
            <a:cxnSpLocks/>
            <a:stCxn id="36" idx="6"/>
            <a:endCxn id="66" idx="1"/>
          </p:cNvCxnSpPr>
          <p:nvPr/>
        </p:nvCxnSpPr>
        <p:spPr>
          <a:xfrm flipV="1">
            <a:off x="5295899" y="5857304"/>
            <a:ext cx="1058853" cy="499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C560F11-F848-4F41-B78D-01146FE6F530}"/>
              </a:ext>
            </a:extLst>
          </p:cNvPr>
          <p:cNvSpPr/>
          <p:nvPr/>
        </p:nvSpPr>
        <p:spPr>
          <a:xfrm>
            <a:off x="6354752" y="5296284"/>
            <a:ext cx="2838327" cy="11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Տեքստի </a:t>
            </a:r>
            <a:r>
              <a:rPr lang="hy-AM" sz="3000" dirty="0" err="1">
                <a:solidFill>
                  <a:schemeClr val="bg1"/>
                </a:solidFill>
              </a:rPr>
              <a:t>թաքնագրում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616404-55D1-402D-A63A-ABE8EE8C6B18}"/>
              </a:ext>
            </a:extLst>
          </p:cNvPr>
          <p:cNvCxnSpPr>
            <a:cxnSpLocks/>
            <a:stCxn id="66" idx="3"/>
            <a:endCxn id="39" idx="2"/>
          </p:cNvCxnSpPr>
          <p:nvPr/>
        </p:nvCxnSpPr>
        <p:spPr>
          <a:xfrm>
            <a:off x="9193079" y="5857304"/>
            <a:ext cx="1058440" cy="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C6F00-14F0-4DC7-86C6-2EA683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29" grpId="0" animBg="1"/>
      <p:bldP spid="30" grpId="0" animBg="1"/>
      <p:bldP spid="32" grpId="0"/>
      <p:bldP spid="33" grpId="0" animBg="1"/>
      <p:bldP spid="35" grpId="0" animBg="1"/>
      <p:bldP spid="36" grpId="0" animBg="1"/>
      <p:bldP spid="38" grpId="0"/>
      <p:bldP spid="39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6769" cy="1400530"/>
          </a:xfrm>
        </p:spPr>
        <p:txBody>
          <a:bodyPr/>
          <a:lstStyle/>
          <a:p>
            <a:r>
              <a:rPr lang="hy-AM"/>
              <a:t>Մինիմաքս ալգորիթմի իրականացումը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2299822" y="164669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5415353" y="164669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4353559" y="2166680"/>
            <a:ext cx="1061794" cy="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1640491" y="1560968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2299823" y="32234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5415353" y="32234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353559" y="3743412"/>
            <a:ext cx="106179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1640491" y="313770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7736522" y="32234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6677658" y="3743411"/>
            <a:ext cx="105886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2100-F98C-43FC-AC02-9F0E56B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4593BA-9B39-4A46-AF1D-BAE88E1AEFFE}"/>
              </a:ext>
            </a:extLst>
          </p:cNvPr>
          <p:cNvSpPr/>
          <p:nvPr/>
        </p:nvSpPr>
        <p:spPr>
          <a:xfrm>
            <a:off x="2299823" y="492014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D8FC96-8A3F-4C7D-9DD7-804A138143B6}"/>
              </a:ext>
            </a:extLst>
          </p:cNvPr>
          <p:cNvSpPr/>
          <p:nvPr/>
        </p:nvSpPr>
        <p:spPr>
          <a:xfrm>
            <a:off x="5415353" y="492014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34AF80-4CE2-472F-A4E4-73B5216FEA50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 flipV="1">
            <a:off x="4353559" y="5440132"/>
            <a:ext cx="106179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082B80-B062-4E5A-82EB-DC489E95C382}"/>
              </a:ext>
            </a:extLst>
          </p:cNvPr>
          <p:cNvSpPr txBox="1"/>
          <p:nvPr/>
        </p:nvSpPr>
        <p:spPr>
          <a:xfrm>
            <a:off x="1640491" y="483442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3</a:t>
            </a:r>
            <a:endParaRPr lang="en-US" sz="3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B396E-5F9B-400B-A063-1D4F6492AE75}"/>
              </a:ext>
            </a:extLst>
          </p:cNvPr>
          <p:cNvSpPr/>
          <p:nvPr/>
        </p:nvSpPr>
        <p:spPr>
          <a:xfrm>
            <a:off x="7736522" y="492014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DA1CD-A9DB-4E49-AC68-C6629D9AD225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677658" y="5440131"/>
            <a:ext cx="105886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9F69F-1E9B-4658-9323-68F5B98D8CCD}"/>
              </a:ext>
            </a:extLst>
          </p:cNvPr>
          <p:cNvGrpSpPr/>
          <p:nvPr/>
        </p:nvGrpSpPr>
        <p:grpSpPr>
          <a:xfrm>
            <a:off x="7910474" y="4930160"/>
            <a:ext cx="914400" cy="916515"/>
            <a:chOff x="8820150" y="1851133"/>
            <a:chExt cx="914400" cy="9165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7CE8C5-3908-472F-9AFA-4574D662C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3B0249-173C-46DE-A196-AD7EBD1CC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689F67-D668-4EA2-BA9F-51C342B353D3}"/>
              </a:ext>
            </a:extLst>
          </p:cNvPr>
          <p:cNvGrpSpPr/>
          <p:nvPr/>
        </p:nvGrpSpPr>
        <p:grpSpPr>
          <a:xfrm>
            <a:off x="5611119" y="3285153"/>
            <a:ext cx="914400" cy="916515"/>
            <a:chOff x="8820150" y="1851133"/>
            <a:chExt cx="914400" cy="91651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19BE93-DCFE-4986-8C96-E52AB46A9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D40705-EA52-4560-9AA4-762F98EE2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/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/>
              <p:nvPr/>
            </p:nvSpPr>
            <p:spPr>
              <a:xfrm>
                <a:off x="9161883" y="3306030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83" y="3306030"/>
                <a:ext cx="17207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/>
              <p:nvPr/>
            </p:nvSpPr>
            <p:spPr>
              <a:xfrm>
                <a:off x="9172779" y="5003696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79" y="5003696"/>
                <a:ext cx="17207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41" grpId="0" animBg="1"/>
      <p:bldP spid="42" grpId="0" animBg="1"/>
      <p:bldP spid="44" grpId="0"/>
      <p:bldP spid="45" grpId="0" animBg="1"/>
      <p:bldP spid="17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CD9-C9B4-4E45-B62B-59388FC9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0049" cy="1017789"/>
          </a:xfrm>
        </p:spPr>
        <p:txBody>
          <a:bodyPr/>
          <a:lstStyle/>
          <a:p>
            <a:r>
              <a:rPr lang="hy-AM"/>
              <a:t>Տվյալների նկարագրություն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AD44D-29F7-4CF3-83C5-7606488BE190}"/>
              </a:ext>
            </a:extLst>
          </p:cNvPr>
          <p:cNvSpPr/>
          <p:nvPr/>
        </p:nvSpPr>
        <p:spPr>
          <a:xfrm>
            <a:off x="1554773" y="1703507"/>
            <a:ext cx="1881554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3CC4-420E-4B4C-8BFD-C5C7AF9661A7}"/>
              </a:ext>
            </a:extLst>
          </p:cNvPr>
          <p:cNvSpPr/>
          <p:nvPr/>
        </p:nvSpPr>
        <p:spPr>
          <a:xfrm>
            <a:off x="7136425" y="1703507"/>
            <a:ext cx="2028092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Ֆիլտրում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DBEAE-FBA7-41FE-A4BC-1B1E7605086C}"/>
              </a:ext>
            </a:extLst>
          </p:cNvPr>
          <p:cNvSpPr/>
          <p:nvPr/>
        </p:nvSpPr>
        <p:spPr>
          <a:xfrm>
            <a:off x="949569" y="4261802"/>
            <a:ext cx="3091962" cy="14859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hy-AM" sz="3000">
              <a:solidFill>
                <a:schemeClr val="bg1"/>
              </a:solidFill>
            </a:endParaRPr>
          </a:p>
          <a:p>
            <a:pPr algn="ctr"/>
            <a:r>
              <a:rPr lang="hy-AM" sz="3000">
                <a:solidFill>
                  <a:schemeClr val="bg1"/>
                </a:solidFill>
              </a:rPr>
              <a:t>Չափսերի փոփոխում</a:t>
            </a:r>
            <a:endParaRPr lang="en-US" sz="3000">
              <a:solidFill>
                <a:schemeClr val="bg1"/>
              </a:solidFill>
            </a:endParaRPr>
          </a:p>
          <a:p>
            <a:pPr algn="ctr"/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DCD30-18CE-4A96-BEA4-6F9391AD9CD7}"/>
              </a:ext>
            </a:extLst>
          </p:cNvPr>
          <p:cNvSpPr/>
          <p:nvPr/>
        </p:nvSpPr>
        <p:spPr>
          <a:xfrm>
            <a:off x="6050575" y="4131384"/>
            <a:ext cx="4199792" cy="17467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Ստացված նկարների պահպանում</a:t>
            </a:r>
          </a:p>
          <a:p>
            <a:pPr algn="ctr"/>
            <a:r>
              <a:rPr lang="en-US" sz="3000">
                <a:solidFill>
                  <a:schemeClr val="bg1"/>
                </a:solidFill>
              </a:rPr>
              <a:t>(</a:t>
            </a:r>
            <a:r>
              <a:rPr lang="hy-AM" sz="3000">
                <a:solidFill>
                  <a:schemeClr val="bg1"/>
                </a:solidFill>
              </a:rPr>
              <a:t>քանակ՝ </a:t>
            </a:r>
            <a:r>
              <a:rPr lang="en-US" sz="3000">
                <a:solidFill>
                  <a:schemeClr val="bg1"/>
                </a:solidFill>
              </a:rPr>
              <a:t>39,884)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BE83-07EC-4B8C-96D6-0E0DC3E7D7E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6327" y="2213461"/>
            <a:ext cx="3700098" cy="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D8389-2A15-4145-8110-F2CEB1738882}"/>
              </a:ext>
            </a:extLst>
          </p:cNvPr>
          <p:cNvCxnSpPr>
            <a:cxnSpLocks/>
          </p:cNvCxnSpPr>
          <p:nvPr/>
        </p:nvCxnSpPr>
        <p:spPr>
          <a:xfrm rot="5400000">
            <a:off x="4553817" y="665149"/>
            <a:ext cx="1538388" cy="5654921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93F0F-8A8A-42FF-BD44-C20C05A5907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41531" y="5004753"/>
            <a:ext cx="2009044" cy="0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50B4-D13A-4F7A-9066-DE9230F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4DA-D48F-4B21-BC89-70864FCC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Նկարների ֆիլտրում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FB90-9377-4FE6-B374-CE54546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809564"/>
          </a:xfrm>
        </p:spPr>
        <p:txBody>
          <a:bodyPr>
            <a:noAutofit/>
          </a:bodyPr>
          <a:lstStyle/>
          <a:p>
            <a:r>
              <a:rPr lang="hy-AM" sz="3000"/>
              <a:t>Հստակ</a:t>
            </a:r>
            <a:r>
              <a:rPr lang="en-US" sz="3000"/>
              <a:t> </a:t>
            </a:r>
            <a:r>
              <a:rPr lang="hy-AM" sz="3000"/>
              <a:t>պատկեր</a:t>
            </a:r>
            <a:r>
              <a:rPr lang="en-US" sz="3000"/>
              <a:t>(non blurry)</a:t>
            </a:r>
            <a:endParaRPr lang="hy-AM" sz="3000"/>
          </a:p>
          <a:p>
            <a:r>
              <a:rPr lang="hy-AM" sz="3000"/>
              <a:t>Տղամարդ</a:t>
            </a:r>
            <a:endParaRPr lang="en-US" sz="3000"/>
          </a:p>
          <a:p>
            <a:r>
              <a:rPr lang="hy-AM" sz="3000"/>
              <a:t>Մուգ մազերով</a:t>
            </a:r>
            <a:endParaRPr lang="en-US" sz="3000"/>
          </a:p>
          <a:p>
            <a:r>
              <a:rPr lang="hy-AM" sz="3000"/>
              <a:t>Առանց ակնոցների</a:t>
            </a:r>
            <a:endParaRPr lang="en-US" sz="3000"/>
          </a:p>
          <a:p>
            <a:r>
              <a:rPr lang="hy-AM" sz="3000"/>
              <a:t>Առանց գլխարկի</a:t>
            </a:r>
            <a:endParaRPr lang="en-US" sz="3000"/>
          </a:p>
          <a:p>
            <a:r>
              <a:rPr lang="hy-AM" sz="3000"/>
              <a:t>Առանց վզնոցի</a:t>
            </a:r>
            <a:endParaRPr lang="en-US" sz="3000"/>
          </a:p>
          <a:p>
            <a:r>
              <a:rPr lang="hy-AM" sz="3000"/>
              <a:t>Առանց ականջողերի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781F8-DDBD-49D4-87DA-4589E18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BBE852E4-BBA1-49E6-80E3-3F0E6864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0" y="2141116"/>
            <a:ext cx="1219370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56C12-313F-411A-8694-662278B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7084"/>
          </a:xfrm>
        </p:spPr>
        <p:txBody>
          <a:bodyPr/>
          <a:lstStyle/>
          <a:p>
            <a:r>
              <a:rPr lang="hy-AM"/>
              <a:t>Չափսերի փոփոխում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3F02-5FE0-4895-8487-14B04ABA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5" y="1853248"/>
            <a:ext cx="169545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BD422-64DB-41AB-B47E-F736384E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70" y="2143656"/>
            <a:ext cx="1219370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4FB3E-E122-4CD9-ACF7-1898886E3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60" y="2281873"/>
            <a:ext cx="1219200" cy="1219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21B4B-BAB9-4686-916F-4E965522E38B}"/>
              </a:ext>
            </a:extLst>
          </p:cNvPr>
          <p:cNvCxnSpPr>
            <a:cxnSpLocks/>
          </p:cNvCxnSpPr>
          <p:nvPr/>
        </p:nvCxnSpPr>
        <p:spPr>
          <a:xfrm>
            <a:off x="1194435" y="4151313"/>
            <a:ext cx="1695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40588-CBDA-48D6-85A0-5178A69DCEE7}"/>
              </a:ext>
            </a:extLst>
          </p:cNvPr>
          <p:cNvCxnSpPr>
            <a:cxnSpLocks/>
          </p:cNvCxnSpPr>
          <p:nvPr/>
        </p:nvCxnSpPr>
        <p:spPr>
          <a:xfrm flipV="1">
            <a:off x="919480" y="1853248"/>
            <a:ext cx="0" cy="207645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7FA6F6-5CB1-4F2A-9349-F696EB591655}"/>
              </a:ext>
            </a:extLst>
          </p:cNvPr>
          <p:cNvSpPr txBox="1"/>
          <p:nvPr/>
        </p:nvSpPr>
        <p:spPr>
          <a:xfrm>
            <a:off x="358349" y="27365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40584-F868-4BB3-887E-F68CA3FA7BC2}"/>
              </a:ext>
            </a:extLst>
          </p:cNvPr>
          <p:cNvSpPr txBox="1"/>
          <p:nvPr/>
        </p:nvSpPr>
        <p:spPr>
          <a:xfrm>
            <a:off x="1757466" y="41513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58283-5F66-45B8-B1E5-1ABF65EAC40C}"/>
              </a:ext>
            </a:extLst>
          </p:cNvPr>
          <p:cNvCxnSpPr>
            <a:cxnSpLocks/>
          </p:cNvCxnSpPr>
          <p:nvPr/>
        </p:nvCxnSpPr>
        <p:spPr>
          <a:xfrm>
            <a:off x="5501470" y="3849688"/>
            <a:ext cx="121937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947BB4-BE2F-4D75-BF42-2D1A90F5F16B}"/>
              </a:ext>
            </a:extLst>
          </p:cNvPr>
          <p:cNvSpPr txBox="1"/>
          <p:nvPr/>
        </p:nvSpPr>
        <p:spPr>
          <a:xfrm>
            <a:off x="5820511" y="38496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EAAE3-67E8-47CE-9865-9694198DBFC7}"/>
              </a:ext>
            </a:extLst>
          </p:cNvPr>
          <p:cNvCxnSpPr>
            <a:cxnSpLocks/>
          </p:cNvCxnSpPr>
          <p:nvPr/>
        </p:nvCxnSpPr>
        <p:spPr>
          <a:xfrm flipV="1">
            <a:off x="5297720" y="2143656"/>
            <a:ext cx="0" cy="14956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03362D-C00A-47B0-A2C8-526EC9930AD9}"/>
              </a:ext>
            </a:extLst>
          </p:cNvPr>
          <p:cNvSpPr txBox="1"/>
          <p:nvPr/>
        </p:nvSpPr>
        <p:spPr>
          <a:xfrm>
            <a:off x="472833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CAD118-5D47-4A40-8340-69181172B2F1}"/>
              </a:ext>
            </a:extLst>
          </p:cNvPr>
          <p:cNvCxnSpPr>
            <a:cxnSpLocks/>
          </p:cNvCxnSpPr>
          <p:nvPr/>
        </p:nvCxnSpPr>
        <p:spPr>
          <a:xfrm>
            <a:off x="9585960" y="374491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BA0CA2-729B-4C2D-BC0C-F74CC108BFE1}"/>
              </a:ext>
            </a:extLst>
          </p:cNvPr>
          <p:cNvSpPr txBox="1"/>
          <p:nvPr/>
        </p:nvSpPr>
        <p:spPr>
          <a:xfrm>
            <a:off x="9910866" y="37449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08F11E-7D3C-46F0-BA06-8E49E9CE2CA0}"/>
              </a:ext>
            </a:extLst>
          </p:cNvPr>
          <p:cNvCxnSpPr>
            <a:cxnSpLocks/>
          </p:cNvCxnSpPr>
          <p:nvPr/>
        </p:nvCxnSpPr>
        <p:spPr>
          <a:xfrm flipV="1">
            <a:off x="9304020" y="2281873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5AFA3A-014F-485E-A048-887C5C24571B}"/>
              </a:ext>
            </a:extLst>
          </p:cNvPr>
          <p:cNvSpPr txBox="1"/>
          <p:nvPr/>
        </p:nvSpPr>
        <p:spPr>
          <a:xfrm>
            <a:off x="874987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EF6C973-D659-4A33-A8E8-7452F3529245}"/>
              </a:ext>
            </a:extLst>
          </p:cNvPr>
          <p:cNvSpPr/>
          <p:nvPr/>
        </p:nvSpPr>
        <p:spPr>
          <a:xfrm>
            <a:off x="3279871" y="2631618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04F5738-C0B9-497C-A257-B388CCE64E0D}"/>
              </a:ext>
            </a:extLst>
          </p:cNvPr>
          <p:cNvSpPr/>
          <p:nvPr/>
        </p:nvSpPr>
        <p:spPr>
          <a:xfrm>
            <a:off x="7232991" y="2611476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/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178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4B6083C-15B2-4BDE-8E05-C890C52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9" grpId="0"/>
      <p:bldP spid="31" grpId="0"/>
      <p:bldP spid="39" grpId="0" animBg="1"/>
      <p:bldP spid="40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577-2EF9-46E2-B88E-1E1F2B1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Արդյունքներ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A1354-69C6-4FA0-A3B0-F1A81BE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2035576"/>
            <a:ext cx="4419381" cy="35327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AF30C-E1E8-4E1A-B154-438D18B8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2C96-21A5-4747-9F79-CE4F07A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հին ժամանակներում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A959-00FE-4536-8822-E4874A34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8426" cy="4195481"/>
          </a:xfrm>
        </p:spPr>
        <p:txBody>
          <a:bodyPr>
            <a:normAutofit/>
          </a:bodyPr>
          <a:lstStyle/>
          <a:p>
            <a:r>
              <a:rPr lang="hy-AM" sz="3000" dirty="0"/>
              <a:t>Սպանված կենդանու մարմնում թաքնված նամակ</a:t>
            </a:r>
          </a:p>
          <a:p>
            <a:r>
              <a:rPr lang="hy-AM" sz="3000" dirty="0"/>
              <a:t>Մարդու գլխի վրա </a:t>
            </a:r>
            <a:r>
              <a:rPr lang="hy-AM" sz="3000" dirty="0" err="1"/>
              <a:t>դաջված</a:t>
            </a:r>
            <a:r>
              <a:rPr lang="hy-AM" sz="3000" dirty="0"/>
              <a:t> հաղորդագրություն</a:t>
            </a:r>
            <a:endParaRPr lang="en-US" sz="3000" dirty="0"/>
          </a:p>
          <a:p>
            <a:r>
              <a:rPr lang="hy-AM" sz="3000" dirty="0"/>
              <a:t>Լեզվական </a:t>
            </a:r>
            <a:r>
              <a:rPr lang="hy-AM" sz="3000" dirty="0" err="1"/>
              <a:t>թաքնագրություն</a:t>
            </a:r>
            <a:endParaRPr lang="hy-AM" sz="3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800" dirty="0"/>
              <a:t>Տեքստի </a:t>
            </a:r>
            <a:r>
              <a:rPr lang="hy-AM" sz="2800"/>
              <a:t>առաջին տառերով </a:t>
            </a:r>
            <a:r>
              <a:rPr lang="hy-AM" sz="2800" dirty="0" err="1"/>
              <a:t>թաքնագրում</a:t>
            </a:r>
            <a:endParaRPr lang="hy-AM" sz="3000" dirty="0"/>
          </a:p>
          <a:p>
            <a:r>
              <a:rPr lang="hy-AM" sz="3000" dirty="0" err="1"/>
              <a:t>Քարդանի</a:t>
            </a:r>
            <a:r>
              <a:rPr lang="hy-AM" sz="3000" dirty="0"/>
              <a:t> ցանց</a:t>
            </a:r>
          </a:p>
          <a:p>
            <a:r>
              <a:rPr lang="hy-AM" sz="3000" dirty="0" err="1"/>
              <a:t>Միկրոկետ</a:t>
            </a:r>
            <a:endParaRPr lang="hy-AM" sz="3000" dirty="0"/>
          </a:p>
          <a:p>
            <a:endParaRPr lang="hy-AM" sz="3000" dirty="0"/>
          </a:p>
          <a:p>
            <a:pPr marL="0" indent="0">
              <a:buNone/>
            </a:pPr>
            <a:endParaRPr lang="hy-AM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5F75-55F4-483E-A241-6CEC506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CAD4C-66C0-446F-AB4C-6101CC9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0A14B5-7D60-451F-BD15-7051B802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339" y="2936838"/>
            <a:ext cx="8573322" cy="1400530"/>
          </a:xfrm>
        </p:spPr>
        <p:txBody>
          <a:bodyPr/>
          <a:lstStyle/>
          <a:p>
            <a:r>
              <a:rPr lang="hy-AM" sz="6000"/>
              <a:t>ՇՆՈՐՀԱԿԱԼՈՒԹՅՈՒՆ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7199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0118"/>
            <a:ext cx="7554913" cy="1880907"/>
          </a:xfrm>
        </p:spPr>
        <p:txBody>
          <a:bodyPr>
            <a:normAutofit/>
          </a:bodyPr>
          <a:lstStyle/>
          <a:p>
            <a:r>
              <a:rPr lang="hy-AM" sz="3000" dirty="0" err="1"/>
              <a:t>Աուդիո</a:t>
            </a:r>
            <a:r>
              <a:rPr lang="hy-AM" sz="3000" dirty="0"/>
              <a:t>/</a:t>
            </a:r>
            <a:r>
              <a:rPr lang="hy-AM" sz="3000" dirty="0" err="1"/>
              <a:t>Վիդեո</a:t>
            </a:r>
            <a:r>
              <a:rPr lang="hy-AM" sz="3000" dirty="0"/>
              <a:t> ֆայլերում</a:t>
            </a:r>
          </a:p>
          <a:p>
            <a:r>
              <a:rPr lang="hy-AM" sz="3000" dirty="0"/>
              <a:t>Նկարներում</a:t>
            </a:r>
          </a:p>
          <a:p>
            <a:r>
              <a:rPr lang="hy-AM" sz="3000" dirty="0"/>
              <a:t>Տեքստային ֆայլերում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6732-3AEC-4C53-ABF3-8026398C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6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07688" cy="466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000" dirty="0" err="1"/>
              <a:t>Ալգորիթմներ</a:t>
            </a:r>
            <a:endParaRPr lang="en-US" sz="3000" dirty="0"/>
          </a:p>
          <a:p>
            <a:r>
              <a:rPr lang="hy-AM" sz="3000"/>
              <a:t>Կրտսեր բիթերի</a:t>
            </a:r>
            <a:r>
              <a:rPr lang="en-US" sz="3000"/>
              <a:t> (LSB) </a:t>
            </a:r>
            <a:r>
              <a:rPr lang="hy-AM" sz="3000"/>
              <a:t>փոփոխում</a:t>
            </a:r>
            <a:endParaRPr lang="en-US" sz="3000" dirty="0"/>
          </a:p>
          <a:p>
            <a:r>
              <a:rPr lang="hy-AM" sz="3000" dirty="0"/>
              <a:t>Նկարի </a:t>
            </a:r>
            <a:r>
              <a:rPr lang="hy-AM" sz="3000" dirty="0" err="1"/>
              <a:t>արխիվացիայի</a:t>
            </a:r>
            <a:r>
              <a:rPr lang="hy-AM" sz="3000" dirty="0"/>
              <a:t> </a:t>
            </a:r>
            <a:r>
              <a:rPr lang="hy-AM" sz="3000" dirty="0" err="1"/>
              <a:t>ալգորիթմի</a:t>
            </a:r>
            <a:r>
              <a:rPr lang="hy-AM" sz="3000" dirty="0"/>
              <a:t> պարամետրերի փոփոխություն</a:t>
            </a:r>
          </a:p>
          <a:p>
            <a:r>
              <a:rPr lang="hy-AM" sz="3000" dirty="0" err="1"/>
              <a:t>Օպերացիոն</a:t>
            </a:r>
            <a:r>
              <a:rPr lang="hy-AM" sz="3000" dirty="0"/>
              <a:t> համակարգի տրված հնարավորությունների հիման վրա</a:t>
            </a:r>
          </a:p>
          <a:p>
            <a:r>
              <a:rPr lang="hy-AM" sz="3000" dirty="0"/>
              <a:t>Ֆայլերի տիպերի առանձնահատկությունների հիման վրա</a:t>
            </a:r>
            <a:endParaRPr lang="en-US" sz="3000" dirty="0"/>
          </a:p>
          <a:p>
            <a:r>
              <a:rPr lang="hy-AM" sz="3000" dirty="0"/>
              <a:t>Նկարի </a:t>
            </a:r>
            <a:r>
              <a:rPr lang="hy-AM" sz="3000" dirty="0" err="1"/>
              <a:t>գեներացիա</a:t>
            </a:r>
            <a:r>
              <a:rPr lang="hy-AM" sz="3000" dirty="0"/>
              <a:t> </a:t>
            </a:r>
            <a:r>
              <a:rPr lang="hy-AM" sz="3000" dirty="0" err="1"/>
              <a:t>թաքնագրված</a:t>
            </a:r>
            <a:r>
              <a:rPr lang="hy-AM" sz="3000" dirty="0"/>
              <a:t> ինֆորմացիայով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43BD-092B-4B9D-95BF-E4A2B65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B695-D9BC-4AE7-88BC-B18507D4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hy-AM" dirty="0" err="1"/>
              <a:t>Թաքնավերլուծություն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AD86-F146-4DB1-8F5A-F385875A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5463" cy="4369949"/>
          </a:xfrm>
        </p:spPr>
        <p:txBody>
          <a:bodyPr>
            <a:noAutofit/>
          </a:bodyPr>
          <a:lstStyle/>
          <a:p>
            <a:r>
              <a:rPr lang="hy-AM" sz="3000"/>
              <a:t>Դատարկ </a:t>
            </a:r>
            <a:r>
              <a:rPr lang="hy-AM" sz="3000" dirty="0"/>
              <a:t>կրիչի հետ </a:t>
            </a:r>
            <a:r>
              <a:rPr lang="hy-AM" sz="3000"/>
              <a:t>համեմատություն </a:t>
            </a:r>
            <a:r>
              <a:rPr lang="en-US" sz="3000"/>
              <a:t>(</a:t>
            </a:r>
            <a:r>
              <a:rPr lang="hy-AM" sz="3000" dirty="0"/>
              <a:t>առկայության դեպքում</a:t>
            </a:r>
            <a:r>
              <a:rPr lang="en-US" sz="3000" dirty="0"/>
              <a:t>)</a:t>
            </a:r>
            <a:endParaRPr lang="hy-AM" sz="3000" dirty="0"/>
          </a:p>
          <a:p>
            <a:r>
              <a:rPr lang="hy-AM" sz="3000" dirty="0"/>
              <a:t>Կրիչի նման այլ անփոփոխ կրիչների ստեղծում և նրանց </a:t>
            </a:r>
            <a:r>
              <a:rPr lang="hy-AM" sz="3000" dirty="0" err="1"/>
              <a:t>ստատիստիկ</a:t>
            </a:r>
            <a:r>
              <a:rPr lang="hy-AM" sz="3000" dirty="0"/>
              <a:t> </a:t>
            </a:r>
            <a:r>
              <a:rPr lang="hy-AM" sz="3000" dirty="0" err="1"/>
              <a:t>անալիզի</a:t>
            </a:r>
            <a:r>
              <a:rPr lang="hy-AM" sz="3000" dirty="0"/>
              <a:t> կատարում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/>
              <a:t>Նկարի դեպքում նույն ապարատով նկարահանում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 err="1"/>
              <a:t>Աուդիոի</a:t>
            </a:r>
            <a:r>
              <a:rPr lang="hy-AM" sz="3000" dirty="0"/>
              <a:t> դեպքում նույն սարքով ձայնագրում</a:t>
            </a:r>
          </a:p>
          <a:p>
            <a:r>
              <a:rPr lang="hy-AM" sz="3000" dirty="0"/>
              <a:t>Կրիչի աղմուկի </a:t>
            </a:r>
            <a:r>
              <a:rPr lang="hy-AM" sz="3000" dirty="0" err="1"/>
              <a:t>ստատիստիկ</a:t>
            </a:r>
            <a:r>
              <a:rPr lang="hy-AM" sz="3000" dirty="0"/>
              <a:t> անալիզ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05FB-553E-4B71-899E-B9791E0C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C71-ADBA-4BB3-B4ED-37AE694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Խնդրի դրվածք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2E2-D48C-4B47-B157-4358C58C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29" y="1441343"/>
            <a:ext cx="10193578" cy="4370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y-AM" sz="3000"/>
              <a:t>Ստեղծել և ուսուցանել նեյրոնային ցանցեր՝</a:t>
            </a:r>
          </a:p>
          <a:p>
            <a:pPr algn="just"/>
            <a:r>
              <a:rPr lang="hy-AM" sz="3000" i="1"/>
              <a:t>գեներատոր, </a:t>
            </a:r>
            <a:r>
              <a:rPr lang="hy-AM" sz="3000"/>
              <a:t>որն ունակ կլինի գեներացնել այնպիսի նկար-կրիչներ, որոնք կլինեն թաքնակայուն և իրականին մոտ</a:t>
            </a:r>
          </a:p>
          <a:p>
            <a:pPr algn="just"/>
            <a:r>
              <a:rPr lang="hy-AM" sz="3000" i="1"/>
              <a:t>տարբերակիչ, </a:t>
            </a:r>
            <a:r>
              <a:rPr lang="hy-AM" sz="3000"/>
              <a:t>որը կդասակարգի իրական և կեղծ նկարները</a:t>
            </a:r>
          </a:p>
          <a:p>
            <a:pPr algn="just"/>
            <a:r>
              <a:rPr lang="hy-AM" sz="3000" i="1"/>
              <a:t>թաքնավերլուծիչ,</a:t>
            </a:r>
            <a:r>
              <a:rPr lang="hy-AM" sz="3000"/>
              <a:t> որը կդասակարգի, արդյո՞ք նկարում ինֆորմացիա կա թաքնագրված թե ոչ</a:t>
            </a:r>
            <a:endParaRPr lang="en-US" sz="3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3FAB-C19F-4884-A8B2-A23D21C4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FA3A-6935-4A30-88C2-795F2815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Նեյրոնային ցանց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D65C-22D3-4EDD-94D6-86845657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C4465-893F-42BE-95C5-29C1A8F8E2F0}"/>
              </a:ext>
            </a:extLst>
          </p:cNvPr>
          <p:cNvSpPr/>
          <p:nvPr/>
        </p:nvSpPr>
        <p:spPr>
          <a:xfrm>
            <a:off x="4371501" y="2793436"/>
            <a:ext cx="3384865" cy="17588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Նեյրոնային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ցանց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EB5BD-234C-4ED1-B694-DE79C2FD0349}"/>
              </a:ext>
            </a:extLst>
          </p:cNvPr>
          <p:cNvSpPr/>
          <p:nvPr/>
        </p:nvSpPr>
        <p:spPr>
          <a:xfrm>
            <a:off x="8981440" y="2972573"/>
            <a:ext cx="2563068" cy="14005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Ցանցի</a:t>
            </a:r>
            <a:br>
              <a:rPr lang="hy-AM" sz="3000">
                <a:solidFill>
                  <a:schemeClr val="bg1"/>
                </a:solidFill>
              </a:rPr>
            </a:br>
            <a:r>
              <a:rPr lang="hy-AM" sz="3000">
                <a:solidFill>
                  <a:schemeClr val="bg1"/>
                </a:solidFill>
              </a:rPr>
              <a:t>կորուստներ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BDE35B-C045-481A-B2C3-22217DA3248B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7756366" y="3672838"/>
            <a:ext cx="122507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F2417F-7C06-43EC-B303-04A8AEC75896}"/>
              </a:ext>
            </a:extLst>
          </p:cNvPr>
          <p:cNvSpPr/>
          <p:nvPr/>
        </p:nvSpPr>
        <p:spPr>
          <a:xfrm>
            <a:off x="708027" y="2793437"/>
            <a:ext cx="2519680" cy="17588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Ցանցի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մուտքային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տվյալներ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F77A8-8760-431F-90F1-1A26EA29DFFC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3227707" y="3672839"/>
            <a:ext cx="1143794" cy="1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1B10-E909-4F70-8291-8D422E8C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y-AM"/>
              <a:t>Գեներատիվ մրցակցող ցանցեր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DE319-FC1F-4F37-8DC8-ABCE00CB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4BDF109-9A65-4213-ADD6-1E9917DAAD11}"/>
              </a:ext>
            </a:extLst>
          </p:cNvPr>
          <p:cNvGrpSpPr/>
          <p:nvPr/>
        </p:nvGrpSpPr>
        <p:grpSpPr>
          <a:xfrm>
            <a:off x="455616" y="2614833"/>
            <a:ext cx="7550462" cy="1903840"/>
            <a:chOff x="455616" y="2614833"/>
            <a:chExt cx="7550462" cy="1903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4756F-41D4-435B-A20E-BE05BF8B87E8}"/>
                </a:ext>
              </a:extLst>
            </p:cNvPr>
            <p:cNvSpPr/>
            <p:nvPr/>
          </p:nvSpPr>
          <p:spPr>
            <a:xfrm>
              <a:off x="455616" y="2614833"/>
              <a:ext cx="3384864" cy="1148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Գեներատորի մուտք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4CABB5-B3E8-454F-B8AD-D7242AD8D92E}"/>
                </a:ext>
              </a:extLst>
            </p:cNvPr>
            <p:cNvSpPr/>
            <p:nvPr/>
          </p:nvSpPr>
          <p:spPr>
            <a:xfrm>
              <a:off x="4621215" y="2665974"/>
              <a:ext cx="3384863" cy="10399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Գեներատոր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6FCE80-0536-4C0A-B5FA-07F810CFED77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3840480" y="3185961"/>
              <a:ext cx="780735" cy="2875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A9DEE0-6514-4446-ADD3-D08AD8EBC13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6313647" y="3705947"/>
              <a:ext cx="0" cy="8127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BF3A1B-B79D-46A7-8C90-23F5AF5B23CF}"/>
              </a:ext>
            </a:extLst>
          </p:cNvPr>
          <p:cNvGrpSpPr/>
          <p:nvPr/>
        </p:nvGrpSpPr>
        <p:grpSpPr>
          <a:xfrm>
            <a:off x="455616" y="4464656"/>
            <a:ext cx="11363212" cy="1148006"/>
            <a:chOff x="455616" y="4464656"/>
            <a:chExt cx="11363212" cy="11480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3ABDB5-C534-4582-948A-0E4E2E78092A}"/>
                </a:ext>
              </a:extLst>
            </p:cNvPr>
            <p:cNvSpPr/>
            <p:nvPr/>
          </p:nvSpPr>
          <p:spPr>
            <a:xfrm>
              <a:off x="4444207" y="4518673"/>
              <a:ext cx="3738880" cy="10399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Տարբերակիչ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A2A504-E219-41AB-BEBB-91B258170C1D}"/>
                </a:ext>
              </a:extLst>
            </p:cNvPr>
            <p:cNvSpPr/>
            <p:nvPr/>
          </p:nvSpPr>
          <p:spPr>
            <a:xfrm>
              <a:off x="8744011" y="4567678"/>
              <a:ext cx="3074817" cy="9622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Դասակարգիչի</a:t>
              </a:r>
              <a:br>
                <a:rPr lang="hy-AM" sz="3000">
                  <a:solidFill>
                    <a:schemeClr val="bg1"/>
                  </a:solidFill>
                </a:rPr>
              </a:br>
              <a:r>
                <a:rPr lang="hy-AM" sz="3000">
                  <a:solidFill>
                    <a:schemeClr val="bg1"/>
                  </a:solidFill>
                </a:rPr>
                <a:t>կորուստներ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D8AFB4-433D-46E6-8867-AF8A826A670B}"/>
                </a:ext>
              </a:extLst>
            </p:cNvPr>
            <p:cNvCxnSpPr>
              <a:cxnSpLocks/>
              <a:stCxn id="10" idx="6"/>
              <a:endCxn id="20" idx="1"/>
            </p:cNvCxnSpPr>
            <p:nvPr/>
          </p:nvCxnSpPr>
          <p:spPr>
            <a:xfrm>
              <a:off x="8183087" y="5038659"/>
              <a:ext cx="560924" cy="1016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6F36C4A-B1EC-4E73-A070-EC001A81C21A}"/>
                </a:ext>
              </a:extLst>
            </p:cNvPr>
            <p:cNvSpPr/>
            <p:nvPr/>
          </p:nvSpPr>
          <p:spPr>
            <a:xfrm>
              <a:off x="455616" y="4464656"/>
              <a:ext cx="3384864" cy="1148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Իրական</a:t>
              </a:r>
            </a:p>
            <a:p>
              <a:pPr algn="ctr"/>
              <a:r>
                <a:rPr lang="hy-AM" sz="3000">
                  <a:solidFill>
                    <a:schemeClr val="bg1"/>
                  </a:solidFill>
                </a:rPr>
                <a:t>տվյալներ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51040E-06D5-4B5B-8FD1-62A23AA09BE8}"/>
                </a:ext>
              </a:extLst>
            </p:cNvPr>
            <p:cNvCxnSpPr>
              <a:cxnSpLocks/>
              <a:stCxn id="103" idx="3"/>
              <a:endCxn id="10" idx="2"/>
            </p:cNvCxnSpPr>
            <p:nvPr/>
          </p:nvCxnSpPr>
          <p:spPr>
            <a:xfrm>
              <a:off x="3840480" y="5038659"/>
              <a:ext cx="603727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</a:schemeClr>
              </a:solidFill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8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548-B4A3-4E37-AC1C-9C69D40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01A1-4426-4BAE-927F-AE96E2D4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22608" cy="2651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3 </a:t>
            </a:r>
            <a:r>
              <a:rPr lang="hy-AM" sz="3200" err="1"/>
              <a:t>նեյրոնային</a:t>
            </a:r>
            <a:r>
              <a:rPr lang="hy-AM" sz="3200"/>
              <a:t> ցանց՝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Գեներատոր </a:t>
            </a:r>
            <a:r>
              <a:rPr lang="en-US" sz="3200" dirty="0"/>
              <a:t>(</a:t>
            </a:r>
            <a:r>
              <a:rPr lang="hy-AM" sz="3200" dirty="0"/>
              <a:t>Գ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Տարբերակիչ</a:t>
            </a:r>
            <a:r>
              <a:rPr lang="en-US" sz="3200" dirty="0"/>
              <a:t> (</a:t>
            </a:r>
            <a:r>
              <a:rPr lang="hy-AM" sz="3200" dirty="0"/>
              <a:t>Տ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</a:t>
            </a:r>
            <a:r>
              <a:rPr lang="hy-AM" sz="3200" dirty="0" err="1"/>
              <a:t>Թաքնավերլուծիչ</a:t>
            </a:r>
            <a:r>
              <a:rPr lang="en-US" sz="3200" dirty="0"/>
              <a:t> (</a:t>
            </a:r>
            <a:r>
              <a:rPr lang="hy-AM" sz="3200" dirty="0"/>
              <a:t>Թ</a:t>
            </a:r>
            <a:r>
              <a:rPr lang="en-US" sz="3200" dirty="0"/>
              <a:t>)</a:t>
            </a:r>
            <a:endParaRPr lang="hy-AM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E3F8-CF09-491D-B336-654B877A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0E326B-EFB1-4447-854B-724D5AE0F703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2769</TotalTime>
  <Words>458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Գեներատիվ մրցակցող ցանցերի կիրառումը նկարի տեսքով թաքնագրության կրիչ ստեղծելու համար</vt:lpstr>
      <vt:lpstr>Թաքնագրությունը հին ժամանակներում</vt:lpstr>
      <vt:lpstr>Թաքնագրությունը թվային ինֆորմացիայում</vt:lpstr>
      <vt:lpstr>Թաքնագրությունը թվային ինֆորմացիայում</vt:lpstr>
      <vt:lpstr>Թաքնավերլուծություն</vt:lpstr>
      <vt:lpstr>Խնդրի դրվածք</vt:lpstr>
      <vt:lpstr>Նեյրոնային ցանց</vt:lpstr>
      <vt:lpstr>Գեներատիվ մրցակցող ցանցեր</vt:lpstr>
      <vt:lpstr>Աշխատանքի սկզբունքը</vt:lpstr>
      <vt:lpstr>Մաթեմատիկական ներկայացում</vt:lpstr>
      <vt:lpstr>Մաթեմատիկական ներկայացում</vt:lpstr>
      <vt:lpstr>Մաթեմատիկական ներկայացում</vt:lpstr>
      <vt:lpstr>Օգտագործված գործիքամիջոցներ</vt:lpstr>
      <vt:lpstr>Աշխատանքի սկզբունքը</vt:lpstr>
      <vt:lpstr>Մինիմաքս ալգորիթմի իրականացումը</vt:lpstr>
      <vt:lpstr>Տվյալների նկարագրություն</vt:lpstr>
      <vt:lpstr>Նկարների ֆիլտրում</vt:lpstr>
      <vt:lpstr>Չափսերի փոփոխում</vt:lpstr>
      <vt:lpstr>Արդյունքներ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Գեներատիվ մրցակցող ցանցերի կիրառումը նկարի տեսքով թաքնագրության կրիչ ստեղծելու համար</dc:title>
  <dc:creator>Ruben Yedigaryan</dc:creator>
  <cp:lastModifiedBy>Ruben Yedigaryan</cp:lastModifiedBy>
  <cp:revision>71</cp:revision>
  <dcterms:created xsi:type="dcterms:W3CDTF">2019-05-05T18:12:25Z</dcterms:created>
  <dcterms:modified xsi:type="dcterms:W3CDTF">2019-05-16T22:23:46Z</dcterms:modified>
</cp:coreProperties>
</file>