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5" r:id="rId10"/>
    <p:sldId id="264" r:id="rId11"/>
    <p:sldId id="266" r:id="rId12"/>
    <p:sldId id="272" r:id="rId13"/>
    <p:sldId id="269" r:id="rId14"/>
    <p:sldId id="270" r:id="rId15"/>
    <p:sldId id="27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37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C1007-0607-42F7-BE54-D81AEE8DB8B8}" type="datetimeFigureOut">
              <a:rPr lang="en-US" smtClean="0"/>
              <a:t>13/5/2019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C35EA-C0C1-4FFD-BABB-BD54D3E2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13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0901-7D02-436A-9C09-5ED7950DC55F}" type="datetime1">
              <a:rPr lang="en-US" smtClean="0"/>
              <a:t>13/5/2019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21A7-94B5-426A-A166-CE1101D83488}" type="datetime1">
              <a:rPr lang="en-US" smtClean="0"/>
              <a:t>13/5/2019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6E6F-2BDF-477A-B7BA-EDF1E1B57F85}" type="datetime1">
              <a:rPr lang="en-US" smtClean="0"/>
              <a:t>13/5/2019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BC43-75F9-4DBC-AF7B-164EE9CAE2D8}" type="datetime1">
              <a:rPr lang="en-US" smtClean="0"/>
              <a:t>13/5/2019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9734-2E78-40AC-A849-C9E6C4DA0C41}" type="datetime1">
              <a:rPr lang="en-US" smtClean="0"/>
              <a:t>13/5/2019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525-C4CB-47B4-8F6B-295DD8F9CB67}" type="datetime1">
              <a:rPr lang="en-US" smtClean="0"/>
              <a:t>13/5/2019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5FE7-C441-4F19-A1A6-CDB3AD78C65B}" type="datetime1">
              <a:rPr lang="en-US" smtClean="0"/>
              <a:t>13/5/2019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AD2-904D-44EA-96DD-3E2B16FF18CC}" type="datetime1">
              <a:rPr lang="en-US" smtClean="0"/>
              <a:t>13/5/2019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C0E2-FD3B-4D30-BB93-1B587ED8DD83}" type="datetime1">
              <a:rPr lang="en-US" smtClean="0"/>
              <a:t>13/5/2019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E8B3-2929-4DAC-9EC3-691BD4BFBB9C}" type="datetime1">
              <a:rPr lang="en-US" smtClean="0"/>
              <a:t>13/5/2019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B246-55F7-44CC-923D-F438E74352D7}" type="datetime1">
              <a:rPr lang="en-US" smtClean="0"/>
              <a:t>13/5/2019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7927-82AF-4247-AA2F-522E91273879}" type="datetime1">
              <a:rPr lang="en-US" smtClean="0"/>
              <a:t>13/5/2019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0F39-4241-49B4-88A6-A5458589345E}" type="datetime1">
              <a:rPr lang="en-US" smtClean="0"/>
              <a:t>13/5/2019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43BE-DE16-4180-BEE0-B070510C3C31}" type="datetime1">
              <a:rPr lang="en-US" smtClean="0"/>
              <a:t>13/5/2019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56CE-A528-4BE6-9589-CDE6F6E2AFF5}" type="datetime1">
              <a:rPr lang="en-US" smtClean="0"/>
              <a:t>13/5/2019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B8BF-899E-4366-AB7C-9F34BE40CD09}" type="datetime1">
              <a:rPr lang="en-US" smtClean="0"/>
              <a:t>13/5/2019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C4C-8258-437B-AFF1-6DFF4575AE0E}" type="datetime1">
              <a:rPr lang="en-US" smtClean="0"/>
              <a:t>13/5/2019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DD17EC1-3628-49AE-B6CA-091E0E00E894}" type="datetime1">
              <a:rPr lang="en-US" smtClean="0"/>
              <a:t>13/5/2019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1DA4-E8AC-4D06-A20A-542867347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350" y="1156092"/>
            <a:ext cx="10401300" cy="3402623"/>
          </a:xfrm>
        </p:spPr>
        <p:txBody>
          <a:bodyPr/>
          <a:lstStyle/>
          <a:p>
            <a:pPr algn="ctr"/>
            <a:r>
              <a:rPr lang="hy-AM" sz="5400" dirty="0" err="1"/>
              <a:t>Գեներատիվ</a:t>
            </a:r>
            <a:r>
              <a:rPr lang="hy-AM" sz="5400" dirty="0"/>
              <a:t> մրցակցող ցանցերի կիրառումը նկարի տեսքով </a:t>
            </a:r>
            <a:r>
              <a:rPr lang="hy-AM" sz="5400" dirty="0" err="1"/>
              <a:t>թաքնագրության</a:t>
            </a:r>
            <a:r>
              <a:rPr lang="hy-AM" sz="5400" dirty="0"/>
              <a:t> կրիչ ստեղծելու համար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E8F8A-FBE6-472E-B623-B705531E98CD}"/>
              </a:ext>
            </a:extLst>
          </p:cNvPr>
          <p:cNvSpPr txBox="1"/>
          <p:nvPr/>
        </p:nvSpPr>
        <p:spPr>
          <a:xfrm>
            <a:off x="1591407" y="5055577"/>
            <a:ext cx="7192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2800" dirty="0"/>
              <a:t>Ուսանող՝	  Ռուբեն Եդիգարյան</a:t>
            </a:r>
          </a:p>
          <a:p>
            <a:r>
              <a:rPr lang="hy-AM" sz="2800" dirty="0"/>
              <a:t>Ղեկավար՝	  Նարեկ </a:t>
            </a:r>
            <a:r>
              <a:rPr lang="hy-AM" sz="2800" dirty="0" err="1"/>
              <a:t>Աբրոյան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4B7B3-1659-4929-9057-D7B35492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8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9957-85E6-4AAF-B572-274E28D6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9362"/>
          </a:xfrm>
        </p:spPr>
        <p:txBody>
          <a:bodyPr/>
          <a:lstStyle/>
          <a:p>
            <a:r>
              <a:rPr lang="hy-AM" dirty="0"/>
              <a:t>Մաթեմատիկական ներկայացում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88CE42-7488-46CC-8259-BBD505CFDF95}"/>
                  </a:ext>
                </a:extLst>
              </p:cNvPr>
              <p:cNvSpPr txBox="1"/>
              <p:nvPr/>
            </p:nvSpPr>
            <p:spPr>
              <a:xfrm>
                <a:off x="458147" y="2543530"/>
                <a:ext cx="11219673" cy="6908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𝑙𝑜𝑔𝐷</m:t>
                          </m:r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𝑛𝑜𝑖𝑠𝑒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88CE42-7488-46CC-8259-BBD505CFD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47" y="2543530"/>
                <a:ext cx="11219673" cy="6908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7745DA0-9419-4564-B736-D6CDDCF04E9C}"/>
              </a:ext>
            </a:extLst>
          </p:cNvPr>
          <p:cNvSpPr txBox="1"/>
          <p:nvPr/>
        </p:nvSpPr>
        <p:spPr>
          <a:xfrm>
            <a:off x="10158460" y="2969122"/>
            <a:ext cx="313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F305D1-3C28-47AF-89F8-331D93B8D03B}"/>
              </a:ext>
            </a:extLst>
          </p:cNvPr>
          <p:cNvSpPr txBox="1"/>
          <p:nvPr/>
        </p:nvSpPr>
        <p:spPr>
          <a:xfrm>
            <a:off x="10903411" y="2957426"/>
            <a:ext cx="313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7AB99-4EDD-4D22-8B51-46258E58373E}"/>
              </a:ext>
            </a:extLst>
          </p:cNvPr>
          <p:cNvSpPr txBox="1"/>
          <p:nvPr/>
        </p:nvSpPr>
        <p:spPr>
          <a:xfrm>
            <a:off x="458148" y="1889924"/>
            <a:ext cx="11219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3000" dirty="0"/>
              <a:t>Գեներատոր – Տարբերակիչ </a:t>
            </a:r>
            <a:r>
              <a:rPr lang="hy-AM" sz="3000" dirty="0" err="1"/>
              <a:t>մինիմաքս</a:t>
            </a:r>
            <a:r>
              <a:rPr lang="hy-AM" sz="3000" dirty="0"/>
              <a:t> </a:t>
            </a:r>
            <a:r>
              <a:rPr lang="hy-AM" sz="3000" dirty="0" err="1"/>
              <a:t>ալգորիթմը</a:t>
            </a:r>
            <a:r>
              <a:rPr lang="en-US" sz="3000" dirty="0"/>
              <a:t>`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00BC9FF-3959-4E6B-B13B-72215FCF43F4}"/>
                  </a:ext>
                </a:extLst>
              </p:cNvPr>
              <p:cNvSpPr/>
              <p:nvPr/>
            </p:nvSpPr>
            <p:spPr>
              <a:xfrm>
                <a:off x="462755" y="4469496"/>
                <a:ext cx="11347769" cy="1935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𝑙𝑜𝑔𝐷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𝑛𝑜𝑖𝑠𝑒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𝑛𝑜𝑖𝑠𝑒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𝑆𝑡𝑒𝑔𝑜</m:t>
                                  </m:r>
                                  <m:d>
                                    <m:d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func>
                            <m:func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fName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00BC9FF-3959-4E6B-B13B-72215FCF4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55" y="4469496"/>
                <a:ext cx="11347769" cy="19357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4E60637-A94F-4979-A9F5-92915EDE3483}"/>
              </a:ext>
            </a:extLst>
          </p:cNvPr>
          <p:cNvSpPr txBox="1"/>
          <p:nvPr/>
        </p:nvSpPr>
        <p:spPr>
          <a:xfrm>
            <a:off x="294640" y="3540583"/>
            <a:ext cx="11383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3000" dirty="0"/>
              <a:t>Գեներատոր – Տարբերակիչ</a:t>
            </a:r>
            <a:r>
              <a:rPr lang="en-US" sz="3000" dirty="0"/>
              <a:t> - </a:t>
            </a:r>
            <a:r>
              <a:rPr lang="hy-AM" sz="3000" dirty="0" err="1"/>
              <a:t>Թաքնավերլուծիչ</a:t>
            </a:r>
            <a:r>
              <a:rPr lang="hy-AM" sz="3000" dirty="0"/>
              <a:t> </a:t>
            </a:r>
            <a:r>
              <a:rPr lang="hy-AM" sz="3000" dirty="0" err="1"/>
              <a:t>մինիմաքս</a:t>
            </a:r>
            <a:r>
              <a:rPr lang="hy-AM" sz="3000" dirty="0"/>
              <a:t> </a:t>
            </a:r>
            <a:r>
              <a:rPr lang="hy-AM" sz="3000" dirty="0" err="1"/>
              <a:t>ալգորիթմը</a:t>
            </a:r>
            <a:r>
              <a:rPr lang="en-US" sz="3000" dirty="0"/>
              <a:t>`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95E2DC-D677-4F31-835C-E58B191DDBE6}"/>
              </a:ext>
            </a:extLst>
          </p:cNvPr>
          <p:cNvSpPr txBox="1"/>
          <p:nvPr/>
        </p:nvSpPr>
        <p:spPr>
          <a:xfrm>
            <a:off x="2070625" y="6181087"/>
            <a:ext cx="313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240E3C-4079-4835-A7F1-D522AEBF53C6}"/>
              </a:ext>
            </a:extLst>
          </p:cNvPr>
          <p:cNvSpPr txBox="1"/>
          <p:nvPr/>
        </p:nvSpPr>
        <p:spPr>
          <a:xfrm>
            <a:off x="2815576" y="6169391"/>
            <a:ext cx="313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D24A1B-B903-4DB2-AEF5-EB7F3E1262E3}"/>
              </a:ext>
            </a:extLst>
          </p:cNvPr>
          <p:cNvSpPr txBox="1"/>
          <p:nvPr/>
        </p:nvSpPr>
        <p:spPr>
          <a:xfrm>
            <a:off x="3651967" y="6181087"/>
            <a:ext cx="313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086C3-A51A-4053-BBD9-A5F0B0B8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7492BA-F4A2-49E5-816F-B81BCF0FCF7E}"/>
              </a:ext>
            </a:extLst>
          </p:cNvPr>
          <p:cNvSpPr/>
          <p:nvPr/>
        </p:nvSpPr>
        <p:spPr>
          <a:xfrm>
            <a:off x="589280" y="3523120"/>
            <a:ext cx="10863636" cy="3200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F02E1F-1744-43F2-B4C9-6AC4EF4DEC94}"/>
              </a:ext>
            </a:extLst>
          </p:cNvPr>
          <p:cNvSpPr/>
          <p:nvPr/>
        </p:nvSpPr>
        <p:spPr>
          <a:xfrm>
            <a:off x="294640" y="1889925"/>
            <a:ext cx="11475244" cy="1539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9957-85E6-4AAF-B572-274E28D6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y-AM" dirty="0"/>
              <a:t>Մաթեմատիկական ներկայացում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00BC9FF-3959-4E6B-B13B-72215FCF43F4}"/>
                  </a:ext>
                </a:extLst>
              </p:cNvPr>
              <p:cNvSpPr/>
              <p:nvPr/>
            </p:nvSpPr>
            <p:spPr>
              <a:xfrm>
                <a:off x="96995" y="3928359"/>
                <a:ext cx="12095005" cy="193578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𝑙𝑜𝑔𝐷</m:t>
                              </m:r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𝑛𝑜𝑖𝑠𝑒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3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US" sz="30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𝑛𝑜𝑖𝑠𝑒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𝑆𝑡𝑒𝑔𝑜</m:t>
                                  </m:r>
                                  <m:d>
                                    <m:d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func>
                            <m:func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fName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00BC9FF-3959-4E6B-B13B-72215FCF4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5" y="3928359"/>
                <a:ext cx="12095005" cy="19357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4E60637-A94F-4979-A9F5-92915EDE3483}"/>
              </a:ext>
            </a:extLst>
          </p:cNvPr>
          <p:cNvSpPr txBox="1"/>
          <p:nvPr/>
        </p:nvSpPr>
        <p:spPr>
          <a:xfrm>
            <a:off x="96996" y="2388504"/>
            <a:ext cx="12095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3000" dirty="0"/>
              <a:t>Գեներատոր – Տարբերակիչ</a:t>
            </a:r>
            <a:r>
              <a:rPr lang="en-US" sz="3000" dirty="0"/>
              <a:t> - </a:t>
            </a:r>
            <a:r>
              <a:rPr lang="hy-AM" sz="3000" dirty="0" err="1"/>
              <a:t>Թաքնավերլուծիչ</a:t>
            </a:r>
            <a:r>
              <a:rPr lang="hy-AM" sz="3000" dirty="0"/>
              <a:t> </a:t>
            </a:r>
            <a:r>
              <a:rPr lang="hy-AM" sz="3000" dirty="0" err="1"/>
              <a:t>մինիմաքս</a:t>
            </a:r>
            <a:r>
              <a:rPr lang="hy-AM" sz="3000" dirty="0"/>
              <a:t> </a:t>
            </a:r>
            <a:r>
              <a:rPr lang="hy-AM" sz="3000" dirty="0" err="1"/>
              <a:t>ալգորիթմը</a:t>
            </a:r>
            <a:r>
              <a:rPr lang="en-US" sz="3000" dirty="0"/>
              <a:t>`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95E2DC-D677-4F31-835C-E58B191DDBE6}"/>
              </a:ext>
            </a:extLst>
          </p:cNvPr>
          <p:cNvSpPr txBox="1"/>
          <p:nvPr/>
        </p:nvSpPr>
        <p:spPr>
          <a:xfrm>
            <a:off x="1745505" y="5639950"/>
            <a:ext cx="313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240E3C-4079-4835-A7F1-D522AEBF53C6}"/>
              </a:ext>
            </a:extLst>
          </p:cNvPr>
          <p:cNvSpPr txBox="1"/>
          <p:nvPr/>
        </p:nvSpPr>
        <p:spPr>
          <a:xfrm>
            <a:off x="2490456" y="5628254"/>
            <a:ext cx="313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D24A1B-B903-4DB2-AEF5-EB7F3E1262E3}"/>
              </a:ext>
            </a:extLst>
          </p:cNvPr>
          <p:cNvSpPr txBox="1"/>
          <p:nvPr/>
        </p:nvSpPr>
        <p:spPr>
          <a:xfrm>
            <a:off x="3326847" y="5639950"/>
            <a:ext cx="313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B12975-F203-451F-A69F-EB19FBA9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02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DE83-2744-4B62-AB33-BF195524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96769" cy="1400530"/>
          </a:xfrm>
        </p:spPr>
        <p:txBody>
          <a:bodyPr/>
          <a:lstStyle/>
          <a:p>
            <a:r>
              <a:rPr lang="hy-AM"/>
              <a:t>Մինիմաքս ալգորիթմի իրականացումը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5E23AA-6B45-41CF-8361-9B6C836DE78D}"/>
              </a:ext>
            </a:extLst>
          </p:cNvPr>
          <p:cNvSpPr/>
          <p:nvPr/>
        </p:nvSpPr>
        <p:spPr>
          <a:xfrm>
            <a:off x="2299822" y="1646692"/>
            <a:ext cx="2053737" cy="10399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000" dirty="0">
                <a:solidFill>
                  <a:schemeClr val="bg1"/>
                </a:solidFill>
              </a:rPr>
              <a:t>Իրական նկարներ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9842CB-77BE-4A70-B4A9-295081EB6EC9}"/>
              </a:ext>
            </a:extLst>
          </p:cNvPr>
          <p:cNvSpPr/>
          <p:nvPr/>
        </p:nvSpPr>
        <p:spPr>
          <a:xfrm>
            <a:off x="5415353" y="1646692"/>
            <a:ext cx="1262306" cy="10399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Տ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7A5B1F-1626-450D-8733-880AA6F673F7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>
            <a:off x="4353559" y="2166680"/>
            <a:ext cx="1061794" cy="0"/>
          </a:xfrm>
          <a:prstGeom prst="straightConnector1">
            <a:avLst/>
          </a:prstGeom>
          <a:ln w="762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FDBDC3-F078-495E-B797-DD0B67E40040}"/>
              </a:ext>
            </a:extLst>
          </p:cNvPr>
          <p:cNvSpPr txBox="1"/>
          <p:nvPr/>
        </p:nvSpPr>
        <p:spPr>
          <a:xfrm>
            <a:off x="1640491" y="1560968"/>
            <a:ext cx="387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C6D7EB-471A-402D-8564-E152A5EFA6DA}"/>
              </a:ext>
            </a:extLst>
          </p:cNvPr>
          <p:cNvSpPr/>
          <p:nvPr/>
        </p:nvSpPr>
        <p:spPr>
          <a:xfrm>
            <a:off x="2299823" y="3223424"/>
            <a:ext cx="2053736" cy="10399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200" dirty="0">
                <a:solidFill>
                  <a:schemeClr val="bg1"/>
                </a:solidFill>
              </a:rPr>
              <a:t>Աղմուկ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3B01EF-480C-4BA5-9A11-D8A6F674C4CB}"/>
              </a:ext>
            </a:extLst>
          </p:cNvPr>
          <p:cNvSpPr/>
          <p:nvPr/>
        </p:nvSpPr>
        <p:spPr>
          <a:xfrm>
            <a:off x="5415353" y="3223425"/>
            <a:ext cx="1262305" cy="10399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Գ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6D4C15-C975-4B0C-BAE0-39AC32AC1779}"/>
              </a:ext>
            </a:extLst>
          </p:cNvPr>
          <p:cNvCxnSpPr>
            <a:cxnSpLocks/>
            <a:stCxn id="23" idx="3"/>
            <a:endCxn id="24" idx="2"/>
          </p:cNvCxnSpPr>
          <p:nvPr/>
        </p:nvCxnSpPr>
        <p:spPr>
          <a:xfrm flipV="1">
            <a:off x="4353559" y="3743412"/>
            <a:ext cx="1061794" cy="1"/>
          </a:xfrm>
          <a:prstGeom prst="straightConnector1">
            <a:avLst/>
          </a:prstGeom>
          <a:ln w="762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BB52E7C-9FC1-49A4-AE9B-DFC9B02F1D5A}"/>
              </a:ext>
            </a:extLst>
          </p:cNvPr>
          <p:cNvSpPr txBox="1"/>
          <p:nvPr/>
        </p:nvSpPr>
        <p:spPr>
          <a:xfrm>
            <a:off x="1640491" y="3137700"/>
            <a:ext cx="2942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D4E302E-33F1-48D9-A45D-067D7A774B59}"/>
              </a:ext>
            </a:extLst>
          </p:cNvPr>
          <p:cNvSpPr/>
          <p:nvPr/>
        </p:nvSpPr>
        <p:spPr>
          <a:xfrm>
            <a:off x="7402416" y="3223425"/>
            <a:ext cx="1262305" cy="10399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Տ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26F1CB-D5BD-47D7-A6B5-255C7D1C3F75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6677658" y="3743411"/>
            <a:ext cx="724758" cy="1"/>
          </a:xfrm>
          <a:prstGeom prst="straightConnector1">
            <a:avLst/>
          </a:prstGeom>
          <a:ln w="762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422100-F98C-43FC-AC02-9F0E56B9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4593BA-9B39-4A46-AF1D-BAE88E1AEFFE}"/>
              </a:ext>
            </a:extLst>
          </p:cNvPr>
          <p:cNvSpPr/>
          <p:nvPr/>
        </p:nvSpPr>
        <p:spPr>
          <a:xfrm>
            <a:off x="2299823" y="4920144"/>
            <a:ext cx="2053736" cy="10399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200" dirty="0">
                <a:solidFill>
                  <a:schemeClr val="bg1"/>
                </a:solidFill>
              </a:rPr>
              <a:t>Աղմուկ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D8FC96-8A3F-4C7D-9DD7-804A138143B6}"/>
              </a:ext>
            </a:extLst>
          </p:cNvPr>
          <p:cNvSpPr/>
          <p:nvPr/>
        </p:nvSpPr>
        <p:spPr>
          <a:xfrm>
            <a:off x="5415353" y="4920145"/>
            <a:ext cx="1262305" cy="10399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Գ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34AF80-4CE2-472F-A4E4-73B5216FEA50}"/>
              </a:ext>
            </a:extLst>
          </p:cNvPr>
          <p:cNvCxnSpPr>
            <a:cxnSpLocks/>
            <a:stCxn id="41" idx="3"/>
            <a:endCxn id="42" idx="2"/>
          </p:cNvCxnSpPr>
          <p:nvPr/>
        </p:nvCxnSpPr>
        <p:spPr>
          <a:xfrm flipV="1">
            <a:off x="4353559" y="5440132"/>
            <a:ext cx="1061794" cy="1"/>
          </a:xfrm>
          <a:prstGeom prst="straightConnector1">
            <a:avLst/>
          </a:prstGeom>
          <a:ln w="762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082B80-B062-4E5A-82EB-DC489E95C382}"/>
              </a:ext>
            </a:extLst>
          </p:cNvPr>
          <p:cNvSpPr txBox="1"/>
          <p:nvPr/>
        </p:nvSpPr>
        <p:spPr>
          <a:xfrm>
            <a:off x="1640491" y="4834420"/>
            <a:ext cx="2942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3</a:t>
            </a:r>
            <a:endParaRPr lang="en-US" sz="30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DEB396E-5F9B-400B-A063-1D4F6492AE75}"/>
              </a:ext>
            </a:extLst>
          </p:cNvPr>
          <p:cNvSpPr/>
          <p:nvPr/>
        </p:nvSpPr>
        <p:spPr>
          <a:xfrm>
            <a:off x="7402416" y="4920145"/>
            <a:ext cx="1262305" cy="10399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Տ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3FDA1CD-A9DB-4E49-AC68-C6629D9AD225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 flipV="1">
            <a:off x="6677658" y="5440131"/>
            <a:ext cx="724758" cy="1"/>
          </a:xfrm>
          <a:prstGeom prst="straightConnector1">
            <a:avLst/>
          </a:prstGeom>
          <a:ln w="762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B9F69F-1E9B-4658-9323-68F5B98D8CCD}"/>
              </a:ext>
            </a:extLst>
          </p:cNvPr>
          <p:cNvGrpSpPr/>
          <p:nvPr/>
        </p:nvGrpSpPr>
        <p:grpSpPr>
          <a:xfrm>
            <a:off x="7576368" y="4930160"/>
            <a:ext cx="914400" cy="916515"/>
            <a:chOff x="8820150" y="1851133"/>
            <a:chExt cx="914400" cy="9165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A7CE8C5-3908-472F-9AFA-4574D662C0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0150" y="1851133"/>
              <a:ext cx="914400" cy="91651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03B0249-173C-46DE-A196-AD7EBD1CC0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0150" y="1851134"/>
              <a:ext cx="914400" cy="91651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689F67-D668-4EA2-BA9F-51C342B353D3}"/>
              </a:ext>
            </a:extLst>
          </p:cNvPr>
          <p:cNvGrpSpPr/>
          <p:nvPr/>
        </p:nvGrpSpPr>
        <p:grpSpPr>
          <a:xfrm>
            <a:off x="5611119" y="3285153"/>
            <a:ext cx="914400" cy="916515"/>
            <a:chOff x="8820150" y="1851133"/>
            <a:chExt cx="914400" cy="916515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B19BE93-DCFE-4986-8C96-E52AB46A9C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0150" y="1851133"/>
              <a:ext cx="914400" cy="91651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AD40705-EA52-4560-9AA4-762F98EE2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0150" y="1851134"/>
              <a:ext cx="914400" cy="91651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897EA5-19EB-4CC0-9B6D-0908B4E24CB7}"/>
                  </a:ext>
                </a:extLst>
              </p:cNvPr>
              <p:cNvSpPr txBox="1"/>
              <p:nvPr/>
            </p:nvSpPr>
            <p:spPr>
              <a:xfrm>
                <a:off x="6879083" y="1730245"/>
                <a:ext cx="17207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US" sz="440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897EA5-19EB-4CC0-9B6D-0908B4E24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083" y="1730245"/>
                <a:ext cx="1720740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EE97465-BD74-49BB-8BFB-89244252C253}"/>
                  </a:ext>
                </a:extLst>
              </p:cNvPr>
              <p:cNvSpPr txBox="1"/>
              <p:nvPr/>
            </p:nvSpPr>
            <p:spPr>
              <a:xfrm>
                <a:off x="8827777" y="3306030"/>
                <a:ext cx="17207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0)</m:t>
                      </m:r>
                    </m:oMath>
                  </m:oMathPara>
                </a14:m>
                <a:endParaRPr lang="en-US" sz="440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EE97465-BD74-49BB-8BFB-89244252C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777" y="3306030"/>
                <a:ext cx="172074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6CD8A46-CE6A-4275-AF55-0243B2EC6AB0}"/>
                  </a:ext>
                </a:extLst>
              </p:cNvPr>
              <p:cNvSpPr txBox="1"/>
              <p:nvPr/>
            </p:nvSpPr>
            <p:spPr>
              <a:xfrm>
                <a:off x="8838673" y="5003696"/>
                <a:ext cx="17207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US" sz="440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6CD8A46-CE6A-4275-AF55-0243B2EC6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673" y="5003696"/>
                <a:ext cx="1720740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42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2" grpId="0"/>
      <p:bldP spid="23" grpId="0" animBg="1"/>
      <p:bldP spid="24" grpId="0" animBg="1"/>
      <p:bldP spid="26" grpId="0"/>
      <p:bldP spid="27" grpId="0" animBg="1"/>
      <p:bldP spid="41" grpId="0" animBg="1"/>
      <p:bldP spid="42" grpId="0" animBg="1"/>
      <p:bldP spid="44" grpId="0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4CD9-C9B4-4E45-B62B-59388FC9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270049" cy="1017789"/>
          </a:xfrm>
        </p:spPr>
        <p:txBody>
          <a:bodyPr/>
          <a:lstStyle/>
          <a:p>
            <a:r>
              <a:rPr lang="hy-AM"/>
              <a:t>Տվյալների նկարագրություն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5AD44D-29F7-4CF3-83C5-7606488BE190}"/>
              </a:ext>
            </a:extLst>
          </p:cNvPr>
          <p:cNvSpPr/>
          <p:nvPr/>
        </p:nvSpPr>
        <p:spPr>
          <a:xfrm>
            <a:off x="1554773" y="1703507"/>
            <a:ext cx="1881554" cy="10199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solidFill>
                  <a:schemeClr val="bg1"/>
                </a:solidFill>
              </a:rPr>
              <a:t>Kaggle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3CC4-420E-4B4C-8BFD-C5C7AF9661A7}"/>
              </a:ext>
            </a:extLst>
          </p:cNvPr>
          <p:cNvSpPr/>
          <p:nvPr/>
        </p:nvSpPr>
        <p:spPr>
          <a:xfrm>
            <a:off x="7136425" y="1703507"/>
            <a:ext cx="2028092" cy="10199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000">
                <a:solidFill>
                  <a:schemeClr val="bg1"/>
                </a:solidFill>
              </a:rPr>
              <a:t>Ֆիլտրում</a:t>
            </a:r>
            <a:endParaRPr lang="en-US" sz="300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EDBEAE-FBA7-41FE-A4BC-1B1E7605086C}"/>
              </a:ext>
            </a:extLst>
          </p:cNvPr>
          <p:cNvSpPr/>
          <p:nvPr/>
        </p:nvSpPr>
        <p:spPr>
          <a:xfrm>
            <a:off x="949569" y="4261802"/>
            <a:ext cx="3091962" cy="148590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hy-AM" sz="3000">
              <a:solidFill>
                <a:schemeClr val="bg1"/>
              </a:solidFill>
            </a:endParaRPr>
          </a:p>
          <a:p>
            <a:pPr algn="ctr"/>
            <a:r>
              <a:rPr lang="hy-AM" sz="3000">
                <a:solidFill>
                  <a:schemeClr val="bg1"/>
                </a:solidFill>
              </a:rPr>
              <a:t>Չափսերի փոփոխում</a:t>
            </a:r>
            <a:endParaRPr lang="en-US" sz="3000">
              <a:solidFill>
                <a:schemeClr val="bg1"/>
              </a:solidFill>
            </a:endParaRPr>
          </a:p>
          <a:p>
            <a:pPr algn="ctr"/>
            <a:endParaRPr lang="en-US" sz="300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5DCD30-18CE-4A96-BEA4-6F9391AD9CD7}"/>
              </a:ext>
            </a:extLst>
          </p:cNvPr>
          <p:cNvSpPr/>
          <p:nvPr/>
        </p:nvSpPr>
        <p:spPr>
          <a:xfrm>
            <a:off x="6050575" y="4131384"/>
            <a:ext cx="4199792" cy="174673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000">
                <a:solidFill>
                  <a:schemeClr val="bg1"/>
                </a:solidFill>
              </a:rPr>
              <a:t>Ստացված նկարների պահպանում</a:t>
            </a:r>
          </a:p>
          <a:p>
            <a:pPr algn="ctr"/>
            <a:r>
              <a:rPr lang="en-US" sz="3000">
                <a:solidFill>
                  <a:schemeClr val="bg1"/>
                </a:solidFill>
              </a:rPr>
              <a:t>(</a:t>
            </a:r>
            <a:r>
              <a:rPr lang="hy-AM" sz="3000">
                <a:solidFill>
                  <a:schemeClr val="bg1"/>
                </a:solidFill>
              </a:rPr>
              <a:t>քանակ՝ </a:t>
            </a:r>
            <a:r>
              <a:rPr lang="en-US" sz="3000">
                <a:solidFill>
                  <a:schemeClr val="bg1"/>
                </a:solidFill>
              </a:rPr>
              <a:t>39,884)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7ABE83-07EC-4B8C-96D6-0E0DC3E7D7E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36327" y="2213461"/>
            <a:ext cx="3700098" cy="0"/>
          </a:xfrm>
          <a:prstGeom prst="straightConnector1">
            <a:avLst/>
          </a:prstGeom>
          <a:ln w="762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5D8389-2A15-4145-8110-F2CEB173888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4553817" y="665148"/>
            <a:ext cx="1538388" cy="5654921"/>
          </a:xfrm>
          <a:prstGeom prst="bentConnector3">
            <a:avLst>
              <a:gd name="adj1" fmla="val 50000"/>
            </a:avLst>
          </a:prstGeom>
          <a:ln w="762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F93F0F-8A8A-42FF-BD44-C20C05A5907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041531" y="5004753"/>
            <a:ext cx="2009044" cy="0"/>
          </a:xfrm>
          <a:prstGeom prst="straightConnector1">
            <a:avLst/>
          </a:prstGeom>
          <a:ln w="762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4950B4-D13A-4F7A-9066-DE9230F8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3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44DA-D48F-4B21-BC89-70864FCC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/>
              <a:t>Նկարների ֆիլտրում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DFB90-9377-4FE6-B374-CE54546E7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95718"/>
            <a:ext cx="8946541" cy="4809564"/>
          </a:xfrm>
        </p:spPr>
        <p:txBody>
          <a:bodyPr>
            <a:noAutofit/>
          </a:bodyPr>
          <a:lstStyle/>
          <a:p>
            <a:r>
              <a:rPr lang="hy-AM" sz="3000"/>
              <a:t>Հստակ</a:t>
            </a:r>
            <a:r>
              <a:rPr lang="en-US" sz="3000"/>
              <a:t> </a:t>
            </a:r>
            <a:r>
              <a:rPr lang="hy-AM" sz="3000"/>
              <a:t>պատկեր</a:t>
            </a:r>
            <a:r>
              <a:rPr lang="en-US" sz="3000"/>
              <a:t>(non blurry)</a:t>
            </a:r>
            <a:endParaRPr lang="hy-AM" sz="3000"/>
          </a:p>
          <a:p>
            <a:r>
              <a:rPr lang="hy-AM" sz="3000"/>
              <a:t>Տղամարդ</a:t>
            </a:r>
            <a:endParaRPr lang="en-US" sz="3000"/>
          </a:p>
          <a:p>
            <a:r>
              <a:rPr lang="hy-AM" sz="3000"/>
              <a:t>Ոչ ճաղատ</a:t>
            </a:r>
            <a:endParaRPr lang="en-US" sz="3000"/>
          </a:p>
          <a:p>
            <a:r>
              <a:rPr lang="hy-AM" sz="3000"/>
              <a:t>Առանց ակնոցների</a:t>
            </a:r>
            <a:endParaRPr lang="en-US" sz="3000"/>
          </a:p>
          <a:p>
            <a:r>
              <a:rPr lang="hy-AM" sz="3000"/>
              <a:t>Առանց գլխարկի</a:t>
            </a:r>
            <a:endParaRPr lang="en-US" sz="3000"/>
          </a:p>
          <a:p>
            <a:r>
              <a:rPr lang="hy-AM" sz="3000"/>
              <a:t>Առանց վզնոցի</a:t>
            </a:r>
            <a:endParaRPr lang="en-US" sz="3000"/>
          </a:p>
          <a:p>
            <a:r>
              <a:rPr lang="hy-AM" sz="3000"/>
              <a:t>Առանց ականջողերի</a:t>
            </a:r>
            <a:endParaRPr lang="en-US" sz="3000"/>
          </a:p>
          <a:p>
            <a:r>
              <a:rPr lang="hy-AM" sz="3000"/>
              <a:t>Ոչ սպիտակ մազերով</a:t>
            </a:r>
            <a:endParaRPr lang="en-US" sz="3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781F8-DDBD-49D4-87DA-4589E188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88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BBE852E4-BBA1-49E6-80E3-3F0E6864E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790" y="2141116"/>
            <a:ext cx="1219370" cy="1495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56C12-313F-411A-8694-662278B3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7084"/>
          </a:xfrm>
        </p:spPr>
        <p:txBody>
          <a:bodyPr/>
          <a:lstStyle/>
          <a:p>
            <a:r>
              <a:rPr lang="hy-AM"/>
              <a:t>Չափսերի փոփոխում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43F02-5FE0-4895-8487-14B04ABA1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435" y="1853248"/>
            <a:ext cx="1695450" cy="2076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BD422-64DB-41AB-B47E-F736384EF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470" y="2143656"/>
            <a:ext cx="1219370" cy="1495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B4FB3E-E122-4CD9-ACF7-1898886E32D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960" y="2281873"/>
            <a:ext cx="1219200" cy="12192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321B4B-BAB9-4686-916F-4E965522E38B}"/>
              </a:ext>
            </a:extLst>
          </p:cNvPr>
          <p:cNvCxnSpPr>
            <a:cxnSpLocks/>
          </p:cNvCxnSpPr>
          <p:nvPr/>
        </p:nvCxnSpPr>
        <p:spPr>
          <a:xfrm>
            <a:off x="1194435" y="4151313"/>
            <a:ext cx="169545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B40588-CBDA-48D6-85A0-5178A69DCEE7}"/>
              </a:ext>
            </a:extLst>
          </p:cNvPr>
          <p:cNvCxnSpPr>
            <a:cxnSpLocks/>
          </p:cNvCxnSpPr>
          <p:nvPr/>
        </p:nvCxnSpPr>
        <p:spPr>
          <a:xfrm flipV="1">
            <a:off x="919480" y="1853248"/>
            <a:ext cx="0" cy="207645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7FA6F6-5CB1-4F2A-9349-F696EB591655}"/>
              </a:ext>
            </a:extLst>
          </p:cNvPr>
          <p:cNvSpPr txBox="1"/>
          <p:nvPr/>
        </p:nvSpPr>
        <p:spPr>
          <a:xfrm>
            <a:off x="358349" y="27365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D40584-F868-4BB3-887E-F68CA3FA7BC2}"/>
              </a:ext>
            </a:extLst>
          </p:cNvPr>
          <p:cNvSpPr txBox="1"/>
          <p:nvPr/>
        </p:nvSpPr>
        <p:spPr>
          <a:xfrm>
            <a:off x="1757466" y="415131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178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658283-5F66-45B8-B1E5-1ABF65EAC40C}"/>
              </a:ext>
            </a:extLst>
          </p:cNvPr>
          <p:cNvCxnSpPr>
            <a:cxnSpLocks/>
          </p:cNvCxnSpPr>
          <p:nvPr/>
        </p:nvCxnSpPr>
        <p:spPr>
          <a:xfrm>
            <a:off x="5501470" y="3849688"/>
            <a:ext cx="121937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B947BB4-BE2F-4D75-BF42-2D1A90F5F16B}"/>
              </a:ext>
            </a:extLst>
          </p:cNvPr>
          <p:cNvSpPr txBox="1"/>
          <p:nvPr/>
        </p:nvSpPr>
        <p:spPr>
          <a:xfrm>
            <a:off x="5820511" y="384968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128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AEAAE3-67E8-47CE-9865-9694198DBFC7}"/>
              </a:ext>
            </a:extLst>
          </p:cNvPr>
          <p:cNvCxnSpPr>
            <a:cxnSpLocks/>
          </p:cNvCxnSpPr>
          <p:nvPr/>
        </p:nvCxnSpPr>
        <p:spPr>
          <a:xfrm flipV="1">
            <a:off x="5297720" y="2143656"/>
            <a:ext cx="0" cy="149563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003362D-C00A-47B0-A2C8-526EC9930AD9}"/>
              </a:ext>
            </a:extLst>
          </p:cNvPr>
          <p:cNvSpPr txBox="1"/>
          <p:nvPr/>
        </p:nvSpPr>
        <p:spPr>
          <a:xfrm>
            <a:off x="4728333" y="270089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158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CAD118-5D47-4A40-8340-69181172B2F1}"/>
              </a:ext>
            </a:extLst>
          </p:cNvPr>
          <p:cNvCxnSpPr>
            <a:cxnSpLocks/>
          </p:cNvCxnSpPr>
          <p:nvPr/>
        </p:nvCxnSpPr>
        <p:spPr>
          <a:xfrm>
            <a:off x="9585960" y="3744913"/>
            <a:ext cx="12192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CBA0CA2-729B-4C2D-BC0C-F74CC108BFE1}"/>
              </a:ext>
            </a:extLst>
          </p:cNvPr>
          <p:cNvSpPr txBox="1"/>
          <p:nvPr/>
        </p:nvSpPr>
        <p:spPr>
          <a:xfrm>
            <a:off x="9910866" y="374491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128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08F11E-7D3C-46F0-BA06-8E49E9CE2CA0}"/>
              </a:ext>
            </a:extLst>
          </p:cNvPr>
          <p:cNvCxnSpPr>
            <a:cxnSpLocks/>
          </p:cNvCxnSpPr>
          <p:nvPr/>
        </p:nvCxnSpPr>
        <p:spPr>
          <a:xfrm flipV="1">
            <a:off x="9319260" y="2281873"/>
            <a:ext cx="0" cy="127861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5AFA3A-014F-485E-A048-887C5C24571B}"/>
              </a:ext>
            </a:extLst>
          </p:cNvPr>
          <p:cNvSpPr txBox="1"/>
          <p:nvPr/>
        </p:nvSpPr>
        <p:spPr>
          <a:xfrm>
            <a:off x="8749873" y="270089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128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EF6C973-D659-4A33-A8E8-7452F3529245}"/>
              </a:ext>
            </a:extLst>
          </p:cNvPr>
          <p:cNvSpPr/>
          <p:nvPr/>
        </p:nvSpPr>
        <p:spPr>
          <a:xfrm>
            <a:off x="3279871" y="2631618"/>
            <a:ext cx="1162158" cy="57912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04F5738-C0B9-497C-A257-B388CCE64E0D}"/>
              </a:ext>
            </a:extLst>
          </p:cNvPr>
          <p:cNvSpPr/>
          <p:nvPr/>
        </p:nvSpPr>
        <p:spPr>
          <a:xfrm>
            <a:off x="7232991" y="2611476"/>
            <a:ext cx="1162158" cy="57912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7F052A7-CCB7-4C43-961F-22DBEDF06F87}"/>
                  </a:ext>
                </a:extLst>
              </p:cNvPr>
              <p:cNvSpPr txBox="1"/>
              <p:nvPr/>
            </p:nvSpPr>
            <p:spPr>
              <a:xfrm>
                <a:off x="2657094" y="5004753"/>
                <a:ext cx="2691378" cy="1261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218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178</m:t>
                          </m:r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128</m:t>
                          </m:r>
                        </m:den>
                      </m:f>
                    </m:oMath>
                  </m:oMathPara>
                </a14:m>
                <a:endParaRPr lang="en-US" sz="400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7F052A7-CCB7-4C43-961F-22DBEDF06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094" y="5004753"/>
                <a:ext cx="2691378" cy="12613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64B6083C-15B2-4BDE-8E05-C890C52F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5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3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9" grpId="0"/>
      <p:bldP spid="31" grpId="0"/>
      <p:bldP spid="39" grpId="0" animBg="1"/>
      <p:bldP spid="40" grpId="0" animBg="1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5577-2EF9-46E2-B88E-1E1F2B18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Արդյունքներ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CA1354-69C6-4FA0-A3B0-F1A81BE8F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520" y="1599369"/>
            <a:ext cx="4419381" cy="440519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3AF30C-E1E8-4E1A-B154-438D18B8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9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2C96-21A5-4747-9F79-CE4F07A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 err="1"/>
              <a:t>Թաքնագրությունը</a:t>
            </a:r>
            <a:r>
              <a:rPr lang="hy-AM" dirty="0"/>
              <a:t> հին ժամանակներում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6A959-00FE-4536-8822-E4874A345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68426" cy="4195481"/>
          </a:xfrm>
        </p:spPr>
        <p:txBody>
          <a:bodyPr>
            <a:normAutofit/>
          </a:bodyPr>
          <a:lstStyle/>
          <a:p>
            <a:r>
              <a:rPr lang="hy-AM" sz="3000" dirty="0"/>
              <a:t>Սպանված կենդանու մարմնում թաքնված նամակ</a:t>
            </a:r>
          </a:p>
          <a:p>
            <a:r>
              <a:rPr lang="hy-AM" sz="3000" dirty="0"/>
              <a:t>Մարդու գլխի վրա </a:t>
            </a:r>
            <a:r>
              <a:rPr lang="hy-AM" sz="3000" dirty="0" err="1"/>
              <a:t>դաջված</a:t>
            </a:r>
            <a:r>
              <a:rPr lang="hy-AM" sz="3000" dirty="0"/>
              <a:t> հաղորդագրություն</a:t>
            </a:r>
            <a:endParaRPr lang="en-US" sz="3000" dirty="0"/>
          </a:p>
          <a:p>
            <a:r>
              <a:rPr lang="hy-AM" sz="3000" dirty="0"/>
              <a:t>Լեզվական </a:t>
            </a:r>
            <a:r>
              <a:rPr lang="hy-AM" sz="3000" dirty="0" err="1"/>
              <a:t>թաքնագրություն</a:t>
            </a:r>
            <a:endParaRPr lang="hy-AM" sz="3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2800" dirty="0"/>
              <a:t>Տեքստի </a:t>
            </a:r>
            <a:r>
              <a:rPr lang="hy-AM" sz="2800"/>
              <a:t>առաջին տառերով </a:t>
            </a:r>
            <a:r>
              <a:rPr lang="hy-AM" sz="2800" dirty="0" err="1"/>
              <a:t>թաքնագրում</a:t>
            </a:r>
            <a:endParaRPr lang="hy-AM" sz="3000" dirty="0"/>
          </a:p>
          <a:p>
            <a:r>
              <a:rPr lang="hy-AM" sz="3000" dirty="0" err="1"/>
              <a:t>Քարդանի</a:t>
            </a:r>
            <a:r>
              <a:rPr lang="hy-AM" sz="3000" dirty="0"/>
              <a:t> ցանց</a:t>
            </a:r>
          </a:p>
          <a:p>
            <a:r>
              <a:rPr lang="hy-AM" sz="3000" dirty="0" err="1"/>
              <a:t>Միկրոկետ</a:t>
            </a:r>
            <a:endParaRPr lang="hy-AM" sz="3000" dirty="0"/>
          </a:p>
          <a:p>
            <a:endParaRPr lang="hy-AM" sz="3000" dirty="0"/>
          </a:p>
          <a:p>
            <a:pPr marL="0" indent="0">
              <a:buNone/>
            </a:pPr>
            <a:endParaRPr lang="hy-AM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95F75-55F4-483E-A241-6CEC5062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CC48-D6F8-4408-B347-8B0CB052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 err="1"/>
              <a:t>Թաքնագրությունը</a:t>
            </a:r>
            <a:r>
              <a:rPr lang="hy-AM" dirty="0"/>
              <a:t> թվային </a:t>
            </a:r>
            <a:r>
              <a:rPr lang="hy-AM" dirty="0" err="1"/>
              <a:t>ինֆորմացիայում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EF08-7C3D-497A-BDF4-3D2E63A2C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510118"/>
            <a:ext cx="7554913" cy="1880907"/>
          </a:xfrm>
        </p:spPr>
        <p:txBody>
          <a:bodyPr>
            <a:normAutofit/>
          </a:bodyPr>
          <a:lstStyle/>
          <a:p>
            <a:r>
              <a:rPr lang="hy-AM" sz="3000" dirty="0" err="1"/>
              <a:t>Աուդիո</a:t>
            </a:r>
            <a:r>
              <a:rPr lang="hy-AM" sz="3000" dirty="0"/>
              <a:t>/</a:t>
            </a:r>
            <a:r>
              <a:rPr lang="hy-AM" sz="3000" dirty="0" err="1"/>
              <a:t>Վիդեո</a:t>
            </a:r>
            <a:r>
              <a:rPr lang="hy-AM" sz="3000" dirty="0"/>
              <a:t> ֆայլերում</a:t>
            </a:r>
          </a:p>
          <a:p>
            <a:r>
              <a:rPr lang="hy-AM" sz="3000" dirty="0"/>
              <a:t>Նկարներում</a:t>
            </a:r>
          </a:p>
          <a:p>
            <a:r>
              <a:rPr lang="hy-AM" sz="3000" dirty="0"/>
              <a:t>Տեքստային ֆայլերում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56732-3AEC-4C53-ABF3-8026398C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6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CC48-D6F8-4408-B347-8B0CB052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 err="1"/>
              <a:t>Թաքնագրությունը</a:t>
            </a:r>
            <a:r>
              <a:rPr lang="hy-AM" dirty="0"/>
              <a:t> թվային </a:t>
            </a:r>
            <a:r>
              <a:rPr lang="hy-AM" dirty="0" err="1"/>
              <a:t>ինֆորմացիայում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EF08-7C3D-497A-BDF4-3D2E63A2C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707688" cy="4664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3000" dirty="0" err="1"/>
              <a:t>Ալգորիթմներ</a:t>
            </a:r>
            <a:endParaRPr lang="en-US" sz="3000" dirty="0"/>
          </a:p>
          <a:p>
            <a:r>
              <a:rPr lang="en-US" sz="3000" dirty="0"/>
              <a:t>LSB</a:t>
            </a:r>
          </a:p>
          <a:p>
            <a:r>
              <a:rPr lang="hy-AM" sz="3000" dirty="0"/>
              <a:t>Նկարի </a:t>
            </a:r>
            <a:r>
              <a:rPr lang="hy-AM" sz="3000" dirty="0" err="1"/>
              <a:t>արխիվացիայի</a:t>
            </a:r>
            <a:r>
              <a:rPr lang="hy-AM" sz="3000" dirty="0"/>
              <a:t> </a:t>
            </a:r>
            <a:r>
              <a:rPr lang="hy-AM" sz="3000" dirty="0" err="1"/>
              <a:t>ալգորիթմի</a:t>
            </a:r>
            <a:r>
              <a:rPr lang="hy-AM" sz="3000" dirty="0"/>
              <a:t> պարամետրերի փոփոխություն</a:t>
            </a:r>
          </a:p>
          <a:p>
            <a:r>
              <a:rPr lang="hy-AM" sz="3000" dirty="0" err="1"/>
              <a:t>Օպերացիոն</a:t>
            </a:r>
            <a:r>
              <a:rPr lang="hy-AM" sz="3000" dirty="0"/>
              <a:t> համակարգի տրված հնարավորությունների հիման վրա</a:t>
            </a:r>
          </a:p>
          <a:p>
            <a:r>
              <a:rPr lang="hy-AM" sz="3000" dirty="0"/>
              <a:t>Ֆայլերի տիպերի առանձնահատկությունների հիման վրա</a:t>
            </a:r>
            <a:endParaRPr lang="en-US" sz="3000" dirty="0"/>
          </a:p>
          <a:p>
            <a:r>
              <a:rPr lang="hy-AM" sz="3000" dirty="0"/>
              <a:t>Նկարի </a:t>
            </a:r>
            <a:r>
              <a:rPr lang="hy-AM" sz="3000" dirty="0" err="1"/>
              <a:t>գեներացիա</a:t>
            </a:r>
            <a:r>
              <a:rPr lang="hy-AM" sz="3000" dirty="0"/>
              <a:t> </a:t>
            </a:r>
            <a:r>
              <a:rPr lang="hy-AM" sz="3000" dirty="0" err="1"/>
              <a:t>թաքնագրված</a:t>
            </a:r>
            <a:r>
              <a:rPr lang="hy-AM" sz="3000" dirty="0"/>
              <a:t> ինֆորմացիայով</a:t>
            </a:r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243BD-092B-4B9D-95BF-E4A2B655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5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B695-D9BC-4AE7-88BC-B18507D4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35133"/>
            <a:ext cx="9404723" cy="1400530"/>
          </a:xfrm>
        </p:spPr>
        <p:txBody>
          <a:bodyPr/>
          <a:lstStyle/>
          <a:p>
            <a:r>
              <a:rPr lang="hy-AM" dirty="0" err="1"/>
              <a:t>Թաքնավերլուծություն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BAD86-F146-4DB1-8F5A-F385875A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795463" cy="4369949"/>
          </a:xfrm>
        </p:spPr>
        <p:txBody>
          <a:bodyPr>
            <a:noAutofit/>
          </a:bodyPr>
          <a:lstStyle/>
          <a:p>
            <a:r>
              <a:rPr lang="hy-AM" sz="3000"/>
              <a:t>Դատարկ </a:t>
            </a:r>
            <a:r>
              <a:rPr lang="hy-AM" sz="3000" dirty="0"/>
              <a:t>կրիչի հետ </a:t>
            </a:r>
            <a:r>
              <a:rPr lang="hy-AM" sz="3000"/>
              <a:t>համեմատություն </a:t>
            </a:r>
            <a:r>
              <a:rPr lang="en-US" sz="3000"/>
              <a:t>(</a:t>
            </a:r>
            <a:r>
              <a:rPr lang="hy-AM" sz="3000" dirty="0"/>
              <a:t>առկայության դեպքում</a:t>
            </a:r>
            <a:r>
              <a:rPr lang="en-US" sz="3000" dirty="0"/>
              <a:t>)</a:t>
            </a:r>
            <a:endParaRPr lang="hy-AM" sz="3000" dirty="0"/>
          </a:p>
          <a:p>
            <a:r>
              <a:rPr lang="hy-AM" sz="3000" dirty="0"/>
              <a:t>Կրիչի նման այլ անփոփոխ կրիչների ստեղծում և նրանց </a:t>
            </a:r>
            <a:r>
              <a:rPr lang="hy-AM" sz="3000" dirty="0" err="1"/>
              <a:t>ստատիստիկ</a:t>
            </a:r>
            <a:r>
              <a:rPr lang="hy-AM" sz="3000" dirty="0"/>
              <a:t> </a:t>
            </a:r>
            <a:r>
              <a:rPr lang="hy-AM" sz="3000" dirty="0" err="1"/>
              <a:t>անալիզի</a:t>
            </a:r>
            <a:r>
              <a:rPr lang="hy-AM" sz="3000" dirty="0"/>
              <a:t> կատարում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3000" dirty="0"/>
              <a:t>Նկարի դեպքում նույն ապարատով նկարահանում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3000" dirty="0" err="1"/>
              <a:t>Աուդիոի</a:t>
            </a:r>
            <a:r>
              <a:rPr lang="hy-AM" sz="3000" dirty="0"/>
              <a:t> դեպքում նույն սարքով ձայնագրում</a:t>
            </a:r>
          </a:p>
          <a:p>
            <a:r>
              <a:rPr lang="hy-AM" sz="3000" dirty="0"/>
              <a:t>Կրիչի աղմուկի </a:t>
            </a:r>
            <a:r>
              <a:rPr lang="hy-AM" sz="3000" dirty="0" err="1"/>
              <a:t>ստատիստիկ</a:t>
            </a:r>
            <a:r>
              <a:rPr lang="hy-AM" sz="3000" dirty="0"/>
              <a:t> անալիզ</a:t>
            </a:r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505FB-553E-4B71-899E-B9791E0C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3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7C71-ADBA-4BB3-B4ED-37AE6948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Խնդրի դրվածք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FD2E2-D48C-4B47-B157-4358C58C5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10193578" cy="42423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y-AM" sz="3200" dirty="0"/>
              <a:t>Ստեղծել </a:t>
            </a:r>
            <a:r>
              <a:rPr lang="hy-AM" sz="3200" dirty="0" err="1"/>
              <a:t>նեյրոնային</a:t>
            </a:r>
            <a:r>
              <a:rPr lang="hy-AM" sz="3200" dirty="0"/>
              <a:t> ցանց, որն ունակ կլինի </a:t>
            </a:r>
            <a:r>
              <a:rPr lang="hy-AM" sz="3200" dirty="0" err="1"/>
              <a:t>գեներացներ</a:t>
            </a:r>
            <a:r>
              <a:rPr lang="hy-AM" sz="3200" dirty="0"/>
              <a:t> այնպիսի նկար-</a:t>
            </a:r>
            <a:r>
              <a:rPr lang="hy-AM" sz="3200" dirty="0" err="1"/>
              <a:t>կրիչներ</a:t>
            </a:r>
            <a:r>
              <a:rPr lang="hy-AM" sz="3200" dirty="0"/>
              <a:t>, որոնք՝ ինֆորմացիա </a:t>
            </a:r>
            <a:r>
              <a:rPr lang="hy-AM" sz="3200" dirty="0" err="1"/>
              <a:t>թաքնագրելիս</a:t>
            </a:r>
            <a:r>
              <a:rPr lang="hy-AM" sz="3200" dirty="0"/>
              <a:t>, </a:t>
            </a:r>
            <a:r>
              <a:rPr lang="hy-AM" sz="3200" dirty="0" err="1"/>
              <a:t>թաքնավերլուծության</a:t>
            </a:r>
            <a:r>
              <a:rPr lang="hy-AM" sz="3200" dirty="0"/>
              <a:t> ենթարկելը բարդ </a:t>
            </a:r>
            <a:r>
              <a:rPr lang="en-US" sz="3200" dirty="0"/>
              <a:t>(</a:t>
            </a:r>
            <a:r>
              <a:rPr lang="hy-AM" sz="3200" dirty="0"/>
              <a:t>լավագույն դեպքում անհնար</a:t>
            </a:r>
            <a:r>
              <a:rPr lang="en-US" sz="3200" dirty="0"/>
              <a:t>)</a:t>
            </a:r>
            <a:r>
              <a:rPr lang="hy-AM" sz="3200" dirty="0"/>
              <a:t> կլինի։</a:t>
            </a:r>
          </a:p>
          <a:p>
            <a:pPr marL="0" indent="0" algn="just">
              <a:buNone/>
            </a:pPr>
            <a:r>
              <a:rPr lang="hy-AM" sz="3200" dirty="0"/>
              <a:t>Ստեղծված նկարները պետք է լինեն իրականին մոտ, այսինքն մարդու համար տեսքից անհասկանալի լինի, նկարը իրական է, թե ոչ։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73FAB-C19F-4884-A8B2-A23D21C4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1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9548-B4A3-4E37-AC1C-9C69D409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Աշխատանքի սկզբունքը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401A1-4426-4BAE-927F-AE96E2D49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622608" cy="2651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3 </a:t>
            </a:r>
            <a:r>
              <a:rPr lang="hy-AM" sz="3200" err="1"/>
              <a:t>նեյրոնային</a:t>
            </a:r>
            <a:r>
              <a:rPr lang="hy-AM" sz="3200"/>
              <a:t> ցանց՝</a:t>
            </a:r>
            <a:endParaRPr lang="hy-AM" sz="3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3200" dirty="0"/>
              <a:t> Գեներատոր </a:t>
            </a:r>
            <a:r>
              <a:rPr lang="en-US" sz="3200" dirty="0"/>
              <a:t>(</a:t>
            </a:r>
            <a:r>
              <a:rPr lang="hy-AM" sz="3200" dirty="0"/>
              <a:t>Գ</a:t>
            </a:r>
            <a:r>
              <a:rPr lang="en-US" sz="3200" dirty="0"/>
              <a:t>)</a:t>
            </a:r>
            <a:endParaRPr lang="hy-AM" sz="3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3200" dirty="0"/>
              <a:t> Տարբերակիչ</a:t>
            </a:r>
            <a:r>
              <a:rPr lang="en-US" sz="3200" dirty="0"/>
              <a:t> (</a:t>
            </a:r>
            <a:r>
              <a:rPr lang="hy-AM" sz="3200" dirty="0"/>
              <a:t>Տ</a:t>
            </a:r>
            <a:r>
              <a:rPr lang="en-US" sz="3200" dirty="0"/>
              <a:t>)</a:t>
            </a:r>
            <a:endParaRPr lang="hy-AM" sz="3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3200" dirty="0"/>
              <a:t> </a:t>
            </a:r>
            <a:r>
              <a:rPr lang="hy-AM" sz="3200" dirty="0" err="1"/>
              <a:t>Թաքնավերլուծիչ</a:t>
            </a:r>
            <a:r>
              <a:rPr lang="en-US" sz="3200" dirty="0"/>
              <a:t> (</a:t>
            </a:r>
            <a:r>
              <a:rPr lang="hy-AM" sz="3200" dirty="0"/>
              <a:t>Թ</a:t>
            </a:r>
            <a:r>
              <a:rPr lang="en-US" sz="3200" dirty="0"/>
              <a:t>)</a:t>
            </a:r>
            <a:endParaRPr lang="hy-AM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0E3F8-CF09-491D-B336-654B877A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5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DE83-2744-4B62-AB33-BF195524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Աշխատանքի սկզբունքը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5E23AA-6B45-41CF-8361-9B6C836DE78D}"/>
              </a:ext>
            </a:extLst>
          </p:cNvPr>
          <p:cNvSpPr/>
          <p:nvPr/>
        </p:nvSpPr>
        <p:spPr>
          <a:xfrm>
            <a:off x="918062" y="1575572"/>
            <a:ext cx="2053737" cy="10399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000" dirty="0">
                <a:solidFill>
                  <a:schemeClr val="bg1"/>
                </a:solidFill>
              </a:rPr>
              <a:t>Իրական նկարներ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9842CB-77BE-4A70-B4A9-295081EB6EC9}"/>
              </a:ext>
            </a:extLst>
          </p:cNvPr>
          <p:cNvSpPr/>
          <p:nvPr/>
        </p:nvSpPr>
        <p:spPr>
          <a:xfrm>
            <a:off x="4033593" y="1575572"/>
            <a:ext cx="1262306" cy="10399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Տ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7A5B1F-1626-450D-8733-880AA6F673F7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>
            <a:off x="2971799" y="2095560"/>
            <a:ext cx="1061794" cy="0"/>
          </a:xfrm>
          <a:prstGeom prst="straightConnector1">
            <a:avLst/>
          </a:prstGeom>
          <a:ln w="762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FDBDC3-F078-495E-B797-DD0B67E40040}"/>
              </a:ext>
            </a:extLst>
          </p:cNvPr>
          <p:cNvSpPr txBox="1"/>
          <p:nvPr/>
        </p:nvSpPr>
        <p:spPr>
          <a:xfrm>
            <a:off x="258731" y="1489848"/>
            <a:ext cx="387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C6D7EB-471A-402D-8564-E152A5EFA6DA}"/>
              </a:ext>
            </a:extLst>
          </p:cNvPr>
          <p:cNvSpPr/>
          <p:nvPr/>
        </p:nvSpPr>
        <p:spPr>
          <a:xfrm>
            <a:off x="918063" y="2817024"/>
            <a:ext cx="2053736" cy="10399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200" dirty="0">
                <a:solidFill>
                  <a:schemeClr val="bg1"/>
                </a:solidFill>
              </a:rPr>
              <a:t>Աղմուկ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3B01EF-480C-4BA5-9A11-D8A6F674C4CB}"/>
              </a:ext>
            </a:extLst>
          </p:cNvPr>
          <p:cNvSpPr/>
          <p:nvPr/>
        </p:nvSpPr>
        <p:spPr>
          <a:xfrm>
            <a:off x="4033593" y="2817025"/>
            <a:ext cx="1262305" cy="10399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Գ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6D4C15-C975-4B0C-BAE0-39AC32AC1779}"/>
              </a:ext>
            </a:extLst>
          </p:cNvPr>
          <p:cNvCxnSpPr>
            <a:cxnSpLocks/>
            <a:stCxn id="23" idx="3"/>
            <a:endCxn id="24" idx="2"/>
          </p:cNvCxnSpPr>
          <p:nvPr/>
        </p:nvCxnSpPr>
        <p:spPr>
          <a:xfrm flipV="1">
            <a:off x="2971799" y="3337012"/>
            <a:ext cx="1061794" cy="1"/>
          </a:xfrm>
          <a:prstGeom prst="straightConnector1">
            <a:avLst/>
          </a:prstGeom>
          <a:ln w="762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BB52E7C-9FC1-49A4-AE9B-DFC9B02F1D5A}"/>
              </a:ext>
            </a:extLst>
          </p:cNvPr>
          <p:cNvSpPr txBox="1"/>
          <p:nvPr/>
        </p:nvSpPr>
        <p:spPr>
          <a:xfrm>
            <a:off x="258731" y="2731300"/>
            <a:ext cx="2942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D4E302E-33F1-48D9-A45D-067D7A774B59}"/>
              </a:ext>
            </a:extLst>
          </p:cNvPr>
          <p:cNvSpPr/>
          <p:nvPr/>
        </p:nvSpPr>
        <p:spPr>
          <a:xfrm>
            <a:off x="6020656" y="2817025"/>
            <a:ext cx="1262305" cy="10399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Տ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26F1CB-D5BD-47D7-A6B5-255C7D1C3F75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5295898" y="3337011"/>
            <a:ext cx="724758" cy="1"/>
          </a:xfrm>
          <a:prstGeom prst="straightConnector1">
            <a:avLst/>
          </a:prstGeom>
          <a:ln w="762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9E53EFE-70BA-4235-A379-EF53A0737714}"/>
              </a:ext>
            </a:extLst>
          </p:cNvPr>
          <p:cNvSpPr/>
          <p:nvPr/>
        </p:nvSpPr>
        <p:spPr>
          <a:xfrm>
            <a:off x="918063" y="4030878"/>
            <a:ext cx="2053736" cy="10373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000" dirty="0">
                <a:solidFill>
                  <a:schemeClr val="bg1"/>
                </a:solidFill>
              </a:rPr>
              <a:t>Աղմուկ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5F0E701-45EE-464A-B6F0-76EC9077AB18}"/>
              </a:ext>
            </a:extLst>
          </p:cNvPr>
          <p:cNvSpPr/>
          <p:nvPr/>
        </p:nvSpPr>
        <p:spPr>
          <a:xfrm>
            <a:off x="4033594" y="4030878"/>
            <a:ext cx="1262305" cy="10399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Գ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29235E-EA91-4C84-9CE0-061597154705}"/>
              </a:ext>
            </a:extLst>
          </p:cNvPr>
          <p:cNvCxnSpPr>
            <a:cxnSpLocks/>
            <a:stCxn id="29" idx="3"/>
            <a:endCxn id="30" idx="2"/>
          </p:cNvCxnSpPr>
          <p:nvPr/>
        </p:nvCxnSpPr>
        <p:spPr>
          <a:xfrm>
            <a:off x="2971799" y="4549533"/>
            <a:ext cx="1061795" cy="1331"/>
          </a:xfrm>
          <a:prstGeom prst="straightConnector1">
            <a:avLst/>
          </a:prstGeom>
          <a:ln w="762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A0646D4-0CE1-4975-98FE-98CC7A1F5934}"/>
              </a:ext>
            </a:extLst>
          </p:cNvPr>
          <p:cNvSpPr txBox="1"/>
          <p:nvPr/>
        </p:nvSpPr>
        <p:spPr>
          <a:xfrm>
            <a:off x="258731" y="3945153"/>
            <a:ext cx="2942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C4631DC-F86D-4729-B3EE-E45B5C095CAC}"/>
              </a:ext>
            </a:extLst>
          </p:cNvPr>
          <p:cNvSpPr/>
          <p:nvPr/>
        </p:nvSpPr>
        <p:spPr>
          <a:xfrm>
            <a:off x="6020656" y="4028218"/>
            <a:ext cx="1262305" cy="10399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Թ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769F0D-A918-42D4-A8AF-845AD54BADF6}"/>
              </a:ext>
            </a:extLst>
          </p:cNvPr>
          <p:cNvCxnSpPr>
            <a:cxnSpLocks/>
            <a:stCxn id="30" idx="6"/>
            <a:endCxn id="33" idx="2"/>
          </p:cNvCxnSpPr>
          <p:nvPr/>
        </p:nvCxnSpPr>
        <p:spPr>
          <a:xfrm flipV="1">
            <a:off x="5295899" y="4548203"/>
            <a:ext cx="724757" cy="2661"/>
          </a:xfrm>
          <a:prstGeom prst="straightConnector1">
            <a:avLst/>
          </a:prstGeom>
          <a:ln w="762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F3BA9A0-A3AE-4BA2-9924-954E8A455AB3}"/>
              </a:ext>
            </a:extLst>
          </p:cNvPr>
          <p:cNvSpPr/>
          <p:nvPr/>
        </p:nvSpPr>
        <p:spPr>
          <a:xfrm>
            <a:off x="918062" y="5301274"/>
            <a:ext cx="2053735" cy="11170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000" dirty="0">
                <a:solidFill>
                  <a:schemeClr val="bg1"/>
                </a:solidFill>
              </a:rPr>
              <a:t>Աղմուկ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256D5E8-47C5-40FF-9666-F5229B6007B2}"/>
              </a:ext>
            </a:extLst>
          </p:cNvPr>
          <p:cNvSpPr/>
          <p:nvPr/>
        </p:nvSpPr>
        <p:spPr>
          <a:xfrm>
            <a:off x="4033594" y="5301274"/>
            <a:ext cx="1262305" cy="1122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Գ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6BDEFC-602D-4034-98D1-DA3458DF18F5}"/>
              </a:ext>
            </a:extLst>
          </p:cNvPr>
          <p:cNvCxnSpPr>
            <a:cxnSpLocks/>
            <a:stCxn id="35" idx="3"/>
            <a:endCxn id="36" idx="2"/>
          </p:cNvCxnSpPr>
          <p:nvPr/>
        </p:nvCxnSpPr>
        <p:spPr>
          <a:xfrm>
            <a:off x="2971797" y="5859799"/>
            <a:ext cx="1061797" cy="2495"/>
          </a:xfrm>
          <a:prstGeom prst="straightConnector1">
            <a:avLst/>
          </a:prstGeom>
          <a:ln w="762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07DD503-D861-4487-8D21-45C628DE5D5F}"/>
              </a:ext>
            </a:extLst>
          </p:cNvPr>
          <p:cNvSpPr txBox="1"/>
          <p:nvPr/>
        </p:nvSpPr>
        <p:spPr>
          <a:xfrm>
            <a:off x="258731" y="5215549"/>
            <a:ext cx="2942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C143F60-53B8-493E-8036-9E1B76ACE05E}"/>
              </a:ext>
            </a:extLst>
          </p:cNvPr>
          <p:cNvSpPr/>
          <p:nvPr/>
        </p:nvSpPr>
        <p:spPr>
          <a:xfrm>
            <a:off x="9583314" y="5296284"/>
            <a:ext cx="1262306" cy="11220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Թ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ECB2D26-7E1B-46E7-B42C-A76C8204D715}"/>
              </a:ext>
            </a:extLst>
          </p:cNvPr>
          <p:cNvCxnSpPr>
            <a:cxnSpLocks/>
            <a:stCxn id="36" idx="6"/>
            <a:endCxn id="66" idx="1"/>
          </p:cNvCxnSpPr>
          <p:nvPr/>
        </p:nvCxnSpPr>
        <p:spPr>
          <a:xfrm flipV="1">
            <a:off x="5295899" y="5857304"/>
            <a:ext cx="724757" cy="4990"/>
          </a:xfrm>
          <a:prstGeom prst="straightConnector1">
            <a:avLst/>
          </a:prstGeom>
          <a:ln w="762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C560F11-F848-4F41-B78D-01146FE6F530}"/>
              </a:ext>
            </a:extLst>
          </p:cNvPr>
          <p:cNvSpPr/>
          <p:nvPr/>
        </p:nvSpPr>
        <p:spPr>
          <a:xfrm>
            <a:off x="6020656" y="5296284"/>
            <a:ext cx="2838327" cy="11220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000" dirty="0">
                <a:solidFill>
                  <a:schemeClr val="bg1"/>
                </a:solidFill>
              </a:rPr>
              <a:t>Տեքստի </a:t>
            </a:r>
            <a:r>
              <a:rPr lang="hy-AM" sz="3000" dirty="0" err="1">
                <a:solidFill>
                  <a:schemeClr val="bg1"/>
                </a:solidFill>
              </a:rPr>
              <a:t>թաքնագրում</a:t>
            </a:r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8616404-55D1-402D-A63A-ABE8EE8C6B18}"/>
              </a:ext>
            </a:extLst>
          </p:cNvPr>
          <p:cNvCxnSpPr>
            <a:cxnSpLocks/>
            <a:stCxn id="66" idx="3"/>
            <a:endCxn id="39" idx="2"/>
          </p:cNvCxnSpPr>
          <p:nvPr/>
        </p:nvCxnSpPr>
        <p:spPr>
          <a:xfrm>
            <a:off x="8858983" y="5857304"/>
            <a:ext cx="724331" cy="0"/>
          </a:xfrm>
          <a:prstGeom prst="straightConnector1">
            <a:avLst/>
          </a:prstGeom>
          <a:ln w="762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C6F00-14F0-4DC7-86C6-2EA68357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4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2" grpId="0"/>
      <p:bldP spid="23" grpId="0" animBg="1"/>
      <p:bldP spid="24" grpId="0" animBg="1"/>
      <p:bldP spid="26" grpId="0"/>
      <p:bldP spid="27" grpId="0" animBg="1"/>
      <p:bldP spid="29" grpId="0" animBg="1"/>
      <p:bldP spid="30" grpId="0" animBg="1"/>
      <p:bldP spid="32" grpId="0"/>
      <p:bldP spid="33" grpId="0" animBg="1"/>
      <p:bldP spid="35" grpId="0" animBg="1"/>
      <p:bldP spid="36" grpId="0" animBg="1"/>
      <p:bldP spid="38" grpId="0"/>
      <p:bldP spid="39" grpId="0" animBg="1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32CB-558B-4B78-AD37-90A313D3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Մաթեմատիկական ներկայացում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E73BE-D659-44A4-81C6-1FBC0009C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4640"/>
            <a:ext cx="11088688" cy="5212080"/>
          </a:xfrm>
        </p:spPr>
        <p:txBody>
          <a:bodyPr>
            <a:noAutofit/>
          </a:bodyPr>
          <a:lstStyle/>
          <a:p>
            <a:r>
              <a:rPr lang="en-US" sz="2600" dirty="0"/>
              <a:t> G(z) </a:t>
            </a:r>
            <a:r>
              <a:rPr lang="hy-AM" sz="2600" dirty="0"/>
              <a:t>- գեներատորի ֆունկցիան</a:t>
            </a:r>
            <a:endParaRPr lang="en-US" sz="26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2600" dirty="0"/>
              <a:t> մուտք՝ </a:t>
            </a:r>
            <a:r>
              <a:rPr lang="en-US" sz="2600" dirty="0"/>
              <a:t>z </a:t>
            </a:r>
            <a:r>
              <a:rPr lang="hy-AM" sz="2600" dirty="0"/>
              <a:t>– աղմուկ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2600" dirty="0"/>
              <a:t> ելք - նկար</a:t>
            </a:r>
            <a:endParaRPr lang="en-US" sz="2600" dirty="0"/>
          </a:p>
          <a:p>
            <a:r>
              <a:rPr lang="en-US" sz="2600" dirty="0"/>
              <a:t> D(x)</a:t>
            </a:r>
            <a:r>
              <a:rPr lang="hy-AM" sz="2600" dirty="0"/>
              <a:t> – </a:t>
            </a:r>
            <a:r>
              <a:rPr lang="hy-AM" sz="2600" dirty="0" err="1"/>
              <a:t>տարբերակիչի</a:t>
            </a:r>
            <a:r>
              <a:rPr lang="hy-AM" sz="2600" dirty="0"/>
              <a:t> ֆունկցիան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2600" dirty="0"/>
              <a:t> մուտք՝ </a:t>
            </a:r>
            <a:r>
              <a:rPr lang="en-US" sz="2600" dirty="0"/>
              <a:t>x</a:t>
            </a:r>
            <a:r>
              <a:rPr lang="hy-AM" sz="2600" dirty="0"/>
              <a:t> – նկար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2600" dirty="0"/>
              <a:t> ելք </a:t>
            </a:r>
            <a:r>
              <a:rPr lang="en-US" sz="2600" dirty="0"/>
              <a:t>– 1</a:t>
            </a:r>
            <a:r>
              <a:rPr lang="hy-AM" sz="2600" dirty="0"/>
              <a:t>, եթե </a:t>
            </a:r>
            <a:r>
              <a:rPr lang="en-US" sz="2600" dirty="0"/>
              <a:t>x</a:t>
            </a:r>
            <a:r>
              <a:rPr lang="hy-AM" sz="2600" dirty="0"/>
              <a:t> նկարն իրական է</a:t>
            </a:r>
            <a:r>
              <a:rPr lang="en-US" sz="2600" dirty="0"/>
              <a:t>,</a:t>
            </a:r>
            <a:r>
              <a:rPr lang="hy-AM" sz="2600" dirty="0"/>
              <a:t> </a:t>
            </a:r>
            <a:r>
              <a:rPr lang="en-US" sz="2600" dirty="0"/>
              <a:t>0</a:t>
            </a:r>
            <a:r>
              <a:rPr lang="hy-AM" sz="2600" dirty="0"/>
              <a:t>, եթե այն </a:t>
            </a:r>
            <a:r>
              <a:rPr lang="hy-AM" sz="2600" dirty="0" err="1"/>
              <a:t>գեներացված</a:t>
            </a:r>
            <a:r>
              <a:rPr lang="hy-AM" sz="2600" dirty="0"/>
              <a:t> է</a:t>
            </a:r>
            <a:endParaRPr lang="en-US" sz="2600" dirty="0"/>
          </a:p>
          <a:p>
            <a:r>
              <a:rPr lang="en-US" sz="2600" dirty="0"/>
              <a:t> S(x)</a:t>
            </a:r>
            <a:r>
              <a:rPr lang="hy-AM" sz="2600" dirty="0"/>
              <a:t> – </a:t>
            </a:r>
            <a:r>
              <a:rPr lang="hy-AM" sz="2600" dirty="0" err="1"/>
              <a:t>թաքնավերլուծիչի</a:t>
            </a:r>
            <a:r>
              <a:rPr lang="hy-AM" sz="2600" dirty="0"/>
              <a:t> ֆունկցիան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2600" dirty="0"/>
              <a:t> մուտք՝ </a:t>
            </a:r>
            <a:r>
              <a:rPr lang="en-US" sz="2600" dirty="0"/>
              <a:t>x</a:t>
            </a:r>
            <a:r>
              <a:rPr lang="hy-AM" sz="2600" dirty="0"/>
              <a:t> – նկար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2600" dirty="0"/>
              <a:t>ելք - </a:t>
            </a:r>
            <a:r>
              <a:rPr lang="en-US" sz="2600" dirty="0"/>
              <a:t> 1</a:t>
            </a:r>
            <a:r>
              <a:rPr lang="hy-AM" sz="2600" dirty="0"/>
              <a:t>, եթե </a:t>
            </a:r>
            <a:r>
              <a:rPr lang="en-US" sz="2600" dirty="0"/>
              <a:t>x</a:t>
            </a:r>
            <a:r>
              <a:rPr lang="hy-AM" sz="2600" dirty="0"/>
              <a:t> նկարում </a:t>
            </a:r>
            <a:r>
              <a:rPr lang="hy-AM" sz="2600" dirty="0" err="1"/>
              <a:t>թաքնագրված</a:t>
            </a:r>
            <a:r>
              <a:rPr lang="hy-AM" sz="2600" dirty="0"/>
              <a:t> ինֆորմացիա կա, </a:t>
            </a:r>
            <a:r>
              <a:rPr lang="en-US" sz="2600" dirty="0"/>
              <a:t>0</a:t>
            </a:r>
            <a:r>
              <a:rPr lang="hy-AM" sz="2600" dirty="0"/>
              <a:t>՝ հակառակ դեպքում</a:t>
            </a:r>
          </a:p>
          <a:p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5FB49-065D-44C8-A4C6-02DC4D6A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96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E0E326B-EFB1-4447-854B-724D5AE0F703}">
  <we:reference id="c6940b2e-18bf-4dbb-ac94-a357e8fe909d" version="2.0.0.0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1836</TotalTime>
  <Words>428</Words>
  <Application>Microsoft Office PowerPoint</Application>
  <PresentationFormat>Widescreen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Wingdings</vt:lpstr>
      <vt:lpstr>Wingdings 3</vt:lpstr>
      <vt:lpstr>Ion</vt:lpstr>
      <vt:lpstr>Գեներատիվ մրցակցող ցանցերի կիրառումը նկարի տեսքով թաքնագրության կրիչ ստեղծելու համար</vt:lpstr>
      <vt:lpstr>Թաքնագրությունը հին ժամանակներում</vt:lpstr>
      <vt:lpstr>Թաքնագրությունը թվային ինֆորմացիայում</vt:lpstr>
      <vt:lpstr>Թաքնագրությունը թվային ինֆորմացիայում</vt:lpstr>
      <vt:lpstr>Թաքնավերլուծություն</vt:lpstr>
      <vt:lpstr>Խնդրի դրվածք</vt:lpstr>
      <vt:lpstr>Աշխատանքի սկզբունքը</vt:lpstr>
      <vt:lpstr>Աշխատանքի սկզբունքը</vt:lpstr>
      <vt:lpstr>Մաթեմատիկական ներկայացում</vt:lpstr>
      <vt:lpstr>Մաթեմատիկական ներկայացում</vt:lpstr>
      <vt:lpstr>Մաթեմատիկական ներկայացում</vt:lpstr>
      <vt:lpstr>Մինիմաքս ալգորիթմի իրականացումը</vt:lpstr>
      <vt:lpstr>Տվյալների նկարագրություն</vt:lpstr>
      <vt:lpstr>Նկարների ֆիլտրում</vt:lpstr>
      <vt:lpstr>Չափսերի փոփոխում</vt:lpstr>
      <vt:lpstr>Արդյունքներ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Գեներատիվ մրցակցող ցանցերի կիրառումը նկարի տեսքով թաքնագրության կրիչ ստեղծելու համար</dc:title>
  <dc:creator>Ruben Yedigaryan</dc:creator>
  <cp:lastModifiedBy>Ruben Yedigaryan</cp:lastModifiedBy>
  <cp:revision>45</cp:revision>
  <dcterms:created xsi:type="dcterms:W3CDTF">2019-05-05T18:12:25Z</dcterms:created>
  <dcterms:modified xsi:type="dcterms:W3CDTF">2019-05-12T20:22:01Z</dcterms:modified>
</cp:coreProperties>
</file>