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FEC3-1A8D-42E6-BA1D-D50A0643B62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EA4-6111-42A2-907B-976DB0BF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ARIMA models for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Non-technical introduction</a:t>
            </a:r>
          </a:p>
          <a:p>
            <a:endParaRPr lang="en-US" dirty="0"/>
          </a:p>
          <a:p>
            <a:r>
              <a:rPr lang="en-US" dirty="0" smtClean="0"/>
              <a:t>Vardan Baghdasaryan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3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ARIMA (0,1,1)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note that our data needs 1 order of differencing. </a:t>
            </a:r>
          </a:p>
          <a:p>
            <a:r>
              <a:rPr lang="en-US" dirty="0" smtClean="0"/>
              <a:t>Example suggests to use 2 AR signatures</a:t>
            </a:r>
          </a:p>
          <a:p>
            <a:r>
              <a:rPr lang="en-US" dirty="0" smtClean="0"/>
              <a:t>Check that this is a valid claim by applying the steps provided to you. </a:t>
            </a:r>
          </a:p>
          <a:p>
            <a:r>
              <a:rPr lang="en-US" dirty="0" smtClean="0"/>
              <a:t>Now consider an alternative dataset on Armenia Economic Activity. Load the dataset and try to predict Economic activity level in February </a:t>
            </a:r>
            <a:r>
              <a:rPr lang="en-US" smtClean="0"/>
              <a:t>and March of 2018.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non-seasonal ARIMA model is classified as an "ARIMA(</a:t>
            </a:r>
            <a:r>
              <a:rPr lang="en-US" dirty="0" err="1" smtClean="0"/>
              <a:t>p,d,q</a:t>
            </a:r>
            <a:r>
              <a:rPr lang="en-US" dirty="0" smtClean="0"/>
              <a:t>)" model, where: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is the number of autoregressive terms,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 is the number of </a:t>
            </a:r>
            <a:r>
              <a:rPr lang="en-US" dirty="0" err="1" smtClean="0"/>
              <a:t>nonseasonal</a:t>
            </a:r>
            <a:r>
              <a:rPr lang="en-US" dirty="0" smtClean="0"/>
              <a:t> differences needed for stationarity, and</a:t>
            </a:r>
          </a:p>
          <a:p>
            <a:pPr lvl="1"/>
            <a:r>
              <a:rPr lang="en-US" b="1" dirty="0" smtClean="0"/>
              <a:t>q</a:t>
            </a:r>
            <a:r>
              <a:rPr lang="en-US" dirty="0" smtClean="0"/>
              <a:t> is the number of lagged forecast errors in the prediction equation.</a:t>
            </a:r>
          </a:p>
          <a:p>
            <a:r>
              <a:rPr lang="cy-GB" dirty="0" smtClean="0"/>
              <a:t>General forecasting equation is:</a:t>
            </a:r>
          </a:p>
          <a:p>
            <a:pPr marL="0" indent="0" algn="ctr">
              <a:buNone/>
            </a:pPr>
            <a:r>
              <a:rPr lang="cy-GB" dirty="0" smtClean="0"/>
              <a:t>ŷ</a:t>
            </a:r>
            <a:r>
              <a:rPr lang="cy-GB" sz="1400" dirty="0" smtClean="0"/>
              <a:t>t</a:t>
            </a:r>
            <a:r>
              <a:rPr lang="cy-GB" dirty="0" smtClean="0"/>
              <a:t>   =   </a:t>
            </a:r>
            <a:r>
              <a:rPr lang="el-GR" dirty="0" smtClean="0"/>
              <a:t>μ + ϕ</a:t>
            </a:r>
            <a:r>
              <a:rPr lang="el-GR" sz="1400" dirty="0" smtClean="0"/>
              <a:t>1</a:t>
            </a:r>
            <a:r>
              <a:rPr lang="el-GR" dirty="0" smtClean="0"/>
              <a:t> </a:t>
            </a:r>
            <a:r>
              <a:rPr lang="cy-GB" dirty="0" smtClean="0"/>
              <a:t>y</a:t>
            </a:r>
            <a:r>
              <a:rPr lang="cy-GB" sz="1200" dirty="0" smtClean="0"/>
              <a:t>t-1</a:t>
            </a:r>
            <a:r>
              <a:rPr lang="cy-GB" dirty="0" smtClean="0"/>
              <a:t> +…+ </a:t>
            </a:r>
            <a:r>
              <a:rPr lang="el-GR" dirty="0" smtClean="0"/>
              <a:t>ϕ</a:t>
            </a:r>
            <a:r>
              <a:rPr lang="cy-GB" sz="1400" dirty="0" smtClean="0"/>
              <a:t>p</a:t>
            </a:r>
            <a:r>
              <a:rPr lang="cy-GB" dirty="0" smtClean="0"/>
              <a:t> y</a:t>
            </a:r>
            <a:r>
              <a:rPr lang="cy-GB" sz="1100" dirty="0" smtClean="0"/>
              <a:t>t-p</a:t>
            </a:r>
            <a:r>
              <a:rPr lang="cy-GB" dirty="0" smtClean="0"/>
              <a:t> - </a:t>
            </a:r>
            <a:r>
              <a:rPr lang="el-GR" dirty="0" smtClean="0"/>
              <a:t>θ</a:t>
            </a:r>
            <a:r>
              <a:rPr lang="el-GR" sz="1400" dirty="0" smtClean="0"/>
              <a:t>1</a:t>
            </a:r>
            <a:r>
              <a:rPr lang="cy-GB" dirty="0" smtClean="0"/>
              <a:t>e</a:t>
            </a:r>
            <a:r>
              <a:rPr lang="cy-GB" sz="1200" dirty="0" smtClean="0"/>
              <a:t>t-1</a:t>
            </a:r>
            <a:r>
              <a:rPr lang="cy-GB" dirty="0" smtClean="0"/>
              <a:t> -…- </a:t>
            </a:r>
            <a:r>
              <a:rPr lang="el-GR" dirty="0" smtClean="0"/>
              <a:t>θ</a:t>
            </a:r>
            <a:r>
              <a:rPr lang="cy-GB" sz="1400" dirty="0" smtClean="0"/>
              <a:t>q</a:t>
            </a:r>
            <a:r>
              <a:rPr lang="cy-GB" dirty="0" smtClean="0"/>
              <a:t>e</a:t>
            </a:r>
            <a:r>
              <a:rPr lang="cy-GB" sz="1400" dirty="0" smtClean="0"/>
              <a:t>t-q</a:t>
            </a:r>
          </a:p>
          <a:p>
            <a:pPr marL="0" indent="0">
              <a:buNone/>
            </a:pPr>
            <a:r>
              <a:rPr lang="cy-GB" sz="2200" dirty="0" smtClean="0"/>
              <a:t>Where </a:t>
            </a:r>
            <a:r>
              <a:rPr lang="en-US" sz="2200" dirty="0" smtClean="0"/>
              <a:t>if y denotes the d-</a:t>
            </a:r>
            <a:r>
              <a:rPr lang="en-US" sz="2200" dirty="0" err="1" smtClean="0"/>
              <a:t>th</a:t>
            </a:r>
            <a:r>
              <a:rPr lang="en-US" sz="2200" dirty="0" smtClean="0"/>
              <a:t> difference of Y, which means:</a:t>
            </a:r>
          </a:p>
          <a:p>
            <a:pPr marL="0" indent="0">
              <a:buNone/>
            </a:pPr>
            <a:r>
              <a:rPr lang="en-US" sz="2200" dirty="0" smtClean="0"/>
              <a:t>If d=0:  </a:t>
            </a:r>
            <a:r>
              <a:rPr lang="en-US" sz="2200" dirty="0" err="1" smtClean="0"/>
              <a:t>y</a:t>
            </a:r>
            <a:r>
              <a:rPr lang="en-US" sz="1050" dirty="0" err="1" smtClean="0"/>
              <a:t>t</a:t>
            </a:r>
            <a:r>
              <a:rPr lang="en-US" sz="2200" dirty="0" smtClean="0"/>
              <a:t>  =  </a:t>
            </a:r>
            <a:r>
              <a:rPr lang="en-US" sz="2200" dirty="0" err="1" smtClean="0"/>
              <a:t>Y</a:t>
            </a:r>
            <a:r>
              <a:rPr lang="en-US" sz="1200" dirty="0" err="1" smtClean="0"/>
              <a:t>t</a:t>
            </a: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If d=1:  </a:t>
            </a:r>
            <a:r>
              <a:rPr lang="en-US" sz="2200" dirty="0" err="1" smtClean="0"/>
              <a:t>y</a:t>
            </a:r>
            <a:r>
              <a:rPr lang="en-US" sz="1100" dirty="0" err="1" smtClean="0"/>
              <a:t>t</a:t>
            </a:r>
            <a:r>
              <a:rPr lang="en-US" sz="2200" dirty="0" smtClean="0"/>
              <a:t>  =  </a:t>
            </a:r>
            <a:r>
              <a:rPr lang="en-US" sz="2200" dirty="0" err="1" smtClean="0"/>
              <a:t>Y</a:t>
            </a:r>
            <a:r>
              <a:rPr lang="en-US" sz="1100" dirty="0" err="1" smtClean="0"/>
              <a:t>t</a:t>
            </a:r>
            <a:r>
              <a:rPr lang="en-US" sz="2200" dirty="0" smtClean="0"/>
              <a:t> - Y</a:t>
            </a:r>
            <a:r>
              <a:rPr lang="en-US" sz="1100" dirty="0" smtClean="0"/>
              <a:t>t-1</a:t>
            </a:r>
            <a:endParaRPr lang="cy-GB" sz="1100" dirty="0" smtClean="0"/>
          </a:p>
        </p:txBody>
      </p:sp>
    </p:spTree>
    <p:extLst>
      <p:ext uri="{BB962C8B-B14F-4D97-AF65-F5344CB8AC3E}">
        <p14:creationId xmlns:p14="http://schemas.microsoft.com/office/powerpoint/2010/main" val="382438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AR(p)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US" dirty="0" smtClean="0"/>
              <a:t>ARIMA(p,0,0) = p-order autoregressive model: </a:t>
            </a:r>
          </a:p>
          <a:p>
            <a:pPr lvl="1"/>
            <a:r>
              <a:rPr lang="en-US" b="1" dirty="0" smtClean="0"/>
              <a:t>if the series is stationary and </a:t>
            </a:r>
            <a:r>
              <a:rPr lang="en-US" b="1" dirty="0" err="1" smtClean="0"/>
              <a:t>autocorrelated</a:t>
            </a:r>
            <a:r>
              <a:rPr lang="en-US" dirty="0" smtClean="0"/>
              <a:t>, perhaps it can be predicted as a multiple of its own previous value, plus a constant.  The forecasting equation in this case is  (for p=1)</a:t>
            </a:r>
          </a:p>
          <a:p>
            <a:pPr marL="0" indent="0" algn="ctr">
              <a:buNone/>
            </a:pPr>
            <a:r>
              <a:rPr lang="en-US" dirty="0" err="1" smtClean="0"/>
              <a:t>Ŷ</a:t>
            </a:r>
            <a:r>
              <a:rPr lang="en-US" sz="1600" dirty="0" err="1" smtClean="0"/>
              <a:t>t</a:t>
            </a:r>
            <a:r>
              <a:rPr lang="en-US" dirty="0" smtClean="0"/>
              <a:t>  =  μ  +  ϕ</a:t>
            </a:r>
            <a:r>
              <a:rPr lang="en-US" sz="1100" dirty="0" smtClean="0"/>
              <a:t>1</a:t>
            </a:r>
            <a:r>
              <a:rPr lang="en-US" dirty="0" smtClean="0"/>
              <a:t>Y</a:t>
            </a:r>
            <a:r>
              <a:rPr lang="en-US" sz="1200" dirty="0" smtClean="0"/>
              <a:t>t-1</a:t>
            </a:r>
          </a:p>
          <a:p>
            <a:r>
              <a:rPr lang="en-US" dirty="0" smtClean="0"/>
              <a:t>In general case: </a:t>
            </a:r>
          </a:p>
          <a:p>
            <a:pPr marL="0" indent="0" algn="ctr">
              <a:buNone/>
            </a:pPr>
            <a:r>
              <a:rPr lang="en-US" dirty="0" err="1" smtClean="0"/>
              <a:t>Y</a:t>
            </a:r>
            <a:r>
              <a:rPr lang="en-US" sz="1600" dirty="0" err="1" smtClean="0"/>
              <a:t>t</a:t>
            </a:r>
            <a:r>
              <a:rPr lang="en-US" dirty="0" smtClean="0"/>
              <a:t>  =  μ  +  ϕ</a:t>
            </a:r>
            <a:r>
              <a:rPr lang="en-US" sz="1100" dirty="0" smtClean="0"/>
              <a:t>1</a:t>
            </a:r>
            <a:r>
              <a:rPr lang="en-US" dirty="0" smtClean="0"/>
              <a:t>Y</a:t>
            </a:r>
            <a:r>
              <a:rPr lang="en-US" sz="1200" dirty="0" smtClean="0"/>
              <a:t>t-1 </a:t>
            </a:r>
            <a:r>
              <a:rPr lang="en-US" dirty="0" smtClean="0"/>
              <a:t>+</a:t>
            </a:r>
            <a:r>
              <a:rPr lang="en-US" sz="1200" dirty="0" smtClean="0"/>
              <a:t>  </a:t>
            </a:r>
            <a:r>
              <a:rPr lang="en-US" dirty="0" smtClean="0"/>
              <a:t>ϕ</a:t>
            </a:r>
            <a:r>
              <a:rPr lang="en-US" sz="1400" dirty="0" smtClean="0"/>
              <a:t>1</a:t>
            </a:r>
            <a:r>
              <a:rPr lang="en-US" dirty="0" smtClean="0"/>
              <a:t>Y</a:t>
            </a:r>
            <a:r>
              <a:rPr lang="en-US" sz="1400" dirty="0" smtClean="0"/>
              <a:t>t-2 </a:t>
            </a:r>
            <a:r>
              <a:rPr lang="en-US" dirty="0" smtClean="0"/>
              <a:t>…</a:t>
            </a:r>
            <a:r>
              <a:rPr lang="en-US" sz="1400" dirty="0" smtClean="0"/>
              <a:t> </a:t>
            </a:r>
            <a:r>
              <a:rPr lang="en-US" dirty="0" smtClean="0"/>
              <a:t>+</a:t>
            </a:r>
            <a:r>
              <a:rPr lang="en-US" sz="2400" dirty="0" smtClean="0"/>
              <a:t>  </a:t>
            </a:r>
            <a:r>
              <a:rPr lang="en-US" dirty="0" err="1" smtClean="0"/>
              <a:t>ϕ</a:t>
            </a:r>
            <a:r>
              <a:rPr lang="en-US" sz="1400" dirty="0" err="1" smtClean="0"/>
              <a:t>k</a:t>
            </a:r>
            <a:r>
              <a:rPr lang="en-US" dirty="0" err="1" smtClean="0"/>
              <a:t>Y</a:t>
            </a:r>
            <a:r>
              <a:rPr lang="en-US" sz="1200" dirty="0" err="1" smtClean="0"/>
              <a:t>t</a:t>
            </a:r>
            <a:r>
              <a:rPr lang="en-US" sz="1200" dirty="0" smtClean="0"/>
              <a:t>-k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sz="1050" dirty="0" err="1" smtClean="0"/>
              <a:t>t</a:t>
            </a:r>
            <a:endParaRPr lang="en-US" sz="600" dirty="0" smtClean="0"/>
          </a:p>
          <a:p>
            <a:pPr marL="0" indent="0" algn="ctr">
              <a:buNone/>
            </a:pPr>
            <a:endParaRPr lang="en-US" sz="1200" dirty="0" smtClean="0"/>
          </a:p>
          <a:p>
            <a:r>
              <a:rPr lang="en-US" dirty="0" smtClean="0"/>
              <a:t>Assignments:</a:t>
            </a:r>
          </a:p>
          <a:p>
            <a:pPr lvl="1"/>
            <a:r>
              <a:rPr lang="en-US" dirty="0" smtClean="0"/>
              <a:t>How to determine p?</a:t>
            </a:r>
          </a:p>
          <a:p>
            <a:pPr lvl="1"/>
            <a:r>
              <a:rPr lang="en-US" dirty="0" smtClean="0"/>
              <a:t>How to judge about the model accuracy?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order of differencing 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1. If the series has positive autocorrelations out to a high number of lags, then it probably needs a higher order of differencing</a:t>
            </a:r>
          </a:p>
          <a:p>
            <a:r>
              <a:rPr lang="en-US" dirty="0" smtClean="0"/>
              <a:t>Rule 2. You observe the situation described in Rule 1. Take the first difference and check autocorrelations. If lag-1 is zero or negative and all the others are small, there is no need for further differencing. </a:t>
            </a:r>
          </a:p>
          <a:p>
            <a:r>
              <a:rPr lang="en-US" dirty="0" smtClean="0"/>
              <a:t>Rule 3. The optimal order of differencing is often the order of differencing at which the standard deviation is lowest.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See the assignment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and MA in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Autocorrelation vs </a:t>
            </a:r>
            <a:r>
              <a:rPr lang="en-US" b="1" dirty="0" smtClean="0">
                <a:solidFill>
                  <a:srgbClr val="FF0000"/>
                </a:solidFill>
              </a:rPr>
              <a:t>partial autocorrelation</a:t>
            </a:r>
            <a:r>
              <a:rPr lang="en-US" dirty="0" smtClean="0"/>
              <a:t>:</a:t>
            </a:r>
          </a:p>
          <a:p>
            <a:r>
              <a:rPr lang="en-US" dirty="0"/>
              <a:t>It is the correlation between two variables under the assumption that we know and take into account the values of some other set of variables.</a:t>
            </a:r>
          </a:p>
          <a:p>
            <a:r>
              <a:rPr lang="en-US" dirty="0"/>
              <a:t>For instance, consider a regression context in which </a:t>
            </a:r>
            <a:r>
              <a:rPr lang="en-US" i="1" dirty="0"/>
              <a:t>y</a:t>
            </a:r>
            <a:r>
              <a:rPr lang="en-US" dirty="0"/>
              <a:t> = response variable and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and 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 are predictor variables.  The partial correlation between </a:t>
            </a:r>
            <a:r>
              <a:rPr lang="en-US" i="1" dirty="0"/>
              <a:t>y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 is the correlation between the variables determined taking into account how both </a:t>
            </a:r>
            <a:r>
              <a:rPr lang="en-US" i="1" dirty="0"/>
              <a:t>y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 are related to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In regression, this partial correlation could be found by correlating the residuals from two different regressions:  (1) Regression in which we predict </a:t>
            </a:r>
            <a:r>
              <a:rPr lang="en-US" i="1" dirty="0"/>
              <a:t>y</a:t>
            </a:r>
            <a:r>
              <a:rPr lang="en-US" dirty="0"/>
              <a:t> from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(2) regression in which we predict 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 from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.  Basically, we correlate the “parts” of </a:t>
            </a:r>
            <a:r>
              <a:rPr lang="en-US" i="1" dirty="0"/>
              <a:t>y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 that are not predicted by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vs PACF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Autocorrelations </a:t>
            </a:r>
            <a:r>
              <a:rPr lang="en-US" dirty="0"/>
              <a:t>at lags 2 and above are merely due to the propagation of the autocorrelation at lag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1" y="1825625"/>
            <a:ext cx="5213476" cy="3454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16" y="2056864"/>
            <a:ext cx="5018469" cy="3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5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number of AR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inspecting PACF </a:t>
            </a:r>
            <a:r>
              <a:rPr lang="en-US" dirty="0"/>
              <a:t>you can determine how many AR terms you need to use to explain the autocorrelation pattern in a time series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if the partial autocorrelation is significant at lag 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 and not significant at any higher order lags--i.e., if the PACF "cuts off" at lag 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--then this suggests that you should try fitting an autoregressive model of order 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</a:p>
          <a:p>
            <a:pPr lvl="1"/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Note that in this particular case AR(1) model will be equivalent to first differencing. Can you explain why?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5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differenced data. Determining AR signatures.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 </a:t>
            </a:r>
            <a:r>
              <a:rPr lang="en-US" b="1" dirty="0" smtClean="0"/>
              <a:t>4: </a:t>
            </a:r>
            <a:r>
              <a:rPr lang="en-US" b="1" dirty="0"/>
              <a:t>If the </a:t>
            </a:r>
            <a:r>
              <a:rPr lang="en-US" b="1" u="sng" dirty="0"/>
              <a:t>PACF</a:t>
            </a:r>
            <a:r>
              <a:rPr lang="en-US" b="1" dirty="0"/>
              <a:t> of the differenced series displays a sharp cutoff and/or the lag-1 autocorrelation is </a:t>
            </a:r>
            <a:r>
              <a:rPr lang="en-US" b="1" u="sng" dirty="0"/>
              <a:t>positive</a:t>
            </a:r>
            <a:r>
              <a:rPr lang="en-US" b="1" dirty="0"/>
              <a:t>--i.e., if the series appears slightly "</a:t>
            </a:r>
            <a:r>
              <a:rPr lang="en-US" b="1" dirty="0" smtClean="0"/>
              <a:t>under-differenced</a:t>
            </a:r>
            <a:r>
              <a:rPr lang="en-US" b="1" dirty="0"/>
              <a:t>"--then consider adding an </a:t>
            </a:r>
            <a:r>
              <a:rPr lang="en-US" b="1" u="sng" dirty="0"/>
              <a:t>AR</a:t>
            </a:r>
            <a:r>
              <a:rPr lang="en-US" b="1" dirty="0"/>
              <a:t> term to the model.</a:t>
            </a:r>
            <a:r>
              <a:rPr lang="en-US" dirty="0"/>
              <a:t> </a:t>
            </a:r>
            <a:r>
              <a:rPr lang="en-US" b="1" dirty="0"/>
              <a:t>The lag at which the PACF cuts off is the indicated number of AR terms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AR term acts like “partial differencing” in the forecasting equation </a:t>
            </a:r>
          </a:p>
          <a:p>
            <a:pPr lvl="1"/>
            <a:r>
              <a:rPr lang="en-US" dirty="0" smtClean="0"/>
              <a:t>If coefficient of AR(1) model is equal to 1 , then it is full first difference</a:t>
            </a:r>
          </a:p>
          <a:p>
            <a:pPr lvl="1"/>
            <a:r>
              <a:rPr lang="en-US" dirty="0" smtClean="0"/>
              <a:t>If coefficient of AR(1) model is equal to 0, it has no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9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differenced data. Determining MA signatures.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 </a:t>
            </a:r>
            <a:r>
              <a:rPr lang="en-US" b="1" dirty="0" smtClean="0"/>
              <a:t>5: </a:t>
            </a:r>
            <a:r>
              <a:rPr lang="en-US" b="1" dirty="0"/>
              <a:t>If the </a:t>
            </a:r>
            <a:r>
              <a:rPr lang="en-US" b="1" u="sng" dirty="0"/>
              <a:t>ACF</a:t>
            </a:r>
            <a:r>
              <a:rPr lang="en-US" b="1" dirty="0"/>
              <a:t> of the differenced series displays a sharp cutoff and/or the lag-1 autocorrelation is </a:t>
            </a:r>
            <a:r>
              <a:rPr lang="en-US" b="1" u="sng" dirty="0"/>
              <a:t>negative</a:t>
            </a:r>
            <a:r>
              <a:rPr lang="en-US" b="1" dirty="0"/>
              <a:t>--i.e., if the series appears slightly "</a:t>
            </a:r>
            <a:r>
              <a:rPr lang="en-US" b="1" dirty="0" smtClean="0"/>
              <a:t>over-differenced</a:t>
            </a:r>
            <a:r>
              <a:rPr lang="en-US" b="1" dirty="0"/>
              <a:t>"--then consider adding an </a:t>
            </a:r>
            <a:r>
              <a:rPr lang="en-US" b="1" u="sng" dirty="0"/>
              <a:t>MA</a:t>
            </a:r>
            <a:r>
              <a:rPr lang="en-US" b="1" dirty="0"/>
              <a:t> term to the model. The lag at which the ACF cuts off is the indicated number of MA terms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MA partially cancel an order of differencing.</a:t>
            </a:r>
          </a:p>
          <a:p>
            <a:pPr lvl="1"/>
            <a:r>
              <a:rPr lang="en-US" b="1" dirty="0" smtClean="0"/>
              <a:t>Consider ARIMA (0,1,1) model :</a:t>
            </a:r>
          </a:p>
          <a:p>
            <a:pPr marL="457200" lvl="1" indent="0" algn="ctr">
              <a:buNone/>
            </a:pPr>
            <a:r>
              <a:rPr lang="en-US" dirty="0" err="1"/>
              <a:t>Ŷ</a:t>
            </a:r>
            <a:r>
              <a:rPr lang="en-US" baseline="-25000" dirty="0" err="1"/>
              <a:t>t</a:t>
            </a:r>
            <a:r>
              <a:rPr lang="en-US" dirty="0"/>
              <a:t> = </a:t>
            </a:r>
            <a:r>
              <a:rPr lang="el-GR" dirty="0"/>
              <a:t>μ + 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 - </a:t>
            </a:r>
            <a:r>
              <a:rPr lang="el-GR" dirty="0"/>
              <a:t>θ</a:t>
            </a:r>
            <a:r>
              <a:rPr lang="el-GR" baseline="-25000" dirty="0"/>
              <a:t>1</a:t>
            </a:r>
            <a:r>
              <a:rPr lang="en-US" dirty="0" smtClean="0"/>
              <a:t>e</a:t>
            </a:r>
            <a:r>
              <a:rPr lang="en-US" baseline="-25000" dirty="0" smtClean="0"/>
              <a:t>t-1</a:t>
            </a:r>
          </a:p>
          <a:p>
            <a:pPr lvl="1"/>
            <a:r>
              <a:rPr lang="en-US" b="1" dirty="0"/>
              <a:t>Make sure </a:t>
            </a:r>
            <a:r>
              <a:rPr lang="en-US" b="1" dirty="0" smtClean="0"/>
              <a:t>that you understand that this is a SES model. </a:t>
            </a:r>
            <a:r>
              <a:rPr lang="en-US" b="1" dirty="0" smtClean="0"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So if theta = 1, it completely cancels out differencing.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90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487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ARIMA models for forecasting</vt:lpstr>
      <vt:lpstr>ARIMA basic structure</vt:lpstr>
      <vt:lpstr>AR(p) model</vt:lpstr>
      <vt:lpstr>Determining order of differencing (d)</vt:lpstr>
      <vt:lpstr>AR and MA in ARIMA</vt:lpstr>
      <vt:lpstr>ACF vs PACF</vt:lpstr>
      <vt:lpstr>Determining number of AR terms</vt:lpstr>
      <vt:lpstr>Dealing with differenced data. Determining AR signatures. </vt:lpstr>
      <vt:lpstr>Dealing with differenced data. Determining MA signatures. </vt:lpstr>
      <vt:lpstr>Practice with ARIMA (0,1,1)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models for forecasting</dc:title>
  <dc:creator>Vardan Baghdasaryan</dc:creator>
  <cp:lastModifiedBy>Vardan Baghdasaryan</cp:lastModifiedBy>
  <cp:revision>19</cp:revision>
  <dcterms:created xsi:type="dcterms:W3CDTF">2018-03-07T06:16:03Z</dcterms:created>
  <dcterms:modified xsi:type="dcterms:W3CDTF">2018-03-15T10:02:27Z</dcterms:modified>
</cp:coreProperties>
</file>