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embeddedFontLst>
    <p:embeddedFont>
      <p:font typeface="Play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Gill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Play-bold.fntdata"/><Relationship Id="rId1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3" name="Google Shape;303;p1:notes"/>
          <p:cNvSpPr txBox="1"/>
          <p:nvPr/>
        </p:nvSpPr>
        <p:spPr>
          <a:xfrm>
            <a:off x="4278312" y="10156825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4" name="Google Shape;3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 cap="flat" cmpd="sng" w="254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Buenas tardes,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 nombre es Florina y hoy hablaré sobre las conclusiones, las dificultades y las diversas oportunidades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desarrollo futuro de nuestro proyecto de fin de máster. Este proyecto se basa en la premisa de simular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mejorar el estudio titulado "Detección Temprana de Cáncer a partir de Resultados de Pruebas de Sangre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Multianalíticas". Elegimos este tema porque la intersección entre la salud y la ciencia de datos nos resulta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fascinante y representa un punto de inflexión significativo en la integración de la ciencia de datos con 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análisis de ADN y ARN presentes en la sangre.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lo largo de este proyecto, nuestro objetivo principal fue expandir y superar nuestros conocimientos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actuales, empleando nuestros propios recursos tecnológicos y avanzando progresivamente en áreas en 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que, como estudiantes, aún estamos en proceso de alcanzar el nivel de conocimiento y destrezas de 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autores del estudio original. Enfrentamos diversas dificultades, reconociendo la necesidad de hacer pausas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 ocasiones debido a limitaciones en conocimientos, recursos y tiempo. No obstante, el proyecto presenta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un amplio potencial para mejoras y adiciones significativas, que solo podrán llevarse a cabo en un entorno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 investigación adecuado.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:notes"/>
          <p:cNvSpPr txBox="1"/>
          <p:nvPr/>
        </p:nvSpPr>
        <p:spPr>
          <a:xfrm>
            <a:off x="4278312" y="10156825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9" name="Google Shape;439;p9:notes"/>
          <p:cNvSpPr/>
          <p:nvPr>
            <p:ph idx="2" type="sldImg"/>
          </p:nvPr>
        </p:nvSpPr>
        <p:spPr>
          <a:xfrm>
            <a:off x="382587" y="695325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 cap="flat" cmpd="sng" w="254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0" name="Google Shape;4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3" name="Google Shape;313;p2:notes"/>
          <p:cNvSpPr txBox="1"/>
          <p:nvPr/>
        </p:nvSpPr>
        <p:spPr>
          <a:xfrm>
            <a:off x="4278312" y="10156825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 cap="flat" cmpd="sng" w="254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1" name="Google Shape;321;p3:notes"/>
          <p:cNvSpPr txBox="1"/>
          <p:nvPr/>
        </p:nvSpPr>
        <p:spPr>
          <a:xfrm>
            <a:off x="4278312" y="10156825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 cap="flat" cmpd="sng" w="254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9" name="Google Shape;329;p4:notes"/>
          <p:cNvSpPr txBox="1"/>
          <p:nvPr/>
        </p:nvSpPr>
        <p:spPr>
          <a:xfrm>
            <a:off x="4278312" y="10156825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 cap="flat" cmpd="sng" w="254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1" name="Google Shape;3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d5901d4a4_0_1152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ed5901d4a4_0_115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ed5901d4a4_0_1152:notes"/>
          <p:cNvSpPr txBox="1"/>
          <p:nvPr>
            <p:ph idx="12" type="sldNum"/>
          </p:nvPr>
        </p:nvSpPr>
        <p:spPr>
          <a:xfrm>
            <a:off x="4278312" y="10156825"/>
            <a:ext cx="3281400" cy="53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d5901d4a4_0_1156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d5901d4a4_0_1156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ed5901d4a4_0_1156:notes"/>
          <p:cNvSpPr txBox="1"/>
          <p:nvPr>
            <p:ph idx="12" type="sldNum"/>
          </p:nvPr>
        </p:nvSpPr>
        <p:spPr>
          <a:xfrm>
            <a:off x="4278312" y="10156825"/>
            <a:ext cx="3281400" cy="53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2" name="Google Shape;352;p6:notes"/>
          <p:cNvSpPr txBox="1"/>
          <p:nvPr/>
        </p:nvSpPr>
        <p:spPr>
          <a:xfrm>
            <a:off x="4278312" y="10156825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3" name="Google Shape;3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 cap="flat" cmpd="sng" w="254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4" name="Google Shape;3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:notes"/>
          <p:cNvSpPr txBox="1"/>
          <p:nvPr/>
        </p:nvSpPr>
        <p:spPr>
          <a:xfrm>
            <a:off x="4278312" y="10156825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5" name="Google Shape;385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:notes"/>
          <p:cNvSpPr txBox="1"/>
          <p:nvPr/>
        </p:nvSpPr>
        <p:spPr>
          <a:xfrm>
            <a:off x="4278312" y="10156825"/>
            <a:ext cx="3281362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018337" y="661987"/>
            <a:ext cx="4624387" cy="554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09600" y="1604962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 rot="5400000">
            <a:off x="7331076" y="2022475"/>
            <a:ext cx="5848350" cy="277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 rot="5400000">
            <a:off x="1709738" y="-674687"/>
            <a:ext cx="5848350" cy="8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550862" y="484187"/>
            <a:ext cx="1109027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 rot="5400000">
            <a:off x="4139406" y="-1169194"/>
            <a:ext cx="3913187" cy="1109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54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000"/>
              <a:buFont typeface="Gill Sans"/>
              <a:buNone/>
              <a:defRPr sz="1000"/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2004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●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100"/>
              <a:buChar char="–"/>
              <a:defRPr sz="2800"/>
            </a:lvl2pPr>
            <a:lvl3pPr indent="-29718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080"/>
              <a:buChar char="●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500"/>
              <a:buChar char="–"/>
              <a:defRPr sz="2000"/>
            </a:lvl4pPr>
            <a:lvl5pPr indent="-28575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2000"/>
            </a:lvl5pPr>
            <a:lvl6pPr indent="-28575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2000"/>
            </a:lvl6pPr>
            <a:lvl7pPr indent="-28575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2000"/>
            </a:lvl7pPr>
            <a:lvl8pPr indent="-28575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2000"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2000"/>
              <a:buFont typeface="Gill Sans"/>
              <a:buNone/>
              <a:defRPr sz="2000"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54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000"/>
              <a:buFont typeface="Gill Sans"/>
              <a:buNone/>
              <a:defRPr sz="1000"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50862" y="484187"/>
            <a:ext cx="1109027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600"/>
              <a:buFont typeface="Gill Sans"/>
              <a:buNone/>
              <a:defRPr b="1" sz="1600"/>
            </a:lvl9pPr>
          </a:lstStyle>
          <a:p/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600"/>
              <a:buFont typeface="Gill Sans"/>
              <a:buNone/>
              <a:defRPr b="1" sz="1600"/>
            </a:lvl9pPr>
          </a:lstStyle>
          <a:p/>
        </p:txBody>
      </p:sp>
      <p:sp>
        <p:nvSpPr>
          <p:cNvPr id="112" name="Google Shape;112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550862" y="484187"/>
            <a:ext cx="1109027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550863" y="2419350"/>
            <a:ext cx="5468937" cy="391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6172200" y="2419350"/>
            <a:ext cx="5468938" cy="391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rot="5400000">
            <a:off x="7493001" y="2054226"/>
            <a:ext cx="5541962" cy="275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 rot="5400000">
            <a:off x="1900238" y="-628650"/>
            <a:ext cx="5541962" cy="812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888888"/>
              </a:buClr>
              <a:buSzPts val="1600"/>
              <a:buFont typeface="Gill Sans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550862" y="484187"/>
            <a:ext cx="1109027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550862" y="2419350"/>
            <a:ext cx="11090275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600"/>
              <a:buFont typeface="Gill Sans"/>
              <a:buNone/>
              <a:defRPr sz="1600"/>
            </a:lvl9pPr>
          </a:lstStyle>
          <a:p/>
        </p:txBody>
      </p:sp>
      <p:sp>
        <p:nvSpPr>
          <p:cNvPr id="138" name="Google Shape;138;p24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 rot="5400000">
            <a:off x="7914482" y="2578894"/>
            <a:ext cx="4725987" cy="277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 rot="5400000">
            <a:off x="2280445" y="-124618"/>
            <a:ext cx="4725987" cy="818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550862" y="4044950"/>
            <a:ext cx="1111567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 rot="5400000">
            <a:off x="3833019" y="-1618457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ill Sans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8" name="Google Shape;168;p29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4" name="Google Shape;174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ill Sans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5" name="Google Shape;175;p30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550862" y="4044950"/>
            <a:ext cx="1111567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1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1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2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018337" y="661987"/>
            <a:ext cx="4624387" cy="554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 rot="5400000">
            <a:off x="3833019" y="-1618457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550862" y="4044950"/>
            <a:ext cx="1111567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609600" y="1604963"/>
            <a:ext cx="5410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2" type="body"/>
          </p:nvPr>
        </p:nvSpPr>
        <p:spPr>
          <a:xfrm>
            <a:off x="6172200" y="1604963"/>
            <a:ext cx="5410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Gill Sans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2" name="Google Shape;202;p34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550862" y="4044950"/>
            <a:ext cx="1111567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609600" y="1604962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4" name="Google Shape;214;p36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8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8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 rot="5400000">
            <a:off x="2178844" y="2804319"/>
            <a:ext cx="5803900" cy="1293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 rot="5400000">
            <a:off x="-486569" y="1585119"/>
            <a:ext cx="5803900" cy="373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9" name="Google Shape;239;p39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549275" y="549275"/>
            <a:ext cx="5178425" cy="2841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 rot="5400000">
            <a:off x="1785144" y="2410618"/>
            <a:ext cx="2706687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5" name="Google Shape;245;p40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0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54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000"/>
              <a:buFont typeface="Gill Sans"/>
              <a:buNone/>
              <a:defRPr sz="1000"/>
            </a:lvl9pPr>
          </a:lstStyle>
          <a:p/>
        </p:txBody>
      </p:sp>
      <p:sp>
        <p:nvSpPr>
          <p:cNvPr id="252" name="Google Shape;252;p41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1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1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2004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●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100"/>
              <a:buChar char="–"/>
              <a:defRPr sz="2800"/>
            </a:lvl2pPr>
            <a:lvl3pPr indent="-29718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080"/>
              <a:buChar char="●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500"/>
              <a:buChar char="–"/>
              <a:defRPr sz="2000"/>
            </a:lvl4pPr>
            <a:lvl5pPr indent="-28575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2000"/>
            </a:lvl5pPr>
            <a:lvl6pPr indent="-28575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2000"/>
            </a:lvl6pPr>
            <a:lvl7pPr indent="-28575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2000"/>
            </a:lvl7pPr>
            <a:lvl8pPr indent="-28575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2000"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2000"/>
              <a:buFont typeface="Gill Sans"/>
              <a:buNone/>
              <a:defRPr sz="2000"/>
            </a:lvl9pPr>
          </a:lstStyle>
          <a:p/>
        </p:txBody>
      </p:sp>
      <p:sp>
        <p:nvSpPr>
          <p:cNvPr id="258" name="Google Shape;258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54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45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000"/>
              <a:buFont typeface="Gill Sans"/>
              <a:buNone/>
              <a:defRPr sz="1000"/>
            </a:lvl9pPr>
          </a:lstStyle>
          <a:p/>
        </p:txBody>
      </p:sp>
      <p:sp>
        <p:nvSpPr>
          <p:cNvPr id="259" name="Google Shape;259;p42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2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2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549275" y="549275"/>
            <a:ext cx="5178425" cy="2841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3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3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3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ill Sans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600"/>
              <a:buFont typeface="Gill Sans"/>
              <a:buNone/>
              <a:defRPr b="1" sz="1600"/>
            </a:lvl9pPr>
          </a:lstStyle>
          <a:p/>
        </p:txBody>
      </p:sp>
      <p:sp>
        <p:nvSpPr>
          <p:cNvPr id="270" name="Google Shape;270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1" name="Google Shape;271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600"/>
              <a:buFont typeface="Gill Sans"/>
              <a:buNone/>
              <a:defRPr b="1" sz="1600"/>
            </a:lvl9pPr>
          </a:lstStyle>
          <a:p/>
        </p:txBody>
      </p:sp>
      <p:sp>
        <p:nvSpPr>
          <p:cNvPr id="272" name="Google Shape;272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3" name="Google Shape;273;p44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4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549275" y="549275"/>
            <a:ext cx="5178425" cy="2841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549275" y="3646488"/>
            <a:ext cx="2513013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9" name="Google Shape;279;p45"/>
          <p:cNvSpPr txBox="1"/>
          <p:nvPr>
            <p:ph idx="2" type="body"/>
          </p:nvPr>
        </p:nvSpPr>
        <p:spPr>
          <a:xfrm>
            <a:off x="3214688" y="3646488"/>
            <a:ext cx="2513012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0" name="Google Shape;280;p45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5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5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888888"/>
              </a:buClr>
              <a:buSzPts val="1600"/>
              <a:buFont typeface="Gill Sans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6" name="Google Shape;286;p46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6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6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549275" y="549275"/>
            <a:ext cx="5178425" cy="2841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549275" y="3646487"/>
            <a:ext cx="517842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Char char="●"/>
              <a:defRPr/>
            </a:lvl8pPr>
            <a:lvl9pPr indent="-228600" lvl="8" marL="411480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92" name="Google Shape;292;p47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7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7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72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600"/>
              <a:buFont typeface="Gill Sans"/>
              <a:buNone/>
              <a:defRPr sz="1600"/>
            </a:lvl9pPr>
          </a:lstStyle>
          <a:p/>
        </p:txBody>
      </p:sp>
      <p:sp>
        <p:nvSpPr>
          <p:cNvPr id="298" name="Google Shape;298;p48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8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8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ill Sans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018337" y="661987"/>
            <a:ext cx="4624387" cy="554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7018337" y="661987"/>
            <a:ext cx="4624387" cy="554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600" y="1604963"/>
            <a:ext cx="5410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172200" y="1604963"/>
            <a:ext cx="5410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Gill Sans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92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018337" y="661987"/>
            <a:ext cx="4624387" cy="554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"/>
              <a:buNone/>
              <a:defRPr b="0" i="0" sz="4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4962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92E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3"/>
          <p:cNvGrpSpPr/>
          <p:nvPr/>
        </p:nvGrpSpPr>
        <p:grpSpPr>
          <a:xfrm>
            <a:off x="483921" y="5363041"/>
            <a:ext cx="949856" cy="1095377"/>
            <a:chOff x="484063" y="5363378"/>
            <a:chExt cx="950267" cy="1094529"/>
          </a:xfrm>
        </p:grpSpPr>
        <p:sp>
          <p:nvSpPr>
            <p:cNvPr id="50" name="Google Shape;50;p13"/>
            <p:cNvSpPr/>
            <p:nvPr/>
          </p:nvSpPr>
          <p:spPr>
            <a:xfrm rot="-8100000">
              <a:off x="643707" y="5680681"/>
              <a:ext cx="597240" cy="66096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1B192E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2700000">
              <a:off x="1218425" y="5965292"/>
              <a:ext cx="37800" cy="300240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0800" y="0"/>
                  </a:ln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</a:path>
              </a:pathLst>
            </a:custGeom>
            <a:solidFill>
              <a:srgbClr val="2C2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 rot="-2700000">
              <a:off x="868505" y="5332773"/>
              <a:ext cx="37800" cy="300240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0800" y="0"/>
                  </a:ln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</a:path>
              </a:pathLst>
            </a:custGeom>
            <a:solidFill>
              <a:srgbClr val="2C2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rot="-8100000">
              <a:off x="617736" y="5652293"/>
              <a:ext cx="682920" cy="66096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771B2">
                <a:alpha val="19607"/>
              </a:srgbClr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3"/>
          <p:cNvSpPr txBox="1"/>
          <p:nvPr>
            <p:ph type="title"/>
          </p:nvPr>
        </p:nvSpPr>
        <p:spPr>
          <a:xfrm>
            <a:off x="550862" y="484187"/>
            <a:ext cx="1109027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  <a:defRPr b="0" i="0" sz="40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50862" y="2419350"/>
            <a:ext cx="11090275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4325" lvl="1" marL="9144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0035" lvl="2" marL="13716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0035" lvl="4" marL="22860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0035" lvl="5" marL="27432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0035" lvl="6" marL="32004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0034" lvl="7" marL="36576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8896697" y="1383928"/>
            <a:ext cx="896868" cy="931935"/>
            <a:chOff x="8897040" y="1383119"/>
            <a:chExt cx="897130" cy="933425"/>
          </a:xfrm>
        </p:grpSpPr>
        <p:sp>
          <p:nvSpPr>
            <p:cNvPr id="60" name="Google Shape;60;p13"/>
            <p:cNvSpPr/>
            <p:nvPr/>
          </p:nvSpPr>
          <p:spPr>
            <a:xfrm rot="1800000">
              <a:off x="9124025" y="1513874"/>
              <a:ext cx="620640" cy="364320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5BEFC1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1800000">
              <a:off x="9011026" y="1580822"/>
              <a:ext cx="305640" cy="537840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5BEFC1"/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 rot="1800000">
              <a:off x="9275383" y="1736072"/>
              <a:ext cx="314640" cy="537840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5BEFC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3"/>
          <p:cNvSpPr/>
          <p:nvPr/>
        </p:nvSpPr>
        <p:spPr>
          <a:xfrm>
            <a:off x="10168200" y="385200"/>
            <a:ext cx="1079639" cy="107963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3"/>
          <p:cNvGrpSpPr/>
          <p:nvPr/>
        </p:nvGrpSpPr>
        <p:grpSpPr>
          <a:xfrm>
            <a:off x="8899606" y="2959578"/>
            <a:ext cx="3898261" cy="3832603"/>
            <a:chOff x="8899560" y="2960256"/>
            <a:chExt cx="3897753" cy="3830745"/>
          </a:xfrm>
        </p:grpSpPr>
        <p:sp>
          <p:nvSpPr>
            <p:cNvPr id="65" name="Google Shape;65;p13"/>
            <p:cNvSpPr/>
            <p:nvPr/>
          </p:nvSpPr>
          <p:spPr>
            <a:xfrm flipH="1" rot="8100000">
              <a:off x="9964996" y="3117544"/>
              <a:ext cx="1853640" cy="3535920"/>
            </a:xfrm>
            <a:custGeom>
              <a:rect b="b" l="l" r="r" t="t"/>
              <a:pathLst>
                <a:path extrusionOk="0" h="1853969" w="3536330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lnTo>
                    <a:pt x="3536330" y="1853969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17700000" scaled="0"/>
            </a:gra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" name="Google Shape;66;p13"/>
            <p:cNvGrpSpPr/>
            <p:nvPr/>
          </p:nvGrpSpPr>
          <p:grpSpPr>
            <a:xfrm>
              <a:off x="8899560" y="2960256"/>
              <a:ext cx="3805140" cy="3805140"/>
              <a:chOff x="8899560" y="2960256"/>
              <a:chExt cx="3805140" cy="3805140"/>
            </a:xfrm>
          </p:grpSpPr>
          <p:sp>
            <p:nvSpPr>
              <p:cNvPr id="67" name="Google Shape;67;p13"/>
              <p:cNvSpPr/>
              <p:nvPr/>
            </p:nvSpPr>
            <p:spPr>
              <a:xfrm flipH="1" rot="8100000">
                <a:off x="9850650" y="3123666"/>
                <a:ext cx="1902960" cy="3478320"/>
              </a:xfrm>
              <a:custGeom>
                <a:rect b="b" l="l" r="r" t="t"/>
                <a:pathLst>
                  <a:path extrusionOk="0" h="2164843" w="3478701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lnTo>
                      <a:pt x="3478701" y="2164843"/>
                    </a:lnTo>
                    <a:close/>
                  </a:path>
                </a:pathLst>
              </a:custGeom>
              <a:solidFill>
                <a:srgbClr val="7771B2">
                  <a:alpha val="39607"/>
                </a:srgbClr>
              </a:solidFill>
              <a:ln>
                <a:noFill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 flipH="1" rot="2700000">
                <a:off x="11056818" y="3197733"/>
                <a:ext cx="213840" cy="820080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10800" y="0"/>
                    </a:ln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lose/>
                  </a:path>
                </a:pathLst>
              </a:custGeom>
              <a:solidFill>
                <a:srgbClr val="2C284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" name="Google Shape;69;p13"/>
          <p:cNvGrpSpPr/>
          <p:nvPr/>
        </p:nvGrpSpPr>
        <p:grpSpPr>
          <a:xfrm>
            <a:off x="4792231" y="3938060"/>
            <a:ext cx="2433651" cy="1734695"/>
            <a:chOff x="4792810" y="3937731"/>
            <a:chExt cx="2432750" cy="1734307"/>
          </a:xfrm>
        </p:grpSpPr>
        <p:sp>
          <p:nvSpPr>
            <p:cNvPr id="70" name="Google Shape;70;p13"/>
            <p:cNvSpPr/>
            <p:nvPr/>
          </p:nvSpPr>
          <p:spPr>
            <a:xfrm rot="8100000">
              <a:off x="5690787" y="4246164"/>
              <a:ext cx="1335240" cy="1117440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 rot="8100000">
              <a:off x="5032865" y="4573137"/>
              <a:ext cx="667440" cy="955440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0800" y="0"/>
                  </a:ln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rgbClr val="454075"/>
                </a:gs>
                <a:gs pos="100000">
                  <a:srgbClr val="5BEFC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92E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550862" y="4044950"/>
            <a:ext cx="1111567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Play"/>
              <a:buNone/>
              <a:defRPr b="0" i="0" sz="54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25"/>
          <p:cNvSpPr/>
          <p:nvPr/>
        </p:nvSpPr>
        <p:spPr>
          <a:xfrm>
            <a:off x="1225800" y="3852359"/>
            <a:ext cx="359640" cy="35964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609600" y="1604962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92E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/>
          <p:nvPr/>
        </p:nvSpPr>
        <p:spPr>
          <a:xfrm>
            <a:off x="5303880" y="5427360"/>
            <a:ext cx="1079639" cy="107963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7"/>
          <p:cNvSpPr txBox="1"/>
          <p:nvPr>
            <p:ph type="title"/>
          </p:nvPr>
        </p:nvSpPr>
        <p:spPr>
          <a:xfrm>
            <a:off x="549275" y="549275"/>
            <a:ext cx="5178425" cy="2841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Play"/>
              <a:buNone/>
              <a:defRPr b="0" i="0" sz="54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549275" y="3646487"/>
            <a:ext cx="517842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80035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4325" lvl="1" marL="9144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0035" lvl="2" marL="13716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0035" lvl="4" marL="22860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0035" lvl="5" marL="27432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0035" lvl="6" marL="32004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0034" lvl="7" marL="3657600" marR="0" rtl="0" algn="l">
              <a:lnSpc>
                <a:spcPct val="11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1417"/>
              </a:spcBef>
              <a:spcAft>
                <a:spcPts val="799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grpSp>
        <p:nvGrpSpPr>
          <p:cNvPr id="221" name="Google Shape;221;p37"/>
          <p:cNvGrpSpPr/>
          <p:nvPr/>
        </p:nvGrpSpPr>
        <p:grpSpPr>
          <a:xfrm>
            <a:off x="145164" y="5528938"/>
            <a:ext cx="1216603" cy="867367"/>
            <a:chOff x="145400" y="5528979"/>
            <a:chExt cx="1216120" cy="866771"/>
          </a:xfrm>
        </p:grpSpPr>
        <p:sp>
          <p:nvSpPr>
            <p:cNvPr id="222" name="Google Shape;222;p37"/>
            <p:cNvSpPr/>
            <p:nvPr/>
          </p:nvSpPr>
          <p:spPr>
            <a:xfrm rot="8100000">
              <a:off x="594414" y="5683185"/>
              <a:ext cx="667440" cy="558360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7"/>
            <p:cNvSpPr/>
            <p:nvPr/>
          </p:nvSpPr>
          <p:spPr>
            <a:xfrm rot="8100000">
              <a:off x="265300" y="5846735"/>
              <a:ext cx="333720" cy="477360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0800" y="0"/>
                  </a:ln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</a:path>
              </a:pathLst>
            </a:custGeom>
            <a:solidFill>
              <a:srgbClr val="2C2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37"/>
          <p:cNvGrpSpPr/>
          <p:nvPr/>
        </p:nvGrpSpPr>
        <p:grpSpPr>
          <a:xfrm>
            <a:off x="483921" y="5363041"/>
            <a:ext cx="949856" cy="1095377"/>
            <a:chOff x="484063" y="5363378"/>
            <a:chExt cx="950267" cy="1094529"/>
          </a:xfrm>
        </p:grpSpPr>
        <p:sp>
          <p:nvSpPr>
            <p:cNvPr id="225" name="Google Shape;225;p37"/>
            <p:cNvSpPr/>
            <p:nvPr/>
          </p:nvSpPr>
          <p:spPr>
            <a:xfrm rot="-8100000">
              <a:off x="643707" y="5680681"/>
              <a:ext cx="597240" cy="66096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1B192E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7"/>
            <p:cNvSpPr/>
            <p:nvPr/>
          </p:nvSpPr>
          <p:spPr>
            <a:xfrm rot="-2700000">
              <a:off x="1218425" y="5965292"/>
              <a:ext cx="37800" cy="300240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0800" y="0"/>
                  </a:ln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</a:path>
              </a:pathLst>
            </a:custGeom>
            <a:solidFill>
              <a:srgbClr val="2C2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7"/>
            <p:cNvSpPr/>
            <p:nvPr/>
          </p:nvSpPr>
          <p:spPr>
            <a:xfrm rot="-2700000">
              <a:off x="868505" y="5332773"/>
              <a:ext cx="37800" cy="300240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10800" y="0"/>
                  </a:ln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</a:path>
              </a:pathLst>
            </a:custGeom>
            <a:solidFill>
              <a:srgbClr val="2C2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7"/>
            <p:cNvSpPr/>
            <p:nvPr/>
          </p:nvSpPr>
          <p:spPr>
            <a:xfrm rot="-8100000">
              <a:off x="617736" y="5652293"/>
              <a:ext cx="682920" cy="66096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771B2">
                <a:alpha val="19607"/>
              </a:srgbClr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37"/>
          <p:cNvSpPr txBox="1"/>
          <p:nvPr>
            <p:ph idx="10" type="dt"/>
          </p:nvPr>
        </p:nvSpPr>
        <p:spPr>
          <a:xfrm>
            <a:off x="550862" y="6507162"/>
            <a:ext cx="26289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11" type="ftr"/>
          </p:nvPr>
        </p:nvSpPr>
        <p:spPr>
          <a:xfrm>
            <a:off x="3359150" y="6507162"/>
            <a:ext cx="63785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37"/>
          <p:cNvSpPr txBox="1"/>
          <p:nvPr>
            <p:ph idx="12" type="sldNum"/>
          </p:nvPr>
        </p:nvSpPr>
        <p:spPr>
          <a:xfrm>
            <a:off x="9948862" y="6507162"/>
            <a:ext cx="16922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i="0" sz="18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idx="4294967295" type="title"/>
          </p:nvPr>
        </p:nvSpPr>
        <p:spPr>
          <a:xfrm>
            <a:off x="6144200" y="716737"/>
            <a:ext cx="53262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Detección temprana del cáncer a partir de los resultados de análisis de sangre</a:t>
            </a:r>
            <a:endParaRPr/>
          </a:p>
        </p:txBody>
      </p:sp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 b="0" l="7931" r="7931" t="0"/>
          <a:stretch/>
        </p:blipFill>
        <p:spPr>
          <a:xfrm>
            <a:off x="0" y="0"/>
            <a:ext cx="5876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9"/>
          <p:cNvSpPr/>
          <p:nvPr/>
        </p:nvSpPr>
        <p:spPr>
          <a:xfrm>
            <a:off x="6775450" y="4608512"/>
            <a:ext cx="3592512" cy="173513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Florina Cretu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Mar Benitez de Lucio Villegas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Kevin Jhoan Orozco Agudelo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 del Río Alonso</a:t>
            </a:r>
            <a:endParaRPr/>
          </a:p>
        </p:txBody>
      </p:sp>
      <p:cxnSp>
        <p:nvCxnSpPr>
          <p:cNvPr id="310" name="Google Shape;310;p49"/>
          <p:cNvCxnSpPr/>
          <p:nvPr/>
        </p:nvCxnSpPr>
        <p:spPr>
          <a:xfrm>
            <a:off x="6427237" y="4146700"/>
            <a:ext cx="5192700" cy="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/>
          <p:nvPr>
            <p:ph idx="4294967295" type="title"/>
          </p:nvPr>
        </p:nvSpPr>
        <p:spPr>
          <a:xfrm>
            <a:off x="549275" y="549275"/>
            <a:ext cx="5178425" cy="284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Gracias</a:t>
            </a:r>
            <a:endParaRPr/>
          </a:p>
        </p:txBody>
      </p:sp>
      <p:sp>
        <p:nvSpPr>
          <p:cNvPr id="443" name="Google Shape;443;p58"/>
          <p:cNvSpPr txBox="1"/>
          <p:nvPr>
            <p:ph idx="4294967295" type="body"/>
          </p:nvPr>
        </p:nvSpPr>
        <p:spPr>
          <a:xfrm>
            <a:off x="549275" y="3646487"/>
            <a:ext cx="517842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44" name="Google Shape;44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idx="4294967295" type="title"/>
          </p:nvPr>
        </p:nvSpPr>
        <p:spPr>
          <a:xfrm>
            <a:off x="550862" y="0"/>
            <a:ext cx="11090275" cy="168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Agenda</a:t>
            </a:r>
            <a:endParaRPr/>
          </a:p>
        </p:txBody>
      </p:sp>
      <p:sp>
        <p:nvSpPr>
          <p:cNvPr id="318" name="Google Shape;318;p50"/>
          <p:cNvSpPr txBox="1"/>
          <p:nvPr>
            <p:ph idx="4294967295" type="body"/>
          </p:nvPr>
        </p:nvSpPr>
        <p:spPr>
          <a:xfrm>
            <a:off x="550862" y="1079500"/>
            <a:ext cx="11090275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6985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Char char="●"/>
            </a:pPr>
            <a:r>
              <a:rPr b="0" i="0" lang="en-US" sz="3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Conclusiones de los resultados del proyecto</a:t>
            </a:r>
            <a:endParaRPr sz="1100"/>
          </a:p>
          <a:p>
            <a:pPr indent="0" lvl="0" mar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9850" lvl="0" mar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Char char="●"/>
            </a:pPr>
            <a:r>
              <a:rPr b="0" i="0" lang="en-US" sz="3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100"/>
          </a:p>
          <a:p>
            <a:pPr indent="0" lvl="0" mar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9850" lvl="0" mar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Char char="●"/>
            </a:pPr>
            <a:r>
              <a:rPr b="0" i="0" lang="en-US" sz="3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Dificultades</a:t>
            </a:r>
            <a:endParaRPr sz="1100"/>
          </a:p>
          <a:p>
            <a:pPr indent="0" lvl="0" mar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9850" lvl="0" mar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Char char="●"/>
            </a:pPr>
            <a:r>
              <a:rPr b="0" i="0" lang="en-US" sz="3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Caminos Abiertos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idx="4294967295" type="title"/>
          </p:nvPr>
        </p:nvSpPr>
        <p:spPr>
          <a:xfrm>
            <a:off x="0" y="161925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Conclusiones de los resultados del proyecto, </a:t>
            </a:r>
            <a:r>
              <a:rPr lang="en-US" sz="4000">
                <a:latin typeface="Gill Sans"/>
                <a:ea typeface="Gill Sans"/>
                <a:cs typeface="Gill Sans"/>
                <a:sym typeface="Gill Sans"/>
              </a:rPr>
              <a:t>parte 1</a:t>
            </a:r>
            <a:endParaRPr/>
          </a:p>
        </p:txBody>
      </p:sp>
      <p:pic>
        <p:nvPicPr>
          <p:cNvPr id="326" name="Google Shape;32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525" y="1319212"/>
            <a:ext cx="5761037" cy="534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idx="4294967295" type="title"/>
          </p:nvPr>
        </p:nvSpPr>
        <p:spPr>
          <a:xfrm>
            <a:off x="0" y="161925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Conclusiones de los resultados del proyecto, </a:t>
            </a:r>
            <a:r>
              <a:rPr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parte 1</a:t>
            </a:r>
            <a:endParaRPr/>
          </a:p>
        </p:txBody>
      </p:sp>
      <p:pic>
        <p:nvPicPr>
          <p:cNvPr id="334" name="Google Shape;33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01" y="1088576"/>
            <a:ext cx="5739250" cy="48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396" y="1088575"/>
            <a:ext cx="5961204" cy="48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/>
        </p:nvSpPr>
        <p:spPr>
          <a:xfrm>
            <a:off x="0" y="0"/>
            <a:ext cx="1219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 de los resultados del proyecto, parte 2</a:t>
            </a:r>
            <a:endParaRPr/>
          </a:p>
        </p:txBody>
      </p:sp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50" y="857125"/>
            <a:ext cx="8723579" cy="58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/>
        </p:nvSpPr>
        <p:spPr>
          <a:xfrm>
            <a:off x="0" y="0"/>
            <a:ext cx="1219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 de los resultados del proyecto, parte 2</a:t>
            </a:r>
            <a:endParaRPr/>
          </a:p>
        </p:txBody>
      </p:sp>
      <p:pic>
        <p:nvPicPr>
          <p:cNvPr id="349" name="Google Shape;3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175" y="948275"/>
            <a:ext cx="7016974" cy="581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5"/>
          <p:cNvPicPr preferRelativeResize="0"/>
          <p:nvPr/>
        </p:nvPicPr>
        <p:blipFill rotWithShape="1">
          <a:blip r:embed="rId3">
            <a:alphaModFix/>
          </a:blip>
          <a:srcRect b="46" l="0" r="0" t="47"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5"/>
          <p:cNvSpPr txBox="1"/>
          <p:nvPr/>
        </p:nvSpPr>
        <p:spPr>
          <a:xfrm>
            <a:off x="144462" y="215900"/>
            <a:ext cx="11952287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Conclusiones generales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2199800" y="5949075"/>
            <a:ext cx="656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59" name="Google Shape;359;p55"/>
          <p:cNvGrpSpPr/>
          <p:nvPr/>
        </p:nvGrpSpPr>
        <p:grpSpPr>
          <a:xfrm>
            <a:off x="8050499" y="3214860"/>
            <a:ext cx="3292799" cy="1845954"/>
            <a:chOff x="6038025" y="2598925"/>
            <a:chExt cx="2469661" cy="1384500"/>
          </a:xfrm>
        </p:grpSpPr>
        <p:cxnSp>
          <p:nvCxnSpPr>
            <p:cNvPr id="360" name="Google Shape;360;p55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1" name="Google Shape;361;p55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200">
                  <a:solidFill>
                    <a:schemeClr val="lt1"/>
                  </a:solidFill>
                </a:rPr>
                <a:t>Herramienta Útil para Experimentación con Biomarcadores</a:t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55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5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4" name="Google Shape;364;p55"/>
          <p:cNvGrpSpPr/>
          <p:nvPr/>
        </p:nvGrpSpPr>
        <p:grpSpPr>
          <a:xfrm>
            <a:off x="848407" y="2184909"/>
            <a:ext cx="3992872" cy="1845954"/>
            <a:chOff x="636321" y="1844098"/>
            <a:chExt cx="2994729" cy="1384500"/>
          </a:xfrm>
        </p:grpSpPr>
        <p:sp>
          <p:nvSpPr>
            <p:cNvPr id="365" name="Google Shape;365;p55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</a:rPr>
                <a:t>Importancia de Aumentar la Muestra de Datos para Modelos Confiables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66" name="Google Shape;366;p55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7" name="Google Shape;367;p55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5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9" name="Google Shape;369;p55"/>
          <p:cNvGrpSpPr/>
          <p:nvPr/>
        </p:nvGrpSpPr>
        <p:grpSpPr>
          <a:xfrm>
            <a:off x="6384495" y="971963"/>
            <a:ext cx="4799328" cy="1845954"/>
            <a:chOff x="4908100" y="889950"/>
            <a:chExt cx="3599586" cy="1384500"/>
          </a:xfrm>
        </p:grpSpPr>
        <p:cxnSp>
          <p:nvCxnSpPr>
            <p:cNvPr id="370" name="Google Shape;370;p55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1" name="Google Shape;371;p55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300">
                  <a:solidFill>
                    <a:schemeClr val="lt1"/>
                  </a:solidFill>
                </a:rPr>
                <a:t>Mejoras en la Optimización y Precisión de Modelos</a:t>
              </a:r>
              <a:endParaRPr b="1" sz="2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55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5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" name="Google Shape;374;p55"/>
          <p:cNvGrpSpPr/>
          <p:nvPr/>
        </p:nvGrpSpPr>
        <p:grpSpPr>
          <a:xfrm>
            <a:off x="3752692" y="1260962"/>
            <a:ext cx="4686298" cy="4335895"/>
            <a:chOff x="2991269" y="1153325"/>
            <a:chExt cx="3514811" cy="3252003"/>
          </a:xfrm>
        </p:grpSpPr>
        <p:sp>
          <p:nvSpPr>
            <p:cNvPr id="375" name="Google Shape;375;p55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76" name="Google Shape;376;p55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377" name="Google Shape;377;p5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325A5"/>
            </a:solidFill>
            <a:ln>
              <a:noFill/>
            </a:ln>
          </p:spPr>
        </p:sp>
        <p:sp>
          <p:nvSpPr>
            <p:cNvPr id="378" name="Google Shape;378;p55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79" name="Google Shape;379;p55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380" name="Google Shape;380;p55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71E86"/>
            </a:solidFill>
            <a:ln>
              <a:noFill/>
            </a:ln>
          </p:spPr>
        </p:sp>
        <p:sp>
          <p:nvSpPr>
            <p:cNvPr id="381" name="Google Shape;381;p55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382" name="Google Shape;382;p5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/>
        </p:nvSpPr>
        <p:spPr>
          <a:xfrm>
            <a:off x="-4155500" y="274000"/>
            <a:ext cx="11869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Dificultades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56"/>
          <p:cNvSpPr/>
          <p:nvPr/>
        </p:nvSpPr>
        <p:spPr>
          <a:xfrm>
            <a:off x="3631809" y="776116"/>
            <a:ext cx="5264100" cy="52641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56"/>
          <p:cNvGrpSpPr/>
          <p:nvPr/>
        </p:nvGrpSpPr>
        <p:grpSpPr>
          <a:xfrm>
            <a:off x="4826361" y="543158"/>
            <a:ext cx="2887928" cy="2887928"/>
            <a:chOff x="3619861" y="407378"/>
            <a:chExt cx="2166000" cy="2166000"/>
          </a:xfrm>
        </p:grpSpPr>
        <p:sp>
          <p:nvSpPr>
            <p:cNvPr id="391" name="Google Shape;391;p56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6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</a:rPr>
                <a:t>Escasez </a:t>
              </a:r>
              <a:r>
                <a:rPr lang="en-US" sz="1900">
                  <a:solidFill>
                    <a:schemeClr val="lt1"/>
                  </a:solidFill>
                </a:rPr>
                <a:t>de Datos Reales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3" name="Google Shape;393;p56"/>
          <p:cNvGrpSpPr/>
          <p:nvPr/>
        </p:nvGrpSpPr>
        <p:grpSpPr>
          <a:xfrm>
            <a:off x="6197326" y="1524019"/>
            <a:ext cx="2887928" cy="2887928"/>
            <a:chOff x="4648111" y="1143043"/>
            <a:chExt cx="2166000" cy="2166000"/>
          </a:xfrm>
        </p:grpSpPr>
        <p:sp>
          <p:nvSpPr>
            <p:cNvPr id="394" name="Google Shape;394;p56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6"/>
            <p:cNvSpPr txBox="1"/>
            <p:nvPr/>
          </p:nvSpPr>
          <p:spPr>
            <a:xfrm>
              <a:off x="5431956" y="166951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</a:rPr>
                <a:t>Complejidad en la Interpretación de Resultados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6" name="Google Shape;396;p56"/>
          <p:cNvGrpSpPr/>
          <p:nvPr/>
        </p:nvGrpSpPr>
        <p:grpSpPr>
          <a:xfrm>
            <a:off x="5651608" y="3143507"/>
            <a:ext cx="2887928" cy="2887928"/>
            <a:chOff x="4238812" y="2357689"/>
            <a:chExt cx="2166000" cy="2166000"/>
          </a:xfrm>
        </p:grpSpPr>
        <p:sp>
          <p:nvSpPr>
            <p:cNvPr id="397" name="Google Shape;397;p56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6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</a:rPr>
                <a:t>Consideraciones Éticas y de Privacidad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9" name="Google Shape;399;p56"/>
          <p:cNvGrpSpPr/>
          <p:nvPr/>
        </p:nvGrpSpPr>
        <p:grpSpPr>
          <a:xfrm>
            <a:off x="3977502" y="3143641"/>
            <a:ext cx="2887928" cy="2887928"/>
            <a:chOff x="2983201" y="2357790"/>
            <a:chExt cx="2166000" cy="2166000"/>
          </a:xfrm>
        </p:grpSpPr>
        <p:sp>
          <p:nvSpPr>
            <p:cNvPr id="400" name="Google Shape;400;p56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6"/>
            <p:cNvSpPr txBox="1"/>
            <p:nvPr/>
          </p:nvSpPr>
          <p:spPr>
            <a:xfrm>
              <a:off x="3059406" y="31689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1300">
                  <a:solidFill>
                    <a:schemeClr val="lt1"/>
                  </a:solidFill>
                </a:rPr>
                <a:t>Limitaciones de Recursos Computacionales</a:t>
              </a:r>
              <a:endParaRPr sz="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2" name="Google Shape;402;p56"/>
          <p:cNvGrpSpPr/>
          <p:nvPr/>
        </p:nvGrpSpPr>
        <p:grpSpPr>
          <a:xfrm>
            <a:off x="3455550" y="1523978"/>
            <a:ext cx="2887928" cy="2887928"/>
            <a:chOff x="2591728" y="1143012"/>
            <a:chExt cx="2166000" cy="2166000"/>
          </a:xfrm>
        </p:grpSpPr>
        <p:sp>
          <p:nvSpPr>
            <p:cNvPr id="403" name="Google Shape;403;p56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6"/>
            <p:cNvSpPr txBox="1"/>
            <p:nvPr/>
          </p:nvSpPr>
          <p:spPr>
            <a:xfrm>
              <a:off x="2830556" y="16662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</a:rPr>
                <a:t>Predicciones Incorrectas Iniciales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5" name="Google Shape;405;p56"/>
          <p:cNvSpPr/>
          <p:nvPr/>
        </p:nvSpPr>
        <p:spPr>
          <a:xfrm>
            <a:off x="5446590" y="2590894"/>
            <a:ext cx="1634400" cy="16344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idx="4294967295" type="title"/>
          </p:nvPr>
        </p:nvSpPr>
        <p:spPr>
          <a:xfrm>
            <a:off x="0" y="110287"/>
            <a:ext cx="12192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b="0" i="0" lang="en-US" sz="4000" u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Caminos Abiertos</a:t>
            </a:r>
            <a:endParaRPr/>
          </a:p>
        </p:txBody>
      </p:sp>
      <p:grpSp>
        <p:nvGrpSpPr>
          <p:cNvPr id="412" name="Google Shape;412;p57"/>
          <p:cNvGrpSpPr/>
          <p:nvPr/>
        </p:nvGrpSpPr>
        <p:grpSpPr>
          <a:xfrm>
            <a:off x="431339" y="2649000"/>
            <a:ext cx="3936068" cy="1719557"/>
            <a:chOff x="323513" y="1986800"/>
            <a:chExt cx="2952125" cy="1289700"/>
          </a:xfrm>
        </p:grpSpPr>
        <p:sp>
          <p:nvSpPr>
            <p:cNvPr id="413" name="Google Shape;413;p5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chemeClr val="lt1"/>
                  </a:solidFill>
                </a:rPr>
                <a:t>Diversificación y Actualización de Datos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4" name="Google Shape;414;p5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15" name="Google Shape;415;p57"/>
          <p:cNvGrpSpPr/>
          <p:nvPr/>
        </p:nvGrpSpPr>
        <p:grpSpPr>
          <a:xfrm>
            <a:off x="6946276" y="1413765"/>
            <a:ext cx="4814080" cy="1719557"/>
            <a:chOff x="5209838" y="1060350"/>
            <a:chExt cx="3610650" cy="1289700"/>
          </a:xfrm>
        </p:grpSpPr>
        <p:sp>
          <p:nvSpPr>
            <p:cNvPr id="416" name="Google Shape;416;p5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chemeClr val="lt1"/>
                  </a:solidFill>
                </a:rPr>
                <a:t>Generación y Validación de Datos Sintéticos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7" name="Google Shape;417;p5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18" name="Google Shape;418;p57"/>
          <p:cNvGrpSpPr/>
          <p:nvPr/>
        </p:nvGrpSpPr>
        <p:grpSpPr>
          <a:xfrm>
            <a:off x="6946276" y="4027166"/>
            <a:ext cx="4814080" cy="1719557"/>
            <a:chOff x="5209838" y="3020450"/>
            <a:chExt cx="3610650" cy="1289700"/>
          </a:xfrm>
        </p:grpSpPr>
        <p:sp>
          <p:nvSpPr>
            <p:cNvPr id="419" name="Google Shape;419;p5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chemeClr val="lt1"/>
                  </a:solidFill>
                </a:rPr>
                <a:t>Optimización y Regularización de Modelos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0" name="Google Shape;420;p5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21" name="Google Shape;421;p57"/>
          <p:cNvGrpSpPr/>
          <p:nvPr/>
        </p:nvGrpSpPr>
        <p:grpSpPr>
          <a:xfrm>
            <a:off x="3367253" y="902000"/>
            <a:ext cx="5086319" cy="5054003"/>
            <a:chOff x="2662213" y="676344"/>
            <a:chExt cx="3814835" cy="3790597"/>
          </a:xfrm>
        </p:grpSpPr>
        <p:sp>
          <p:nvSpPr>
            <p:cNvPr id="422" name="Google Shape;422;p5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5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26" name="Google Shape;426;p5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5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8" name="Google Shape;428;p5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29" name="Google Shape;429;p5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5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" name="Google Shape;431;p5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32" name="Google Shape;432;p5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5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4" name="Google Shape;434;p5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" name="Google Shape;435;p5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6" name="Google Shape;436;p5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determinado 1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determin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edeterminado 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redetermina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