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1" r:id="rId9"/>
    <p:sldId id="262" r:id="rId10"/>
    <p:sldId id="263" r:id="rId11"/>
    <p:sldId id="264" r:id="rId12"/>
    <p:sldId id="291" r:id="rId13"/>
    <p:sldId id="286" r:id="rId14"/>
    <p:sldId id="292" r:id="rId15"/>
    <p:sldId id="290" r:id="rId16"/>
    <p:sldId id="289" r:id="rId17"/>
    <p:sldId id="294" r:id="rId18"/>
    <p:sldId id="266" r:id="rId19"/>
    <p:sldId id="267" r:id="rId20"/>
    <p:sldId id="287" r:id="rId21"/>
    <p:sldId id="288" r:id="rId22"/>
    <p:sldId id="293" r:id="rId23"/>
    <p:sldId id="271" r:id="rId24"/>
    <p:sldId id="268" r:id="rId25"/>
    <p:sldId id="272" r:id="rId26"/>
    <p:sldId id="284" r:id="rId27"/>
    <p:sldId id="274" r:id="rId28"/>
    <p:sldId id="276" r:id="rId29"/>
    <p:sldId id="282" r:id="rId30"/>
    <p:sldId id="283" r:id="rId31"/>
    <p:sldId id="277" r:id="rId32"/>
    <p:sldId id="278" r:id="rId33"/>
    <p:sldId id="285" r:id="rId34"/>
    <p:sldId id="279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2" d="100"/>
          <a:sy n="112" d="100"/>
        </p:scale>
        <p:origin x="55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9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372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52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5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623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0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011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482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485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39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1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0E3B-8504-4CBC-BD90-5327DD1B8D50}" type="datetimeFigureOut">
              <a:rPr lang="da-DK" smtClean="0"/>
              <a:t>22-02-2022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3246-48BB-4E4F-A049-7B8F263690B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06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ditor.p5js.org/jeyv/sketches/w8e0rS9-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ditor.p5js.org/KevinWorkman/sketches/09uOivsQ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natureofcode.com/book/chapter-8-fract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YxOc8AvwQt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Rekursion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I P5.JavaScript og Python</a:t>
            </a:r>
          </a:p>
        </p:txBody>
      </p:sp>
    </p:spTree>
    <p:extLst>
      <p:ext uri="{BB962C8B-B14F-4D97-AF65-F5344CB8AC3E}">
        <p14:creationId xmlns:p14="http://schemas.microsoft.com/office/powerpoint/2010/main" val="358230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C4526-E639-42D7-9ACB-64736B97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sker der mon i følgende kode? Kommenter og prøv at juster på koden!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6E7E03-7D40-4997-B8B9-CD7439A5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165DCE4-5C0E-49B4-937D-0EBAFCB9D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2" t="12233" r="15875" b="15189"/>
          <a:stretch/>
        </p:blipFill>
        <p:spPr>
          <a:xfrm>
            <a:off x="970961" y="1690688"/>
            <a:ext cx="7447175" cy="49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C0FFB-F83F-4F8E-A28B-51DB7449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Her kommer resultatet af koden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7CFA56D-1DC0-4C29-8FC8-D5EB2F6F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Prøv at udvide den så I får noget </a:t>
            </a:r>
            <a:r>
              <a:rPr lang="da-DK" dirty="0" err="1"/>
              <a:t>ala</a:t>
            </a:r>
            <a:r>
              <a:rPr lang="da-DK" dirty="0"/>
              <a:t> følgende: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D5C52DB-C30B-4407-A06A-A48F893AC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0" t="46048" r="17346" b="24948"/>
          <a:stretch/>
        </p:blipFill>
        <p:spPr>
          <a:xfrm>
            <a:off x="1517715" y="1690688"/>
            <a:ext cx="7861955" cy="1989057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087DE9E5-6C6C-40DB-9C3F-34A181AF8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9" t="30241" r="17577" b="39656"/>
          <a:stretch/>
        </p:blipFill>
        <p:spPr>
          <a:xfrm>
            <a:off x="1442301" y="4787394"/>
            <a:ext cx="7937369" cy="20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C55A-8C6E-4095-9821-7F6CB4DA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følgende kode og hvor I består det </a:t>
            </a:r>
            <a:r>
              <a:rPr lang="da-DK" dirty="0" err="1"/>
              <a:t>rekursive</a:t>
            </a:r>
            <a:r>
              <a:rPr lang="da-DK" dirty="0"/>
              <a:t> kald?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8057EA-E1DC-4BBF-9A87-D6F85BDE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2" y="1690689"/>
            <a:ext cx="10326278" cy="4486274"/>
          </a:xfrm>
        </p:spPr>
        <p:txBody>
          <a:bodyPr/>
          <a:lstStyle/>
          <a:p>
            <a:r>
              <a:rPr lang="da-DK" dirty="0">
                <a:hlinkClick r:id="rId2"/>
              </a:rPr>
              <a:t>https://editor.p5js.org/jeyv/sketches/w8e0rS9-U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40C2B5-98D2-4EF3-8591-F7FED651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27" y="2385940"/>
            <a:ext cx="4705432" cy="379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1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8EBA8-1E39-47F2-975A-89BC53FD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Avanceret:Hvor</a:t>
            </a:r>
            <a:r>
              <a:rPr lang="da-DK" dirty="0"/>
              <a:t> er det rekursive kald og hvad gør koden?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110C8E-1985-4FB5-B5B4-53848248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Se koden her: </a:t>
            </a:r>
            <a:r>
              <a:rPr lang="da-DK" dirty="0">
                <a:hlinkClick r:id="rId2"/>
              </a:rPr>
              <a:t>https://editor.p5js.org/KevinWorkman/sketches/09uOivsQN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B87092-6283-4170-A1A2-CA6E9B68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979" y="2667418"/>
            <a:ext cx="3850063" cy="3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8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78995-1430-4D99-B72E-8ECD28C0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Renters rente: kapitalfremskrivning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46E9E0-5628-4612-9DD7-640923BF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84766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Prøv at implementere følgende ligning som en funktion der tager tre argumenter K0, r og n: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Udvid 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da-DK" dirty="0"/>
              <a:t>At man kan øge med et fast beløb hver termin</a:t>
            </a:r>
          </a:p>
          <a:p>
            <a:pPr marL="514350" indent="-514350">
              <a:buAutoNum type="alphaLcParenR"/>
            </a:pPr>
            <a:r>
              <a:rPr lang="da-DK"/>
              <a:t>med </a:t>
            </a:r>
            <a:r>
              <a:rPr lang="da-DK" dirty="0"/>
              <a:t>en graf (</a:t>
            </a:r>
            <a:r>
              <a:rPr lang="da-DK" dirty="0" err="1"/>
              <a:t>evt</a:t>
            </a:r>
            <a:r>
              <a:rPr lang="da-DK" dirty="0"/>
              <a:t> punkter) og</a:t>
            </a:r>
          </a:p>
          <a:p>
            <a:pPr marL="514350" indent="-514350">
              <a:buAutoNum type="alphaLcParenR"/>
            </a:pPr>
            <a:r>
              <a:rPr lang="da-DK" dirty="0"/>
              <a:t>Overvej om den kan </a:t>
            </a:r>
            <a:r>
              <a:rPr lang="da-DK" dirty="0" err="1"/>
              <a:t>implemeteres</a:t>
            </a:r>
            <a:r>
              <a:rPr lang="da-DK" dirty="0"/>
              <a:t> rekursivt</a:t>
            </a:r>
          </a:p>
          <a:p>
            <a:pPr marL="514350" indent="-514350">
              <a:buAutoNum type="alphaLcParenR"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1026" name="Picture 2" descr="Renters rente - Investeringsordbogen - Frinans 2022">
            <a:extLst>
              <a:ext uri="{FF2B5EF4-FFF2-40B4-BE49-F238E27FC236}">
                <a16:creationId xmlns:a16="http://schemas.microsoft.com/office/drawing/2014/main" id="{40FA55A1-D213-4399-AE75-387529A9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31" y="2637813"/>
            <a:ext cx="44386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nters Rente: Simpel forklaring - sådan fungerer sneboldeffekten">
            <a:extLst>
              <a:ext uri="{FF2B5EF4-FFF2-40B4-BE49-F238E27FC236}">
                <a16:creationId xmlns:a16="http://schemas.microsoft.com/office/drawing/2014/main" id="{5A2D9E4A-011C-4F8C-89C3-4BA59318C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21" y="2035769"/>
            <a:ext cx="4638150" cy="263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2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Generelt for rekursive funktioner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 implementeres typisk ved brug af if-else eller switch</a:t>
            </a:r>
          </a:p>
          <a:p>
            <a:r>
              <a:rPr lang="da-DK" dirty="0"/>
              <a:t>De indeholder et basistilfælde</a:t>
            </a:r>
          </a:p>
          <a:p>
            <a:r>
              <a:rPr lang="da-DK" dirty="0"/>
              <a:t>De indeholder et rekursivt kald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Øvelse – brug rekursion:</a:t>
            </a:r>
          </a:p>
          <a:p>
            <a:pPr marL="0" indent="0">
              <a:buNone/>
            </a:pPr>
            <a:r>
              <a:rPr lang="da-DK" dirty="0"/>
              <a:t>Skriv et program – gerne i pseudokode, der printer en besked n-gange </a:t>
            </a:r>
          </a:p>
          <a:p>
            <a:pPr marL="0" indent="0">
              <a:buNone/>
            </a:pPr>
            <a:r>
              <a:rPr lang="da-DK" dirty="0"/>
              <a:t>Skriv et program – gerne i pseudokode, der drikker en kop kaffe</a:t>
            </a:r>
          </a:p>
        </p:txBody>
      </p:sp>
    </p:spTree>
    <p:extLst>
      <p:ext uri="{BB962C8B-B14F-4D97-AF65-F5344CB8AC3E}">
        <p14:creationId xmlns:p14="http://schemas.microsoft.com/office/powerpoint/2010/main" val="367602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Rekursive løsninger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57" y="4132024"/>
            <a:ext cx="6413961" cy="1980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57" y="1690688"/>
            <a:ext cx="7898957" cy="18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8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B725-0F30-4108-B678-F5CA4343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179"/>
            <a:ext cx="10515600" cy="1325563"/>
          </a:xfrm>
        </p:spPr>
        <p:txBody>
          <a:bodyPr/>
          <a:lstStyle/>
          <a:p>
            <a:r>
              <a:rPr lang="da-DK" dirty="0"/>
              <a:t>Flere øvelser om </a:t>
            </a:r>
            <a:r>
              <a:rPr lang="da-DK" dirty="0" err="1"/>
              <a:t>rekursion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977F10-CD95-4C7D-84F6-52D7E7F0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1278"/>
            <a:ext cx="10515600" cy="537568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funktion, der beregner eksponenten af et tal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funktion, der beregner den harmoniske serie: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 der undersøger om et tal er lige eller ulige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funktion, der foretager binær søgning på en liste af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funktioner, der undersøger om et ord er et </a:t>
            </a:r>
            <a:r>
              <a:rPr lang="da-DK" dirty="0" err="1"/>
              <a:t>palindrome</a:t>
            </a:r>
            <a:r>
              <a:rPr lang="da-DK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 der returnerer et reversibelt ord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funktion, der finder største fælles divisor af to tal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</a:t>
            </a:r>
            <a:r>
              <a:rPr lang="da-DK" dirty="0" err="1"/>
              <a:t>rekursiv</a:t>
            </a:r>
            <a:r>
              <a:rPr lang="da-DK" dirty="0"/>
              <a:t> funktion, der returnerer alle tænkelige permutationer af et ord (eksempel: ”abc” så er ”</a:t>
            </a:r>
            <a:r>
              <a:rPr lang="da-DK" dirty="0" err="1"/>
              <a:t>acb</a:t>
            </a:r>
            <a:r>
              <a:rPr lang="da-DK" dirty="0"/>
              <a:t>” en permutation.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et </a:t>
            </a:r>
            <a:r>
              <a:rPr lang="da-DK" dirty="0" err="1"/>
              <a:t>rekursivt</a:t>
            </a:r>
            <a:r>
              <a:rPr lang="da-DK" dirty="0"/>
              <a:t> program der tager et heltal input N og beregner en approksimation af det det gyldne snit (prøv gerne at google det gyldne snit, det forekommer mange steder i naturen: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pt-BR" dirty="0"/>
              <a:t>				f(N)         = 1               	              hvis N = 0</a:t>
            </a:r>
          </a:p>
          <a:p>
            <a:pPr marL="0" indent="0">
              <a:buNone/>
            </a:pPr>
            <a:r>
              <a:rPr lang="pt-BR" dirty="0"/>
              <a:t>         					 = 1 + 1 / f(N-1)  	hvis N &gt; 0</a:t>
            </a:r>
          </a:p>
          <a:p>
            <a:pPr marL="0" indent="0">
              <a:buNone/>
            </a:pPr>
            <a:r>
              <a:rPr lang="da-DK" dirty="0"/>
              <a:t>Prøv også at lave disse opgaver uden </a:t>
            </a:r>
            <a:r>
              <a:rPr lang="da-DK" dirty="0" err="1"/>
              <a:t>rekursion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  <p:pic>
        <p:nvPicPr>
          <p:cNvPr id="4" name="Picture 2" descr="harmonic series">
            <a:extLst>
              <a:ext uri="{FF2B5EF4-FFF2-40B4-BE49-F238E27FC236}">
                <a16:creationId xmlns:a16="http://schemas.microsoft.com/office/drawing/2014/main" id="{D74CD13E-D4F5-49B9-8017-3B1C2CB8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732" y="1096049"/>
            <a:ext cx="19716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37220-2FC9-4A51-B58D-6C599371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Endnu flere øvelser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CCA92E-D7FC-4B8D-BAAB-7442B934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61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/>
              <a:t>10. Skriv en </a:t>
            </a:r>
            <a:r>
              <a:rPr lang="da-DK" dirty="0" err="1"/>
              <a:t>rekursiv</a:t>
            </a:r>
            <a:r>
              <a:rPr lang="da-DK" dirty="0"/>
              <a:t> funktion, der beregner mindste fælles divisor</a:t>
            </a:r>
          </a:p>
          <a:p>
            <a:pPr marL="0" indent="0">
              <a:buNone/>
            </a:pPr>
            <a:r>
              <a:rPr lang="da-DK" dirty="0"/>
              <a:t>11. Skriv en </a:t>
            </a:r>
            <a:r>
              <a:rPr lang="da-DK" dirty="0" err="1"/>
              <a:t>rekursiv</a:t>
            </a:r>
            <a:r>
              <a:rPr lang="da-DK" dirty="0"/>
              <a:t> funktion, der konstruerer Pascals Trekant	</a:t>
            </a:r>
          </a:p>
          <a:p>
            <a:pPr marL="0" indent="0">
              <a:buNone/>
            </a:pPr>
            <a:r>
              <a:rPr lang="da-DK" dirty="0"/>
              <a:t>12. Skriv en </a:t>
            </a:r>
            <a:r>
              <a:rPr lang="da-DK" dirty="0" err="1"/>
              <a:t>rekursiv</a:t>
            </a:r>
            <a:r>
              <a:rPr lang="da-DK" dirty="0"/>
              <a:t> funktion, der finder det største tal i en liste</a:t>
            </a:r>
          </a:p>
          <a:p>
            <a:pPr marL="0" indent="0">
              <a:buNone/>
            </a:pPr>
            <a:r>
              <a:rPr lang="da-DK" dirty="0"/>
              <a:t>13. Skriv en </a:t>
            </a:r>
            <a:r>
              <a:rPr lang="da-DK" dirty="0" err="1"/>
              <a:t>rekursiv</a:t>
            </a:r>
            <a:r>
              <a:rPr lang="da-DK" dirty="0"/>
              <a:t> funktion, der sorterer en liste af tal (</a:t>
            </a:r>
            <a:r>
              <a:rPr lang="da-DK" dirty="0" err="1"/>
              <a:t>Bubble</a:t>
            </a:r>
            <a:r>
              <a:rPr lang="da-DK" dirty="0"/>
              <a:t> sort eller </a:t>
            </a:r>
            <a:r>
              <a:rPr lang="da-DK" dirty="0" err="1"/>
              <a:t>mergesort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/>
              <a:t>14. Skriv en </a:t>
            </a:r>
            <a:r>
              <a:rPr lang="da-DK" dirty="0" err="1"/>
              <a:t>rekursiv</a:t>
            </a:r>
            <a:r>
              <a:rPr lang="da-DK" dirty="0"/>
              <a:t> funktion, der beregner </a:t>
            </a:r>
            <a:r>
              <a:rPr lang="da-DK" dirty="0" err="1"/>
              <a:t>Ackermans</a:t>
            </a:r>
            <a:r>
              <a:rPr lang="da-DK" dirty="0"/>
              <a:t> Funktion: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0" indent="0">
              <a:buNone/>
            </a:pPr>
            <a:r>
              <a:rPr lang="da-DK" dirty="0"/>
              <a:t>15. Skriv en </a:t>
            </a:r>
            <a:r>
              <a:rPr lang="da-DK" dirty="0" err="1"/>
              <a:t>rekursiv</a:t>
            </a:r>
            <a:r>
              <a:rPr lang="da-DK" dirty="0"/>
              <a:t> funktion, der beregner </a:t>
            </a:r>
            <a:r>
              <a:rPr lang="da-DK" dirty="0" err="1"/>
              <a:t>Tribonacci</a:t>
            </a:r>
            <a:r>
              <a:rPr lang="da-DK" dirty="0"/>
              <a:t> rækkefølgen  (starter med 0,0,1)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  <p:pic>
        <p:nvPicPr>
          <p:cNvPr id="1028" name="Picture 4" descr="Ackermann Function - TeX - LaTeX Stack Exchange">
            <a:extLst>
              <a:ext uri="{FF2B5EF4-FFF2-40B4-BE49-F238E27FC236}">
                <a16:creationId xmlns:a16="http://schemas.microsoft.com/office/drawing/2014/main" id="{2C008751-391C-49C2-89D2-04ED21B80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62" y="4527102"/>
            <a:ext cx="5363851" cy="10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9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0F624-ED5E-42D6-98FB-68DB5A0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042" y="19676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a-DK" dirty="0"/>
              <a:t>Læs Kapitel 8 i Nature of Code: </a:t>
            </a:r>
            <a:r>
              <a:rPr lang="da-DK" dirty="0">
                <a:hlinkClick r:id="rId2"/>
              </a:rPr>
              <a:t>https://natureofcode.com/book/chapter-8-fractals/</a:t>
            </a:r>
            <a:r>
              <a:rPr lang="da-DK" dirty="0"/>
              <a:t> og forstå eksemplerne.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Løs så mange af øvelserne 8.1 til 8.5 i mindre grupper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5124" name="Picture 4" descr="The Nature of Code: Simulating Natural Systems with Processing: Shiffman,  Daniel: 9780985930806: Amazon.com: Books">
            <a:extLst>
              <a:ext uri="{FF2B5EF4-FFF2-40B4-BE49-F238E27FC236}">
                <a16:creationId xmlns:a16="http://schemas.microsoft.com/office/drawing/2014/main" id="{5E64F0BD-A3D9-4EFD-A2BC-66109AACB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913" y="188095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1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Kort fortalt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/>
          <a:lstStyle/>
          <a:p>
            <a:r>
              <a:rPr lang="da-DK" dirty="0"/>
              <a:t>Rekursion er en teknik, der leder til elegante løsninger til problemer, som ville være svære at programmere ved brug af løkker</a:t>
            </a:r>
          </a:p>
          <a:p>
            <a:r>
              <a:rPr lang="da-DK" dirty="0"/>
              <a:t>Rekursive funktioner kalder sig selv.</a:t>
            </a:r>
          </a:p>
          <a:p>
            <a:r>
              <a:rPr lang="da-DK" dirty="0"/>
              <a:t>Hvis du tænker rekursivt kan mange problemer løses rekursivt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Herover er faktultetsfunktionen. Prøv at programmere den.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426" y="4001294"/>
            <a:ext cx="5506090" cy="89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12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Rekursion og fraktaler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8289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a-DK" dirty="0"/>
              <a:t>I skal udvælge og arbejde med og præsentere for resten af klassen i mindre grupper en af følgende: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1) Sjov med rekursion i p5: https://www.youtube.com/watch?v=jPsZwrV9ld0. Se videoen og prøv at modificere koden og lave jeres egen mønster ved brug af rekursion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2) IFS fraktal. Se under afsnit 5.rekursion i mat a bogen for vejledning. Målet er at I skal have visualiseret et bregne blad. I kan også læse om Feigenbaum fraktalen og prøve at lave den (se samme kapitel).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3) Fraktal træer. Se https://www.youtube.com/watch?v=0jjeOYMjmDU og prøv så at lav jeres eget fraktaltræ.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4) Se </a:t>
            </a:r>
            <a:r>
              <a:rPr lang="da-DK" dirty="0">
                <a:hlinkClick r:id="rId2"/>
              </a:rPr>
              <a:t>https://www.youtube.com/watch?v=YxOc8AvwQtM</a:t>
            </a:r>
            <a:r>
              <a:rPr lang="da-DK" dirty="0"/>
              <a:t> og prøv at justere på koden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098" name="Picture 2" descr="Computer Graphics for Everyone. Graphics and computer programming are… | by  Patrick Ferris | Hackers at Cambridge | Medium">
            <a:extLst>
              <a:ext uri="{FF2B5EF4-FFF2-40B4-BE49-F238E27FC236}">
                <a16:creationId xmlns:a16="http://schemas.microsoft.com/office/drawing/2014/main" id="{A67A6089-0747-4FD9-9E59-8B06ABB4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38" y="3977850"/>
            <a:ext cx="2625168" cy="10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8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Skriv en rekursiv funktion, der afgør om et ord s er et palindrome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7" y="2496383"/>
            <a:ext cx="8882394" cy="30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– brug 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Skriv et program, der beregner summen af en liste af tal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799" y="2985631"/>
            <a:ext cx="76877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def list_sum(num_List):</a:t>
            </a:r>
          </a:p>
          <a:p>
            <a:r>
              <a:rPr lang="da-DK" dirty="0"/>
              <a:t>    if len(num_List) == 1:</a:t>
            </a:r>
          </a:p>
          <a:p>
            <a:r>
              <a:rPr lang="da-DK" dirty="0"/>
              <a:t>        return num_List[0]</a:t>
            </a:r>
          </a:p>
          <a:p>
            <a:r>
              <a:rPr lang="da-DK" dirty="0"/>
              <a:t>    else:</a:t>
            </a:r>
          </a:p>
          <a:p>
            <a:r>
              <a:rPr lang="da-DK" dirty="0"/>
              <a:t>        return num_List[0] + list_sum(num_List[1:])</a:t>
            </a:r>
          </a:p>
          <a:p>
            <a:r>
              <a:rPr lang="da-DK" dirty="0"/>
              <a:t>        </a:t>
            </a:r>
          </a:p>
          <a:p>
            <a:r>
              <a:rPr lang="da-DK" dirty="0"/>
              <a:t>print(list_sum([2, 4, 5, 6, 7]))</a:t>
            </a:r>
          </a:p>
        </p:txBody>
      </p:sp>
    </p:spTree>
    <p:extLst>
      <p:ext uri="{BB962C8B-B14F-4D97-AF65-F5344CB8AC3E}">
        <p14:creationId xmlns:p14="http://schemas.microsoft.com/office/powerpoint/2010/main" val="424792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Skriv et rekursivt program der tager et heltal input N og beregner en approksimation af det det gyldne snit: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pt-BR" dirty="0"/>
              <a:t>f(N) = 1               		hvis N = 0</a:t>
            </a:r>
          </a:p>
          <a:p>
            <a:pPr marL="0" indent="0">
              <a:buNone/>
            </a:pPr>
            <a:r>
              <a:rPr lang="pt-BR" dirty="0"/>
              <a:t>        = 1 + 1 / f(N-1)  	hvis N &gt; 0</a:t>
            </a:r>
          </a:p>
          <a:p>
            <a:pPr marL="0" indent="0">
              <a:buNone/>
            </a:pPr>
            <a:r>
              <a:rPr lang="da-DK" dirty="0"/>
              <a:t>Prøv også uden rekursion</a:t>
            </a:r>
          </a:p>
        </p:txBody>
      </p:sp>
    </p:spTree>
    <p:extLst>
      <p:ext uri="{BB962C8B-B14F-4D97-AF65-F5344CB8AC3E}">
        <p14:creationId xmlns:p14="http://schemas.microsoft.com/office/powerpoint/2010/main" val="422188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– brug 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Skriv et program, der beregner summen af et tal. Eksempelvis sumDigits(345)-&gt;12 eller sumDigits(12)-&gt;3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799" y="2985631"/>
            <a:ext cx="7687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def sumDigits(n):</a:t>
            </a:r>
          </a:p>
          <a:p>
            <a:r>
              <a:rPr lang="da-DK" dirty="0"/>
              <a:t>  if n == 0:</a:t>
            </a:r>
          </a:p>
          <a:p>
            <a:r>
              <a:rPr lang="da-DK" dirty="0"/>
              <a:t>    return 0</a:t>
            </a:r>
          </a:p>
          <a:p>
            <a:r>
              <a:rPr lang="da-DK" dirty="0"/>
              <a:t>  else:</a:t>
            </a:r>
          </a:p>
          <a:p>
            <a:r>
              <a:rPr lang="da-DK" dirty="0"/>
              <a:t>    return n % 10 + sumDigits(int(n / 10))</a:t>
            </a:r>
          </a:p>
          <a:p>
            <a:endParaRPr lang="da-DK" dirty="0"/>
          </a:p>
          <a:p>
            <a:r>
              <a:rPr lang="da-DK" dirty="0"/>
              <a:t>print(sumDigits(345))</a:t>
            </a:r>
          </a:p>
          <a:p>
            <a:r>
              <a:rPr lang="da-DK" dirty="0"/>
              <a:t>print(sumDigits(45))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325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– brug 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Skriv et program der beregner den harmoniske serie: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1828799" y="2985631"/>
            <a:ext cx="7687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harmonic_sum</a:t>
            </a:r>
            <a:r>
              <a:rPr lang="en-US" dirty="0"/>
              <a:t>(n):</a:t>
            </a:r>
          </a:p>
          <a:p>
            <a:r>
              <a:rPr lang="en-US" dirty="0"/>
              <a:t>  if n &lt; 2:</a:t>
            </a:r>
          </a:p>
          <a:p>
            <a:r>
              <a:rPr lang="en-US" dirty="0"/>
              <a:t>    return 1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return 1 / n + (</a:t>
            </a:r>
            <a:r>
              <a:rPr lang="en-US" dirty="0" err="1"/>
              <a:t>harmonic_sum</a:t>
            </a:r>
            <a:r>
              <a:rPr lang="en-US" dirty="0"/>
              <a:t>(n - 1))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print(</a:t>
            </a:r>
            <a:r>
              <a:rPr lang="en-US" dirty="0" err="1"/>
              <a:t>harmonic_sum</a:t>
            </a:r>
            <a:r>
              <a:rPr lang="en-US" dirty="0"/>
              <a:t>(7))</a:t>
            </a:r>
          </a:p>
          <a:p>
            <a:r>
              <a:rPr lang="en-US" dirty="0"/>
              <a:t>print(</a:t>
            </a:r>
            <a:r>
              <a:rPr lang="en-US" dirty="0" err="1"/>
              <a:t>harmonic_sum</a:t>
            </a:r>
            <a:r>
              <a:rPr lang="en-US" dirty="0"/>
              <a:t>(4))</a:t>
            </a:r>
          </a:p>
          <a:p>
            <a:endParaRPr lang="da-DK" dirty="0"/>
          </a:p>
        </p:txBody>
      </p:sp>
      <p:pic>
        <p:nvPicPr>
          <p:cNvPr id="1026" name="Picture 2" descr="harmonic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2434655"/>
            <a:ext cx="19716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08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(lidt svær)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Skriv et program, der givet et input n, returnerer samtlige tænkelige permutationer heraf. Dvs. ved n=3 fås:</a:t>
            </a:r>
          </a:p>
          <a:p>
            <a:pPr marL="0" indent="0">
              <a:buNone/>
            </a:pPr>
            <a:r>
              <a:rPr lang="da-DK" dirty="0"/>
              <a:t>bca,cba,cab,acb,bac,abc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Det er også fint bare at returnere tal</a:t>
            </a:r>
          </a:p>
        </p:txBody>
      </p:sp>
    </p:spTree>
    <p:extLst>
      <p:ext uri="{BB962C8B-B14F-4D97-AF65-F5344CB8AC3E}">
        <p14:creationId xmlns:p14="http://schemas.microsoft.com/office/powerpoint/2010/main" val="3852932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(lidt svær)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Skriv et program, der laver samtlige tænkelige kombinationer af en mængde bestående af n elementer:</a:t>
            </a:r>
          </a:p>
          <a:p>
            <a:pPr marL="0" indent="0">
              <a:buNone/>
            </a:pPr>
            <a:r>
              <a:rPr lang="da-DK" dirty="0"/>
              <a:t>Ved n=3:</a:t>
            </a:r>
          </a:p>
          <a:p>
            <a:pPr marL="0" indent="0">
              <a:buNone/>
            </a:pPr>
            <a:r>
              <a:rPr lang="da-DK" dirty="0"/>
              <a:t>a ab abc ac b bc b</a:t>
            </a:r>
          </a:p>
        </p:txBody>
      </p:sp>
    </p:spTree>
    <p:extLst>
      <p:ext uri="{BB962C8B-B14F-4D97-AF65-F5344CB8AC3E}">
        <p14:creationId xmlns:p14="http://schemas.microsoft.com/office/powerpoint/2010/main" val="3768574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– brug 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Skriv et program der beregner den geometriske række: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799" y="2985631"/>
            <a:ext cx="76877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harmonic_sum</a:t>
            </a:r>
            <a:r>
              <a:rPr lang="en-US" dirty="0"/>
              <a:t>(n):</a:t>
            </a:r>
          </a:p>
          <a:p>
            <a:r>
              <a:rPr lang="en-US" dirty="0"/>
              <a:t>  if n &lt; 2:</a:t>
            </a:r>
          </a:p>
          <a:p>
            <a:r>
              <a:rPr lang="en-US" dirty="0"/>
              <a:t>    return 1</a:t>
            </a:r>
          </a:p>
          <a:p>
            <a:r>
              <a:rPr lang="en-US" dirty="0"/>
              <a:t>  else:</a:t>
            </a:r>
          </a:p>
          <a:p>
            <a:r>
              <a:rPr lang="en-US" dirty="0"/>
              <a:t>    return 1 / n + (</a:t>
            </a:r>
            <a:r>
              <a:rPr lang="en-US" dirty="0" err="1"/>
              <a:t>harmonic_sum</a:t>
            </a:r>
            <a:r>
              <a:rPr lang="en-US" dirty="0"/>
              <a:t>(n - 1))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print(</a:t>
            </a:r>
            <a:r>
              <a:rPr lang="en-US" dirty="0" err="1"/>
              <a:t>harmonic_sum</a:t>
            </a:r>
            <a:r>
              <a:rPr lang="en-US" dirty="0"/>
              <a:t>(7))</a:t>
            </a:r>
          </a:p>
          <a:p>
            <a:r>
              <a:rPr lang="en-US" dirty="0"/>
              <a:t>print(</a:t>
            </a:r>
            <a:r>
              <a:rPr lang="en-US" dirty="0" err="1"/>
              <a:t>harmonic_sum</a:t>
            </a:r>
            <a:r>
              <a:rPr lang="en-US" dirty="0"/>
              <a:t>(4))</a:t>
            </a:r>
          </a:p>
          <a:p>
            <a:endParaRPr lang="da-DK" dirty="0"/>
          </a:p>
        </p:txBody>
      </p:sp>
      <p:pic>
        <p:nvPicPr>
          <p:cNvPr id="2052" name="Picture 4" descr="harmonic se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242" y="2337289"/>
            <a:ext cx="32861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7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– brug 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Skriv et program der største fælles divisor af to tal: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799" y="2985631"/>
            <a:ext cx="76877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Recurgcd</a:t>
            </a:r>
            <a:r>
              <a:rPr lang="en-US" dirty="0"/>
              <a:t>(a, b):</a:t>
            </a:r>
          </a:p>
          <a:p>
            <a:r>
              <a:rPr lang="en-US" dirty="0"/>
              <a:t>	low = min(a, b)</a:t>
            </a:r>
          </a:p>
          <a:p>
            <a:r>
              <a:rPr lang="en-US" dirty="0"/>
              <a:t>	high = max(a, b)</a:t>
            </a:r>
          </a:p>
          <a:p>
            <a:endParaRPr lang="en-US" dirty="0"/>
          </a:p>
          <a:p>
            <a:r>
              <a:rPr lang="en-US" dirty="0"/>
              <a:t>	if low == 0:</a:t>
            </a:r>
          </a:p>
          <a:p>
            <a:r>
              <a:rPr lang="en-US" dirty="0"/>
              <a:t>		return high</a:t>
            </a:r>
          </a:p>
          <a:p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low == 1:</a:t>
            </a:r>
          </a:p>
          <a:p>
            <a:r>
              <a:rPr lang="en-US" dirty="0"/>
              <a:t>		return 1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	return </a:t>
            </a:r>
            <a:r>
              <a:rPr lang="en-US" dirty="0" err="1"/>
              <a:t>Recurgcd</a:t>
            </a:r>
            <a:r>
              <a:rPr lang="en-US" dirty="0"/>
              <a:t>(low, </a:t>
            </a:r>
            <a:r>
              <a:rPr lang="en-US" dirty="0" err="1"/>
              <a:t>high%low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Recurgcd</a:t>
            </a:r>
            <a:r>
              <a:rPr lang="en-US" dirty="0"/>
              <a:t>(12,14))</a:t>
            </a:r>
          </a:p>
        </p:txBody>
      </p:sp>
    </p:spTree>
    <p:extLst>
      <p:ext uri="{BB962C8B-B14F-4D97-AF65-F5344CB8AC3E}">
        <p14:creationId xmlns:p14="http://schemas.microsoft.com/office/powerpoint/2010/main" val="366729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Funktionskaldet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24" y="1269742"/>
            <a:ext cx="9284476" cy="54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2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Tjek hvis n er et fibonacci tal (hint: et positivt tal er et Fibonnaci tal hvis og kun hvis enten (5*n*n+4) eller (5*n*n-4) er kvadrattal (dvs. 4,9,16,25 etc</a:t>
            </a:r>
          </a:p>
        </p:txBody>
      </p:sp>
    </p:spTree>
    <p:extLst>
      <p:ext uri="{BB962C8B-B14F-4D97-AF65-F5344CB8AC3E}">
        <p14:creationId xmlns:p14="http://schemas.microsoft.com/office/powerpoint/2010/main" val="644063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 – brug rekursion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Skriv et program der finder det første store bogstav i en tekst 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0999" y="2409897"/>
            <a:ext cx="76877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first(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): </a:t>
            </a:r>
          </a:p>
          <a:p>
            <a:endParaRPr lang="en-US" dirty="0"/>
          </a:p>
          <a:p>
            <a:r>
              <a:rPr lang="en-US" dirty="0"/>
              <a:t>	if 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'\0'): </a:t>
            </a:r>
          </a:p>
          <a:p>
            <a:r>
              <a:rPr lang="en-US" dirty="0"/>
              <a:t>		return 0</a:t>
            </a:r>
          </a:p>
          <a:p>
            <a:r>
              <a:rPr lang="en-US" dirty="0"/>
              <a:t>	if (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isupper</a:t>
            </a:r>
            <a:r>
              <a:rPr lang="en-US" dirty="0"/>
              <a:t>()): </a:t>
            </a:r>
          </a:p>
          <a:p>
            <a:r>
              <a:rPr lang="en-US" dirty="0"/>
              <a:t>		return </a:t>
            </a:r>
            <a:r>
              <a:rPr lang="en-US" dirty="0" err="1"/>
              <a:t>str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r>
              <a:rPr lang="en-US" dirty="0"/>
              <a:t>	return first(</a:t>
            </a:r>
            <a:r>
              <a:rPr lang="en-US" dirty="0" err="1"/>
              <a:t>str</a:t>
            </a:r>
            <a:r>
              <a:rPr lang="en-US" dirty="0"/>
              <a:t>, i+1) </a:t>
            </a:r>
          </a:p>
          <a:p>
            <a:endParaRPr lang="en-US" dirty="0"/>
          </a:p>
          <a:p>
            <a:r>
              <a:rPr lang="en-US" dirty="0"/>
              <a:t># Driver code </a:t>
            </a:r>
          </a:p>
          <a:p>
            <a:r>
              <a:rPr lang="en-US" dirty="0" err="1"/>
              <a:t>str</a:t>
            </a:r>
            <a:r>
              <a:rPr lang="en-US" dirty="0"/>
              <a:t> = "</a:t>
            </a:r>
            <a:r>
              <a:rPr lang="en-US" dirty="0" err="1"/>
              <a:t>geeksforGeeKS</a:t>
            </a:r>
            <a:r>
              <a:rPr lang="en-US" dirty="0"/>
              <a:t>"</a:t>
            </a:r>
          </a:p>
          <a:p>
            <a:r>
              <a:rPr lang="en-US" dirty="0"/>
              <a:t>res = first(str,0) </a:t>
            </a:r>
          </a:p>
          <a:p>
            <a:r>
              <a:rPr lang="en-US" dirty="0"/>
              <a:t>if (res == 0): </a:t>
            </a:r>
          </a:p>
          <a:p>
            <a:r>
              <a:rPr lang="en-US" dirty="0"/>
              <a:t>	print("No uppercase letter") 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	print(res)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5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Fakultetsfunktionen i python – prøv at kalde den og forstå hvad der sker: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D3EB8EF-E0A5-460D-A282-DA8ED646B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1" t="45086" r="56392" b="15739"/>
          <a:stretch/>
        </p:blipFill>
        <p:spPr>
          <a:xfrm>
            <a:off x="933253" y="1781667"/>
            <a:ext cx="7286919" cy="45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2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Skriv en matematisk definition for at beregne 2^n for positiv 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matematisk definition for at beregne x^n for reelt tal 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 matematisk definition for at bergene 1+2+3+....+n for positiv 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Skriv endelig nogle rekursive funktioner, der løser opgaverne ovenfor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Lav </a:t>
            </a:r>
            <a:r>
              <a:rPr lang="da-DK"/>
              <a:t>selv en rekursiv</a:t>
            </a:r>
            <a:r>
              <a:rPr lang="da-DK" dirty="0"/>
              <a:t> funktion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98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Fibonacci – Prøv at skrive den i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5149516"/>
            <a:ext cx="10680032" cy="99461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Skriv en python/java funktion der beregner Fibonnaci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40" y="1475873"/>
            <a:ext cx="12662474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39" y="3410878"/>
            <a:ext cx="11141229" cy="14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3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0A7DB31-8994-4C35-9F49-5678B9326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15" r="66750" b="22222"/>
          <a:stretch/>
        </p:blipFill>
        <p:spPr>
          <a:xfrm>
            <a:off x="558800" y="264160"/>
            <a:ext cx="6664960" cy="61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1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45607" cy="4780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3" y="5158346"/>
            <a:ext cx="11103226" cy="133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7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9626-258B-4555-B018-C2467CFB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sker der i følgende kode?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386EEF-17C5-4F2C-8247-641511A2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Prøv gerne at skrive den selv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0DB34A0-6CB2-4A76-A86F-5C205D06D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6" t="50000" r="1573" b="22199"/>
          <a:stretch/>
        </p:blipFill>
        <p:spPr>
          <a:xfrm>
            <a:off x="1121788" y="2278930"/>
            <a:ext cx="9106293" cy="19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4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88D6A3B64D344ABE9DF279B80EB8A7" ma:contentTypeVersion="4" ma:contentTypeDescription="Opret et nyt dokument." ma:contentTypeScope="" ma:versionID="68cc0e77f9acd7ca1a62100abba0d0f2">
  <xsd:schema xmlns:xsd="http://www.w3.org/2001/XMLSchema" xmlns:xs="http://www.w3.org/2001/XMLSchema" xmlns:p="http://schemas.microsoft.com/office/2006/metadata/properties" xmlns:ns2="796d67aa-c8b7-45a8-bae2-806901483f1a" xmlns:ns3="980e9c29-29f6-41f2-8842-108d64c06d47" targetNamespace="http://schemas.microsoft.com/office/2006/metadata/properties" ma:root="true" ma:fieldsID="09d69798de41f5628fa35a91ffcff82b" ns2:_="" ns3:_="">
    <xsd:import namespace="796d67aa-c8b7-45a8-bae2-806901483f1a"/>
    <xsd:import namespace="980e9c29-29f6-41f2-8842-108d64c06d4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d67aa-c8b7-45a8-bae2-806901483f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0e9c29-29f6-41f2-8842-108d64c06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A10563-0F39-4571-A01A-3632E19A75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6d67aa-c8b7-45a8-bae2-806901483f1a"/>
    <ds:schemaRef ds:uri="980e9c29-29f6-41f2-8842-108d64c06d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DA04E8-291B-4094-9937-06C5A6830F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46DD882-55BB-4612-B10B-905B983F73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29244</TotalTime>
  <Words>1483</Words>
  <Application>Microsoft Office PowerPoint</Application>
  <PresentationFormat>Widescreen</PresentationFormat>
  <Paragraphs>186</Paragraphs>
  <Slides>31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Rekursion</vt:lpstr>
      <vt:lpstr>Kort fortalt</vt:lpstr>
      <vt:lpstr>Funktionskaldet</vt:lpstr>
      <vt:lpstr>Fakultetsfunktionen i python – prøv at kalde den og forstå hvad der sker:</vt:lpstr>
      <vt:lpstr>Øvelser</vt:lpstr>
      <vt:lpstr>Fibonacci – Prøv at skrive den i javascript</vt:lpstr>
      <vt:lpstr>PowerPoint Presentation</vt:lpstr>
      <vt:lpstr>PowerPoint Presentation</vt:lpstr>
      <vt:lpstr>Hvad sker der i følgende kode?</vt:lpstr>
      <vt:lpstr>Hvad sker der mon i følgende kode? Kommenter og prøv at juster på koden!</vt:lpstr>
      <vt:lpstr>Her kommer resultatet af koden</vt:lpstr>
      <vt:lpstr>Hvad gør følgende kode og hvor I består det rekursive kald?</vt:lpstr>
      <vt:lpstr>Avanceret:Hvor er det rekursive kald og hvad gør koden?</vt:lpstr>
      <vt:lpstr>Renters rente: kapitalfremskrivning</vt:lpstr>
      <vt:lpstr>Generelt for rekursive funktioner</vt:lpstr>
      <vt:lpstr>Rekursive løsninger</vt:lpstr>
      <vt:lpstr>Flere øvelser om rekursion</vt:lpstr>
      <vt:lpstr>Endnu flere øvelser</vt:lpstr>
      <vt:lpstr>Læs Kapitel 8 i Nature of Code: https://natureofcode.com/book/chapter-8-fractals/ og forstå eksemplerne.  Løs så mange af øvelserne 8.1 til 8.5 i mindre grupper  </vt:lpstr>
      <vt:lpstr>Rekursion og fraktaler</vt:lpstr>
      <vt:lpstr>Øvelse</vt:lpstr>
      <vt:lpstr>Øvelser – brug rekursion</vt:lpstr>
      <vt:lpstr>Øvelser: </vt:lpstr>
      <vt:lpstr>Øvelser – brug rekursion</vt:lpstr>
      <vt:lpstr>Øvelser – brug rekursion</vt:lpstr>
      <vt:lpstr>Øvelser (lidt svær)</vt:lpstr>
      <vt:lpstr>Øvelser (lidt svær)</vt:lpstr>
      <vt:lpstr>Øvelser – brug rekursion</vt:lpstr>
      <vt:lpstr>Øvelser – brug rekursion</vt:lpstr>
      <vt:lpstr>Øvelser:</vt:lpstr>
      <vt:lpstr>Øvelser – brug rekursion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Rekursion</dc:title>
  <dc:creator>Henrik Sterner</dc:creator>
  <cp:lastModifiedBy>Magnus Jacobsen</cp:lastModifiedBy>
  <cp:revision>44</cp:revision>
  <dcterms:created xsi:type="dcterms:W3CDTF">2019-01-02T13:09:16Z</dcterms:created>
  <dcterms:modified xsi:type="dcterms:W3CDTF">2022-02-22T10:20:30Z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0x0101002B88D6A3B64D344ABE9DF279B80EB8A7</vt:lpwstr>
  </property>
</Properties>
</file>