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4" r:id="rId5"/>
    <p:sldId id="265" r:id="rId6"/>
    <p:sldId id="263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85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0D3EC-2E9F-9C43-8C26-52C55356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3ED04F-2CF0-8F49-9264-6C14A74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0331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015195-621E-F445-936F-C0E4823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3828D49-B657-8347-9B0A-00CF52F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6BE80C-2EA9-BD4C-9A3E-19E9608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ECEDCA-1E80-6D4E-B0E9-726B992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9BB8C3-B6C7-DC49-9B76-66CECB6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E45BC57-7B19-1C4A-9DD0-6F8AA1AE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996619F-D27A-BE4A-B12D-19C9A669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7C099E-42C4-8240-938D-DA41979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C9F235-978A-874D-9CC1-18DA5677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B6E328-524A-CD49-9371-C70CBC2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2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F74CE-7596-3341-AEF2-C7944CE1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3D9879-8624-5B43-BD67-104FF201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90A97C-B59C-BC45-B7B8-03DA1CC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EE3285-6A82-1C4C-9881-CD83F4C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E335DC-C4E1-0443-9223-B5614D1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08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47D438-B296-9340-81F3-AF0938D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CE9761-15C7-F647-AFC5-98DC55C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3D499F-C9F4-3D4B-9D40-8D76327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C75C33-1A4F-0F4B-8ECC-4B263C88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0CDAFF-A132-164B-B753-9391000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1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14FA4F-153C-054E-B097-F560798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80DE10-CCD9-FB4C-BAB9-FE885F88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A597A9-FA6E-A14F-88FF-7888ADC2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47F22A9-B58D-9843-8AF6-1ED5DE1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0BC01D-A71A-7F4D-8B8D-589D73E7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905F0D-99CB-694B-99B3-F06E590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ADCCF-1EC7-1B4A-873F-391FA63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32E5BB-9035-B049-AA82-36A45975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368D87-EE0F-874D-A821-058D9DFC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16B80A-D755-C848-9560-EFC7CCB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1781CBA-270C-5442-9298-0EA748596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1BDD72-6B61-1A4A-A964-98B89AE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143A63-1502-9E45-91E3-8B30897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9DE2FD-501D-134C-BA53-94AD7297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0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2316AD-4C32-2840-9A66-ADBCB56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10857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2B0FF8-0597-1447-952B-AAFDE8C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267BB1-85E6-EB4A-872C-D1FBABE8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6318B8-28B1-2844-B774-461420F1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84DA19-504D-504B-BBCC-66EC12B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076A3D-42A3-2349-B611-D4387DC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333750-9F50-4847-A9A5-52B35E7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6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32284C-1344-D14E-BCA6-A6E511EA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BB1DF1-B6D4-7A4C-8998-95B2A219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DB0B09-B0C6-5B47-A300-2E83580C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238F68-A940-E648-B325-1954D4A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8CA38D-D233-5A43-971F-A594DB5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444A70-C2F2-8A4A-AA26-C0057F9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3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011185">
                <a:lumMod val="75000"/>
              </a:srgbClr>
            </a:gs>
            <a:gs pos="100000">
              <a:srgbClr val="011185">
                <a:alpha val="9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6C43151-8E0D-984E-AE20-1C490F5B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5F83DB-235F-DA4A-84DB-EBA31AE3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
Nivå två
Nivå tre
Nivå fyra
Nivå fem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6A58870-FAFE-374E-B2D7-B8BF25AC4A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2985" y="5764900"/>
            <a:ext cx="2317636" cy="646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AEB29F9-A695-7943-88A7-02462B11B5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22862" y="5773518"/>
            <a:ext cx="725902" cy="7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SzPct val="120000"/>
        <a:buFont typeface="Wingdings" pitchFamily="2" charset="2"/>
        <a:buChar char="§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92C9-511D-514A-9608-F6333740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1122363"/>
            <a:ext cx="10347158" cy="2387600"/>
          </a:xfrm>
        </p:spPr>
        <p:txBody>
          <a:bodyPr>
            <a:normAutofit/>
          </a:bodyPr>
          <a:lstStyle/>
          <a:p>
            <a:r>
              <a:rPr lang="sv-SE"/>
              <a:t>Classes and objects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C03A1E-0523-4549-85A0-E94A764F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2019-11-11</a:t>
            </a:r>
            <a:endParaRPr lang="sv-SE" dirty="0"/>
          </a:p>
          <a:p>
            <a:endParaRPr lang="sv-SE" dirty="0"/>
          </a:p>
          <a:p>
            <a:r>
              <a:rPr lang="sv-SE" dirty="0"/>
              <a:t>Göteborg</a:t>
            </a:r>
          </a:p>
        </p:txBody>
      </p:sp>
    </p:spTree>
    <p:extLst>
      <p:ext uri="{BB962C8B-B14F-4D97-AF65-F5344CB8AC3E}">
        <p14:creationId xmlns:p14="http://schemas.microsoft.com/office/powerpoint/2010/main" val="59472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Passing values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>
            <a:normAutofit/>
          </a:bodyPr>
          <a:lstStyle/>
          <a:p>
            <a:r>
              <a:rPr lang="sv-SE"/>
              <a:t>Passing values (to methods) is done in two different ways:</a:t>
            </a:r>
          </a:p>
          <a:p>
            <a:pPr lvl="1"/>
            <a:r>
              <a:rPr lang="sv-SE" sz="2200">
                <a:latin typeface="Consolas" panose="020B0609020204030204" pitchFamily="49" charset="0"/>
              </a:rPr>
              <a:t>By value – Primitive data types (int, double, float)</a:t>
            </a:r>
            <a:br>
              <a:rPr lang="sv-SE" sz="2200">
                <a:latin typeface="Consolas" panose="020B0609020204030204" pitchFamily="49" charset="0"/>
              </a:rPr>
            </a:br>
            <a:r>
              <a:rPr lang="sv-SE" sz="2200">
                <a:latin typeface="Consolas" panose="020B0609020204030204" pitchFamily="49" charset="0"/>
              </a:rPr>
              <a:t>When this happens, the variable is passing it’s value to the method but 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remains intact </a:t>
            </a:r>
            <a:r>
              <a:rPr lang="sv-SE" sz="2200">
                <a:latin typeface="Consolas" panose="020B0609020204030204" pitchFamily="49" charset="0"/>
              </a:rPr>
              <a:t>when the method executes its code</a:t>
            </a:r>
          </a:p>
          <a:p>
            <a:pPr lvl="1"/>
            <a:r>
              <a:rPr lang="sv-SE" sz="2200">
                <a:latin typeface="Consolas" panose="020B0609020204030204" pitchFamily="49" charset="0"/>
              </a:rPr>
              <a:t>By reference – strings, objects</a:t>
            </a:r>
            <a:br>
              <a:rPr lang="sv-SE" sz="2200">
                <a:latin typeface="Consolas" panose="020B0609020204030204" pitchFamily="49" charset="0"/>
              </a:rPr>
            </a:br>
            <a:r>
              <a:rPr lang="sv-SE" sz="2200">
                <a:latin typeface="Consolas" panose="020B0609020204030204" pitchFamily="49" charset="0"/>
              </a:rPr>
              <a:t>In this case, the variable contains a so called address reference to the place containg the actual value. Whenever we access that variable inside the method manipulating it, we end up changing the actual value.</a:t>
            </a:r>
          </a:p>
          <a:p>
            <a:r>
              <a:rPr lang="sv-SE" sz="2600">
                <a:latin typeface="Consolas" panose="020B0609020204030204" pitchFamily="49" charset="0"/>
              </a:rPr>
              <a:t>Demo time</a:t>
            </a:r>
            <a:endParaRPr lang="sv-SE" sz="2200">
              <a:latin typeface="Consolas" panose="020B0609020204030204" pitchFamily="49" charset="0"/>
            </a:endParaRPr>
          </a:p>
          <a:p>
            <a:pPr lvl="1"/>
            <a:endParaRPr lang="sv-SE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6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0396"/>
          </a:xfrm>
        </p:spPr>
        <p:txBody>
          <a:bodyPr>
            <a:normAutofit/>
          </a:bodyPr>
          <a:lstStyle/>
          <a:p>
            <a:r>
              <a:rPr lang="sv-SE"/>
              <a:t>Work as a sort of blueprint for all the objects we create from them.</a:t>
            </a:r>
          </a:p>
          <a:p>
            <a:r>
              <a:rPr lang="sv-SE"/>
              <a:t>They all have these important parts to consider:</a:t>
            </a:r>
          </a:p>
          <a:p>
            <a:pPr lvl="1"/>
            <a:r>
              <a:rPr lang="sv-SE"/>
              <a:t>A constructor (none or more than one is also possible)</a:t>
            </a:r>
          </a:p>
          <a:p>
            <a:pPr lvl="1"/>
            <a:r>
              <a:rPr lang="sv-SE"/>
              <a:t>Fields – they work in the same way as variables, used only by the class itself</a:t>
            </a:r>
          </a:p>
          <a:p>
            <a:pPr lvl="1"/>
            <a:r>
              <a:rPr lang="sv-SE"/>
              <a:t>Properties – are also fields but they expose their values to other classes. Both fields and properties are describing the class somehow. Examples: Age, Shape, Color, Width, Temperature, etc.</a:t>
            </a:r>
          </a:p>
          <a:p>
            <a:pPr lvl="1"/>
            <a:r>
              <a:rPr lang="sv-SE"/>
              <a:t>Methods – are actions performed by the class. They are normally doing something useful. Examples: DisplayMenu(), ComputeAverage(), InitializeArray(), etc.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54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 – fields and properties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/>
          <a:lstStyle/>
          <a:p>
            <a:r>
              <a:rPr lang="sv-SE"/>
              <a:t>Fields – should be treated like internal class variables. They help us preserve the state of the object somehow, but unlike properties, do not expose their values. </a:t>
            </a:r>
            <a:br>
              <a:rPr lang="sv-SE"/>
            </a:br>
            <a:r>
              <a:rPr lang="sv-SE"/>
              <a:t>     Example: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sv-SE"/>
              <a:t> string _myField = ”start”;</a:t>
            </a:r>
          </a:p>
          <a:p>
            <a:r>
              <a:rPr lang="sv-SE"/>
              <a:t>Properties – is what we are using in order to expose object information to other parts of our application. Properties must be declared as public</a:t>
            </a:r>
            <a:br>
              <a:rPr lang="sv-SE"/>
            </a:br>
            <a:r>
              <a:rPr lang="sv-SE"/>
              <a:t>    Example: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sv-SE"/>
              <a:t> string FirstName {get; set;}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090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 – visibility modifiers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>
            <a:normAutofit/>
          </a:bodyPr>
          <a:lstStyle/>
          <a:p>
            <a:r>
              <a:rPr lang="sv-SE"/>
              <a:t>Words like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public, private, internal </a:t>
            </a:r>
            <a:r>
              <a:rPr lang="sv-SE"/>
              <a:t>are so called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visibility modifiers</a:t>
            </a:r>
            <a:r>
              <a:rPr lang="sv-SE"/>
              <a:t>. </a:t>
            </a:r>
            <a:br>
              <a:rPr lang="sv-SE"/>
            </a:br>
            <a:r>
              <a:rPr lang="sv-SE"/>
              <a:t>By default, for some reason, Visual Studio creates classes and fields with the internal visibility modifier. </a:t>
            </a:r>
            <a:br>
              <a:rPr lang="sv-SE"/>
            </a:br>
            <a:r>
              <a:rPr lang="sv-SE"/>
              <a:t>In most cases however, you want to give your classes a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sv-SE"/>
              <a:t> visibility modifier, otherwise they won’t be accessible by other parts of your code.</a:t>
            </a:r>
            <a:br>
              <a:rPr lang="sv-SE"/>
            </a:br>
            <a:r>
              <a:rPr lang="sv-SE" b="1"/>
              <a:t>Note</a:t>
            </a:r>
            <a:r>
              <a:rPr lang="sv-SE"/>
              <a:t>: It is considered good practice to make your fields private, since they should not expose any object information. The name of such a field should start with the underscore character.</a:t>
            </a:r>
            <a:br>
              <a:rPr lang="sv-SE"/>
            </a:br>
            <a:r>
              <a:rPr lang="sv-SE"/>
              <a:t>	</a:t>
            </a:r>
            <a:r>
              <a:rPr lang="sv-SE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Example: private int _mySuperSecretField = 10;</a:t>
            </a:r>
            <a:endParaRPr lang="sv-SE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 – Properties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>
            <a:normAutofit/>
          </a:bodyPr>
          <a:lstStyle/>
          <a:p>
            <a:r>
              <a:rPr lang="sv-SE"/>
              <a:t>In it’s most simple form a property can be declared as below:</a:t>
            </a:r>
            <a:br>
              <a:rPr lang="sv-SE"/>
            </a:br>
            <a:r>
              <a:rPr lang="sv-SE"/>
              <a:t>    Example: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sv-SE"/>
              <a:t> string FirstName {get; set;}</a:t>
            </a:r>
          </a:p>
          <a:p>
            <a:r>
              <a:rPr lang="sv-SE"/>
              <a:t>We read information from this property using a so called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getter</a:t>
            </a:r>
            <a:r>
              <a:rPr lang="sv-SE"/>
              <a:t> and write information to it using a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setter</a:t>
            </a:r>
            <a:r>
              <a:rPr lang="sv-SE"/>
              <a:t>.</a:t>
            </a:r>
          </a:p>
          <a:p>
            <a:pPr marL="0" indent="0">
              <a:buNone/>
            </a:pPr>
            <a:r>
              <a:rPr lang="sv-SE"/>
              <a:t>At times, we might want to perform other operations before storing the value inside the property. In these cases, use this notation:</a:t>
            </a:r>
          </a:p>
          <a:p>
            <a:pPr marL="0" indent="0">
              <a:buNone/>
            </a:pPr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_age;</a:t>
            </a:r>
            <a:b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int Age { get { return _age;} set { _age = value; } }</a:t>
            </a:r>
            <a:endParaRPr lang="sv-SE" sz="2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 – the constructor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/>
          <a:lstStyle/>
          <a:p>
            <a:r>
              <a:rPr lang="sv-SE"/>
              <a:t>When a constructor exists, every time we create an object (using the </a:t>
            </a:r>
            <a:r>
              <a:rPr lang="sv-SE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sv-SE"/>
              <a:t> operator), the code inside the constructor runs first.</a:t>
            </a:r>
          </a:p>
          <a:p>
            <a:r>
              <a:rPr lang="sv-SE"/>
              <a:t>Normally, we declare the constructor so we can initialize some values inside our objects as soon as they are created. We pass the values to the constructor using the same syntax as a method call.</a:t>
            </a:r>
          </a:p>
          <a:p>
            <a:endParaRPr lang="sv-SE"/>
          </a:p>
          <a:p>
            <a:r>
              <a:rPr lang="sv-SE"/>
              <a:t>Example: Person myActor = new Person(”Leo”,”Capricioso”);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187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 – the constructor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>
            <a:normAutofit fontScale="70000" lnSpcReduction="20000"/>
          </a:bodyPr>
          <a:lstStyle/>
          <a:p>
            <a:r>
              <a:rPr lang="sv-SE"/>
              <a:t>In the class declaration we would create a constructor that catches the values and passes them on to the class properties. Note that the constructor mjust have the same name as the class itself. Example:</a:t>
            </a:r>
          </a:p>
          <a:p>
            <a:r>
              <a:rPr lang="en-GB"/>
              <a:t>class Person</a:t>
            </a:r>
          </a:p>
          <a:p>
            <a:r>
              <a:rPr lang="en-GB"/>
              <a:t>    {</a:t>
            </a:r>
            <a:endParaRPr lang="sv-SE"/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public Person(string firstName, string lastName)</a:t>
            </a:r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FirstName = firstName;</a:t>
            </a:r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LastName = lastName;</a:t>
            </a:r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public string FirstName { get; set; } </a:t>
            </a:r>
            <a:r>
              <a:rPr lang="en-GB" sz="2600">
                <a:latin typeface="Consolas" panose="020B0609020204030204" pitchFamily="49" charset="0"/>
              </a:rPr>
              <a:t>// The property FirstName</a:t>
            </a:r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public string  LastName { get; set; } </a:t>
            </a:r>
            <a:r>
              <a:rPr lang="en-GB" sz="2600">
                <a:latin typeface="Consolas" panose="020B0609020204030204" pitchFamily="49" charset="0"/>
              </a:rPr>
              <a:t>// The property LastName</a:t>
            </a:r>
            <a:endParaRPr lang="sv-SE" sz="2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57933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 – the constructor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>
            <a:normAutofit fontScale="85000" lnSpcReduction="20000"/>
          </a:bodyPr>
          <a:lstStyle/>
          <a:p>
            <a:r>
              <a:rPr lang="sv-SE"/>
              <a:t>The constructor can have multiple signatures also.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Person(string firstName, string lastName) {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FirstName = firstName;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LastName = lastName;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MiddleName = "";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Person(string firstName, string midName, string lastName) {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FirstName = firstName;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LastName = lastName;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MiddleName = midName;</a:t>
            </a:r>
          </a:p>
          <a:p>
            <a:pPr marL="0" indent="0">
              <a:buNone/>
            </a:pPr>
            <a:r>
              <a:rPr lang="en-GB" sz="2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sv-SE" sz="2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8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Classes – our new datatype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140"/>
          </a:xfrm>
        </p:spPr>
        <p:txBody>
          <a:bodyPr>
            <a:normAutofit lnSpcReduction="10000"/>
          </a:bodyPr>
          <a:lstStyle/>
          <a:p>
            <a:r>
              <a:rPr lang="sv-SE"/>
              <a:t>As soon as we create a class, it also becomes our own defined data type (which is fantastic)</a:t>
            </a:r>
          </a:p>
          <a:p>
            <a:r>
              <a:rPr lang="sv-SE" sz="2600">
                <a:latin typeface="Consolas" panose="020B0609020204030204" pitchFamily="49" charset="0"/>
              </a:rPr>
              <a:t>This allows us to put a class name wherever we used to put another data type:</a:t>
            </a:r>
          </a:p>
          <a:p>
            <a:pPr lvl="1"/>
            <a:r>
              <a:rPr lang="sv-SE" sz="2200">
                <a:latin typeface="Consolas" panose="020B0609020204030204" pitchFamily="49" charset="0"/>
              </a:rPr>
              <a:t>In a variable declaration</a:t>
            </a:r>
            <a:br>
              <a:rPr lang="sv-SE" sz="2200">
                <a:latin typeface="Consolas" panose="020B0609020204030204" pitchFamily="49" charset="0"/>
              </a:rPr>
            </a:br>
            <a:r>
              <a:rPr lang="sv-SE" sz="2200">
                <a:latin typeface="Consolas" panose="020B0609020204030204" pitchFamily="49" charset="0"/>
              </a:rPr>
              <a:t>   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sv-SE" sz="2200">
                <a:latin typeface="Consolas" panose="020B0609020204030204" pitchFamily="49" charset="0"/>
              </a:rPr>
              <a:t> myVar = new 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sv-SE" sz="220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2200">
                <a:latin typeface="Consolas" panose="020B0609020204030204" pitchFamily="49" charset="0"/>
              </a:rPr>
              <a:t>In a collection like an array or a list</a:t>
            </a:r>
            <a:br>
              <a:rPr lang="sv-SE" sz="2200">
                <a:latin typeface="Consolas" panose="020B0609020204030204" pitchFamily="49" charset="0"/>
              </a:rPr>
            </a:br>
            <a:r>
              <a:rPr lang="sv-SE" sz="2200">
                <a:latin typeface="Consolas" panose="020B0609020204030204" pitchFamily="49" charset="0"/>
              </a:rPr>
              <a:t>   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sv-SE" sz="220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sv-SE" sz="2200">
                <a:latin typeface="Consolas" panose="020B0609020204030204" pitchFamily="49" charset="0"/>
              </a:rPr>
              <a:t> myArr = new 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sv-SE" sz="2200">
                <a:latin typeface="Consolas" panose="020B0609020204030204" pitchFamily="49" charset="0"/>
              </a:rPr>
              <a:t>[12];</a:t>
            </a:r>
            <a:br>
              <a:rPr lang="sv-SE" sz="2200">
                <a:latin typeface="Consolas" panose="020B0609020204030204" pitchFamily="49" charset="0"/>
              </a:rPr>
            </a:br>
            <a:r>
              <a:rPr lang="sv-SE" sz="2200">
                <a:latin typeface="Consolas" panose="020B0609020204030204" pitchFamily="49" charset="0"/>
              </a:rPr>
              <a:t>   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List&lt;MyClass&gt;</a:t>
            </a:r>
            <a:r>
              <a:rPr lang="sv-SE" sz="2200">
                <a:latin typeface="Consolas" panose="020B0609020204030204" pitchFamily="49" charset="0"/>
              </a:rPr>
              <a:t> myList = new List&lt;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sv-SE" sz="2200"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sv-SE" sz="2200">
                <a:latin typeface="Consolas" panose="020B0609020204030204" pitchFamily="49" charset="0"/>
              </a:rPr>
              <a:t>In a method declaration</a:t>
            </a:r>
            <a:br>
              <a:rPr lang="sv-SE" sz="2200">
                <a:latin typeface="Consolas" panose="020B0609020204030204" pitchFamily="49" charset="0"/>
              </a:rPr>
            </a:br>
            <a:r>
              <a:rPr lang="sv-SE" sz="2200">
                <a:latin typeface="Consolas" panose="020B0609020204030204" pitchFamily="49" charset="0"/>
              </a:rPr>
              <a:t>   …MyMethod(</a:t>
            </a:r>
            <a:r>
              <a:rPr lang="sv-SE" sz="2200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sv-SE" sz="2200">
                <a:latin typeface="Consolas" panose="020B0609020204030204" pitchFamily="49" charset="0"/>
              </a:rPr>
              <a:t> obj, int couner)</a:t>
            </a:r>
          </a:p>
          <a:p>
            <a:pPr lvl="1"/>
            <a:endParaRPr lang="sv-SE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 3">
      <a:dk1>
        <a:srgbClr val="FEFFFF"/>
      </a:dk1>
      <a:lt1>
        <a:srgbClr val="FFFFFF"/>
      </a:lt1>
      <a:dk2>
        <a:srgbClr val="44546A"/>
      </a:dk2>
      <a:lt2>
        <a:srgbClr val="E7E6E6"/>
      </a:lt2>
      <a:accent1>
        <a:srgbClr val="FEFFFF"/>
      </a:accent1>
      <a:accent2>
        <a:srgbClr val="FEFB00"/>
      </a:accent2>
      <a:accent3>
        <a:srgbClr val="FF9200"/>
      </a:accent3>
      <a:accent4>
        <a:srgbClr val="FFC000"/>
      </a:accent4>
      <a:accent5>
        <a:srgbClr val="EAEAEA"/>
      </a:accent5>
      <a:accent6>
        <a:srgbClr val="67DA47"/>
      </a:accent6>
      <a:hlink>
        <a:srgbClr val="F0EDFF"/>
      </a:hlink>
      <a:folHlink>
        <a:srgbClr val="95EE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6753</TotalTime>
  <Words>872</Words>
  <Application>Microsoft Office PowerPoint</Application>
  <PresentationFormat>Bredbild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Office-tema</vt:lpstr>
      <vt:lpstr>Classes and objects</vt:lpstr>
      <vt:lpstr>Classes</vt:lpstr>
      <vt:lpstr>Classes – fields and properties</vt:lpstr>
      <vt:lpstr>Classes – visibility modifiers</vt:lpstr>
      <vt:lpstr>Classes – Properties</vt:lpstr>
      <vt:lpstr>Classes – the constructor</vt:lpstr>
      <vt:lpstr>Classes – the constructor</vt:lpstr>
      <vt:lpstr>Classes – the constructor</vt:lpstr>
      <vt:lpstr>Classes – our new datatype</vt:lpstr>
      <vt:lpstr>Passing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Jacobsen</dc:creator>
  <cp:lastModifiedBy>Lucian Ralea</cp:lastModifiedBy>
  <cp:revision>49</cp:revision>
  <dcterms:created xsi:type="dcterms:W3CDTF">2019-02-21T10:25:34Z</dcterms:created>
  <dcterms:modified xsi:type="dcterms:W3CDTF">2019-11-25T09:59:27Z</dcterms:modified>
</cp:coreProperties>
</file>