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59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85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5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A0D3EC-2E9F-9C43-8C26-52C55356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3ED04F-2CF0-8F49-9264-6C14A740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30331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015195-621E-F445-936F-C0E48239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3828D49-B657-8347-9B0A-00CF52F2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6BE80C-2EA9-BD4C-9A3E-19E9608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ECEDCA-1E80-6D4E-B0E9-726B992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9BB8C3-B6C7-DC49-9B76-66CECB6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E45BC57-7B19-1C4A-9DD0-6F8AA1AE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996619F-D27A-BE4A-B12D-19C9A669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7C099E-42C4-8240-938D-DA41979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C9F235-978A-874D-9CC1-18DA5677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B6E328-524A-CD49-9371-C70CBC22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2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BF74CE-7596-3341-AEF2-C7944CE1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3D9879-8624-5B43-BD67-104FF201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90A97C-B59C-BC45-B7B8-03DA1CC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EE3285-6A82-1C4C-9881-CD83F4C9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E335DC-C4E1-0443-9223-B5614D1D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08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47D438-B296-9340-81F3-AF0938D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CE9761-15C7-F647-AFC5-98DC55CA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3D499F-C9F4-3D4B-9D40-8D76327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C75C33-1A4F-0F4B-8ECC-4B263C88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0CDAFF-A132-164B-B753-93910006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1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14FA4F-153C-054E-B097-F5607986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80DE10-CCD9-FB4C-BAB9-FE885F88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A597A9-FA6E-A14F-88FF-7888ADC2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47F22A9-B58D-9843-8AF6-1ED5DE1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0BC01D-A71A-7F4D-8B8D-589D73E7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905F0D-99CB-694B-99B3-F06E590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6ADCCF-1EC7-1B4A-873F-391FA63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32E5BB-9035-B049-AA82-36A45975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D368D87-EE0F-874D-A821-058D9DFC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916B80A-D755-C848-9560-EFC7CCB37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1781CBA-270C-5442-9298-0EA748596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71BDD72-6B61-1A4A-A964-98B89AE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C143A63-1502-9E45-91E3-8B30897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9DE2FD-501D-134C-BA53-94AD7297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07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2316AD-4C32-2840-9A66-ADBCB56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</p:spTree>
    <p:extLst>
      <p:ext uri="{BB962C8B-B14F-4D97-AF65-F5344CB8AC3E}">
        <p14:creationId xmlns:p14="http://schemas.microsoft.com/office/powerpoint/2010/main" val="10857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2B0FF8-0597-1447-952B-AAFDE8C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267BB1-85E6-EB4A-872C-D1FBABE8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06318B8-28B1-2844-B774-461420F1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84DA19-504D-504B-BBCC-66EC12BA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076A3D-42A3-2349-B611-D4387DC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333750-9F50-4847-A9A5-52B35E7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6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32284C-1344-D14E-BCA6-A6E511EA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6BB1DF1-B6D4-7A4C-8998-95B2A219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DB0B09-B0C6-5B47-A300-2E83580C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238F68-A940-E648-B325-1954D4A2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8CA38D-D233-5A43-971F-A594DB5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444A70-C2F2-8A4A-AA26-C0057F98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31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011185">
                <a:lumMod val="75000"/>
              </a:srgbClr>
            </a:gs>
            <a:gs pos="100000">
              <a:srgbClr val="011185">
                <a:alpha val="9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6C43151-8E0D-984E-AE20-1C490F5B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95F83DB-235F-DA4A-84DB-EBA31AE3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
Nivå två
Nivå tre
Nivå fyra
Nivå fem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6A58870-FAFE-374E-B2D7-B8BF25AC4A8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2985" y="5764900"/>
            <a:ext cx="2317636" cy="64604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FAEB29F9-A695-7943-88A7-02462B11B51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22862" y="5773518"/>
            <a:ext cx="725902" cy="7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FF00"/>
        </a:buClr>
        <a:buSzPct val="120000"/>
        <a:buFont typeface="Wingdings" pitchFamily="2" charset="2"/>
        <a:buChar char="§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BF92C9-511D-514A-9608-F6333740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1122363"/>
            <a:ext cx="10347158" cy="2387600"/>
          </a:xfrm>
        </p:spPr>
        <p:txBody>
          <a:bodyPr>
            <a:normAutofit/>
          </a:bodyPr>
          <a:lstStyle/>
          <a:p>
            <a:r>
              <a:rPr lang="sv-SE" b="1" err="1"/>
              <a:t>Introduction</a:t>
            </a:r>
            <a:r>
              <a:rPr lang="sv-SE" b="1"/>
              <a:t> to C#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BC03A1E-0523-4549-85A0-E94A764F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2019-11-12</a:t>
            </a:r>
          </a:p>
          <a:p>
            <a:endParaRPr lang="sv-SE"/>
          </a:p>
          <a:p>
            <a:r>
              <a:rPr lang="sv-SE"/>
              <a:t>Göteborg</a:t>
            </a:r>
          </a:p>
        </p:txBody>
      </p:sp>
    </p:spTree>
    <p:extLst>
      <p:ext uri="{BB962C8B-B14F-4D97-AF65-F5344CB8AC3E}">
        <p14:creationId xmlns:p14="http://schemas.microsoft.com/office/powerpoint/2010/main" val="5947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BF92C9-511D-514A-9608-F6333740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1122363"/>
            <a:ext cx="10347158" cy="2387600"/>
          </a:xfrm>
        </p:spPr>
        <p:txBody>
          <a:bodyPr>
            <a:normAutofit/>
          </a:bodyPr>
          <a:lstStyle/>
          <a:p>
            <a:r>
              <a:rPr lang="sv-SE" b="1"/>
              <a:t>Presentation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BC03A1E-0523-4549-85A0-E94A764F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sv-SE"/>
              <a:t>Name: Lucian Ralea (full profile on LinkedIn)</a:t>
            </a:r>
          </a:p>
          <a:p>
            <a:pPr algn="l"/>
            <a:r>
              <a:rPr lang="sv-SE"/>
              <a:t>IT experience: +15 years</a:t>
            </a:r>
          </a:p>
          <a:p>
            <a:pPr algn="l"/>
            <a:r>
              <a:rPr lang="sv-SE"/>
              <a:t>Technologies: Web development using (but not restricted to) Microsoft tools and technologies: Visual Studio, SQL Server, vbScript, javascript, HTML, CSS, Bootstrap, MVC, Entity framework, Photoshop.</a:t>
            </a:r>
          </a:p>
          <a:p>
            <a:pPr algn="l"/>
            <a:endParaRPr lang="sv-SE"/>
          </a:p>
          <a:p>
            <a:pPr algn="l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024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err="1"/>
              <a:t>Introduction</a:t>
            </a:r>
            <a:r>
              <a:rPr lang="sv-SE" b="1"/>
              <a:t> to C#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Part of the C-family of programming languages (C, C++, etc..)</a:t>
            </a:r>
          </a:p>
          <a:p>
            <a:pPr marL="0" indent="0">
              <a:buNone/>
            </a:pPr>
            <a:r>
              <a:rPr lang="sv-SE" sz="2400" err="1"/>
              <a:t>Core</a:t>
            </a:r>
            <a:r>
              <a:rPr lang="sv-SE" sz="2400"/>
              <a:t> part </a:t>
            </a:r>
            <a:r>
              <a:rPr lang="sv-SE" sz="2400" err="1"/>
              <a:t>of</a:t>
            </a:r>
            <a:r>
              <a:rPr lang="sv-SE" sz="2400"/>
              <a:t> </a:t>
            </a:r>
            <a:r>
              <a:rPr lang="sv-SE" sz="2400" err="1"/>
              <a:t>Microsoft’s</a:t>
            </a:r>
            <a:r>
              <a:rPr lang="sv-SE" sz="2400"/>
              <a:t> .NET </a:t>
            </a:r>
            <a:r>
              <a:rPr lang="sv-SE" sz="2400" err="1"/>
              <a:t>Framework</a:t>
            </a:r>
            <a:endParaRPr lang="sv-SE" sz="2400"/>
          </a:p>
          <a:p>
            <a:pPr marL="0" indent="0">
              <a:buNone/>
            </a:pPr>
            <a:r>
              <a:rPr lang="sv-SE" sz="2400" err="1"/>
              <a:t>Used</a:t>
            </a:r>
            <a:r>
              <a:rPr lang="sv-SE" sz="2400"/>
              <a:t> in </a:t>
            </a:r>
            <a:r>
              <a:rPr lang="sv-SE" sz="2400" err="1"/>
              <a:t>apps</a:t>
            </a:r>
            <a:r>
              <a:rPr lang="sv-SE" sz="2400"/>
              <a:t> for Windows, Windows </a:t>
            </a:r>
            <a:r>
              <a:rPr lang="sv-SE" sz="2400" err="1"/>
              <a:t>Phone</a:t>
            </a:r>
            <a:r>
              <a:rPr lang="sv-SE" sz="2400"/>
              <a:t> and the web, </a:t>
            </a:r>
            <a:r>
              <a:rPr lang="sv-SE" sz="2400" err="1"/>
              <a:t>with</a:t>
            </a:r>
            <a:r>
              <a:rPr lang="sv-SE" sz="2400"/>
              <a:t> ASP.NET</a:t>
            </a:r>
          </a:p>
          <a:p>
            <a:pPr marL="0" indent="0">
              <a:buNone/>
            </a:pPr>
            <a:r>
              <a:rPr lang="sv-SE" sz="2400" err="1"/>
              <a:t>Object-Oriented</a:t>
            </a:r>
            <a:r>
              <a:rPr lang="sv-SE" sz="2400"/>
              <a:t>, </a:t>
            </a:r>
            <a:r>
              <a:rPr lang="sv-SE" sz="2400" err="1"/>
              <a:t>Strictly</a:t>
            </a:r>
            <a:r>
              <a:rPr lang="sv-SE" sz="2400"/>
              <a:t> </a:t>
            </a:r>
            <a:r>
              <a:rPr lang="sv-SE" sz="2400" err="1"/>
              <a:t>Typed</a:t>
            </a:r>
            <a:endParaRPr lang="sv-SE" sz="2400"/>
          </a:p>
          <a:p>
            <a:pPr marL="0" indent="0">
              <a:buNone/>
            </a:pPr>
            <a:r>
              <a:rPr lang="sv-SE" sz="2400" err="1"/>
              <a:t>Compiled</a:t>
            </a:r>
            <a:r>
              <a:rPr lang="sv-SE" sz="2400"/>
              <a:t> </a:t>
            </a:r>
            <a:r>
              <a:rPr lang="sv-SE" sz="2400" err="1"/>
              <a:t>into</a:t>
            </a:r>
            <a:r>
              <a:rPr lang="sv-SE" sz="2400"/>
              <a:t> CIL – Common </a:t>
            </a:r>
            <a:r>
              <a:rPr lang="sv-SE" sz="2400" err="1"/>
              <a:t>Intermediate</a:t>
            </a:r>
            <a:r>
              <a:rPr lang="sv-SE" sz="2400"/>
              <a:t> </a:t>
            </a:r>
            <a:r>
              <a:rPr lang="sv-SE" sz="2400" err="1"/>
              <a:t>Language</a:t>
            </a:r>
            <a:r>
              <a:rPr lang="sv-SE" sz="2400"/>
              <a:t>, </a:t>
            </a:r>
            <a:r>
              <a:rPr lang="sv-SE" sz="2400" err="1"/>
              <a:t>which</a:t>
            </a:r>
            <a:r>
              <a:rPr lang="sv-SE" sz="2400"/>
              <a:t> </a:t>
            </a:r>
            <a:r>
              <a:rPr lang="sv-SE" sz="2400" err="1"/>
              <a:t>runs</a:t>
            </a:r>
            <a:r>
              <a:rPr lang="sv-SE" sz="2400"/>
              <a:t> on a </a:t>
            </a:r>
            <a:r>
              <a:rPr lang="sv-SE" sz="2400" err="1"/>
              <a:t>virtual</a:t>
            </a:r>
            <a:r>
              <a:rPr lang="sv-SE" sz="2400"/>
              <a:t> </a:t>
            </a:r>
            <a:r>
              <a:rPr lang="sv-SE" sz="2400" err="1"/>
              <a:t>machine</a:t>
            </a:r>
            <a:r>
              <a:rPr lang="sv-SE" sz="2400"/>
              <a:t> </a:t>
            </a:r>
            <a:r>
              <a:rPr lang="sv-SE" sz="2400" err="1"/>
              <a:t>through</a:t>
            </a:r>
            <a:r>
              <a:rPr lang="sv-SE" sz="2400"/>
              <a:t> the .NET </a:t>
            </a:r>
            <a:r>
              <a:rPr lang="sv-SE" sz="2400" err="1"/>
              <a:t>Framework</a:t>
            </a:r>
            <a:r>
              <a:rPr lang="sv-SE" sz="2400"/>
              <a:t>.</a:t>
            </a:r>
          </a:p>
          <a:p>
            <a:pPr marL="0" indent="0">
              <a:buNone/>
            </a:pPr>
            <a:r>
              <a:rPr lang="sv-SE" sz="2400"/>
              <a:t>Documentation (for Visual Studio 2019):</a:t>
            </a:r>
          </a:p>
          <a:p>
            <a:r>
              <a:rPr lang="en-GB" sz="2400">
                <a:hlinkClick r:id="rId2"/>
              </a:rPr>
              <a:t>https://docs.microsoft.com/en-us/dotnet/csharp/programming-guide/</a:t>
            </a:r>
            <a:endParaRPr lang="sv-SE" sz="2400"/>
          </a:p>
        </p:txBody>
      </p:sp>
    </p:spTree>
    <p:extLst>
      <p:ext uri="{BB962C8B-B14F-4D97-AF65-F5344CB8AC3E}">
        <p14:creationId xmlns:p14="http://schemas.microsoft.com/office/powerpoint/2010/main" val="103543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Visual Studio as IDE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Visual Studio Community Edition 2017/2019</a:t>
            </a:r>
          </a:p>
          <a:p>
            <a:pPr marL="0" indent="0">
              <a:buNone/>
            </a:pPr>
            <a:r>
              <a:rPr lang="sv-SE" sz="2400"/>
              <a:t>Powerful IDE </a:t>
            </a:r>
            <a:r>
              <a:rPr lang="sv-SE" sz="2400" err="1"/>
              <a:t>with</a:t>
            </a:r>
            <a:r>
              <a:rPr lang="sv-SE" sz="2400"/>
              <a:t> </a:t>
            </a:r>
            <a:r>
              <a:rPr lang="sv-SE" sz="2400" err="1"/>
              <a:t>many</a:t>
            </a:r>
            <a:r>
              <a:rPr lang="sv-SE" sz="2400"/>
              <a:t> </a:t>
            </a:r>
            <a:r>
              <a:rPr lang="sv-SE" sz="2400" err="1"/>
              <a:t>advanced</a:t>
            </a:r>
            <a:r>
              <a:rPr lang="sv-SE" sz="2400"/>
              <a:t> features </a:t>
            </a:r>
          </a:p>
          <a:p>
            <a:pPr marL="0" indent="0">
              <a:buNone/>
            </a:pPr>
            <a:r>
              <a:rPr lang="sv-SE" sz="2400"/>
              <a:t>For </a:t>
            </a:r>
            <a:r>
              <a:rPr lang="sv-SE" sz="2400" err="1"/>
              <a:t>this</a:t>
            </a:r>
            <a:r>
              <a:rPr lang="sv-SE" sz="2400"/>
              <a:t> </a:t>
            </a:r>
            <a:r>
              <a:rPr lang="sv-SE" sz="2400" err="1"/>
              <a:t>course</a:t>
            </a:r>
            <a:r>
              <a:rPr lang="sv-SE" sz="2400"/>
              <a:t> </a:t>
            </a:r>
            <a:r>
              <a:rPr lang="sv-SE" sz="2400" err="1"/>
              <a:t>we</a:t>
            </a:r>
            <a:r>
              <a:rPr lang="sv-SE" sz="2400"/>
              <a:t> </a:t>
            </a:r>
            <a:r>
              <a:rPr lang="sv-SE" sz="2400" err="1"/>
              <a:t>probably</a:t>
            </a:r>
            <a:r>
              <a:rPr lang="sv-SE" sz="2400"/>
              <a:t> </a:t>
            </a:r>
            <a:r>
              <a:rPr lang="sv-SE" sz="2400" err="1"/>
              <a:t>use</a:t>
            </a:r>
            <a:r>
              <a:rPr lang="sv-SE" sz="2400"/>
              <a:t> 2% </a:t>
            </a:r>
            <a:r>
              <a:rPr lang="sv-SE" sz="2400" err="1"/>
              <a:t>of</a:t>
            </a:r>
            <a:r>
              <a:rPr lang="sv-SE" sz="2400"/>
              <a:t> </a:t>
            </a:r>
            <a:r>
              <a:rPr lang="sv-SE" sz="2400" err="1"/>
              <a:t>it’s</a:t>
            </a:r>
            <a:r>
              <a:rPr lang="sv-SE" sz="2400"/>
              <a:t> </a:t>
            </a:r>
            <a:r>
              <a:rPr lang="sv-SE" sz="2400" err="1"/>
              <a:t>available</a:t>
            </a:r>
            <a:r>
              <a:rPr lang="sv-SE" sz="2400"/>
              <a:t> features</a:t>
            </a:r>
          </a:p>
          <a:p>
            <a:pPr marL="0" indent="0">
              <a:buNone/>
            </a:pPr>
            <a:r>
              <a:rPr lang="sv-SE" sz="2400" err="1"/>
              <a:t>We</a:t>
            </a:r>
            <a:r>
              <a:rPr lang="sv-SE" sz="2400"/>
              <a:t> </a:t>
            </a:r>
            <a:r>
              <a:rPr lang="sv-SE" sz="2400" err="1"/>
              <a:t>are</a:t>
            </a:r>
            <a:r>
              <a:rPr lang="sv-SE" sz="2400"/>
              <a:t> going to:</a:t>
            </a:r>
          </a:p>
          <a:p>
            <a:r>
              <a:rPr lang="sv-SE" sz="2400"/>
              <a:t>Project </a:t>
            </a:r>
            <a:r>
              <a:rPr lang="sv-SE" sz="2400" err="1"/>
              <a:t>organization</a:t>
            </a:r>
            <a:r>
              <a:rPr lang="sv-SE" sz="2400"/>
              <a:t> </a:t>
            </a:r>
            <a:r>
              <a:rPr lang="sv-SE" sz="2400" err="1"/>
              <a:t>when</a:t>
            </a:r>
            <a:r>
              <a:rPr lang="sv-SE" sz="2400"/>
              <a:t> </a:t>
            </a:r>
            <a:r>
              <a:rPr lang="sv-SE" sz="2400" err="1"/>
              <a:t>cretating</a:t>
            </a:r>
            <a:r>
              <a:rPr lang="sv-SE" sz="2400"/>
              <a:t> new </a:t>
            </a:r>
            <a:r>
              <a:rPr lang="sv-SE" sz="2400" err="1"/>
              <a:t>projects</a:t>
            </a:r>
            <a:endParaRPr lang="sv-SE" sz="2400"/>
          </a:p>
          <a:p>
            <a:r>
              <a:rPr lang="sv-SE" sz="2400" err="1"/>
              <a:t>Take</a:t>
            </a:r>
            <a:r>
              <a:rPr lang="sv-SE" sz="2400"/>
              <a:t> a look at </a:t>
            </a:r>
            <a:r>
              <a:rPr lang="sv-SE" sz="2400" err="1"/>
              <a:t>some</a:t>
            </a:r>
            <a:r>
              <a:rPr lang="sv-SE" sz="2400"/>
              <a:t> common features </a:t>
            </a:r>
            <a:r>
              <a:rPr lang="sv-SE" sz="2400" err="1"/>
              <a:t>useful</a:t>
            </a:r>
            <a:r>
              <a:rPr lang="sv-SE" sz="2400"/>
              <a:t> to </a:t>
            </a:r>
            <a:r>
              <a:rPr lang="sv-SE" sz="2400" err="1"/>
              <a:t>us</a:t>
            </a:r>
            <a:r>
              <a:rPr lang="sv-SE" sz="2400"/>
              <a:t> starting </a:t>
            </a:r>
            <a:r>
              <a:rPr lang="sv-SE" sz="2400" err="1"/>
              <a:t>with</a:t>
            </a:r>
            <a:r>
              <a:rPr lang="sv-SE" sz="2400"/>
              <a:t> </a:t>
            </a:r>
            <a:r>
              <a:rPr lang="sv-SE" sz="2400" err="1"/>
              <a:t>Intellisense</a:t>
            </a:r>
            <a:r>
              <a:rPr lang="sv-SE" sz="2400"/>
              <a:t>, </a:t>
            </a:r>
            <a:r>
              <a:rPr lang="sv-SE" sz="2400" err="1"/>
              <a:t>debugging</a:t>
            </a:r>
            <a:endParaRPr lang="sv-SE" sz="2400"/>
          </a:p>
          <a:p>
            <a:r>
              <a:rPr lang="sv-SE" sz="2400"/>
              <a:t>Look at </a:t>
            </a:r>
            <a:r>
              <a:rPr lang="sv-SE" sz="2400" err="1"/>
              <a:t>how</a:t>
            </a:r>
            <a:r>
              <a:rPr lang="sv-SE" sz="2400"/>
              <a:t> C# is </a:t>
            </a:r>
            <a:r>
              <a:rPr lang="sv-SE" sz="2400" err="1"/>
              <a:t>implementing</a:t>
            </a:r>
            <a:r>
              <a:rPr lang="sv-SE" sz="2400"/>
              <a:t> common </a:t>
            </a:r>
            <a:r>
              <a:rPr lang="sv-SE" sz="2400" err="1"/>
              <a:t>programming</a:t>
            </a:r>
            <a:r>
              <a:rPr lang="sv-SE" sz="2400"/>
              <a:t> </a:t>
            </a:r>
            <a:r>
              <a:rPr lang="sv-SE" sz="2400" err="1"/>
              <a:t>constructs</a:t>
            </a:r>
            <a:endParaRPr lang="sv-SE" sz="2400"/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66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000D0B-357C-4874-9FE0-494CBAA1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/>
              <a:t>Type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projects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D450E0-5648-4CB4-8E46-D1F123CD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err="1"/>
              <a:t>Using</a:t>
            </a:r>
            <a:r>
              <a:rPr lang="sv-SE" sz="2400"/>
              <a:t> C# and the .NET </a:t>
            </a:r>
            <a:r>
              <a:rPr lang="sv-SE" sz="2400" err="1"/>
              <a:t>framework</a:t>
            </a:r>
            <a:r>
              <a:rPr lang="sv-SE" sz="2400"/>
              <a:t> </a:t>
            </a:r>
            <a:r>
              <a:rPr lang="sv-SE" sz="2400" err="1"/>
              <a:t>we</a:t>
            </a:r>
            <a:r>
              <a:rPr lang="sv-SE" sz="2400"/>
              <a:t> </a:t>
            </a:r>
            <a:r>
              <a:rPr lang="sv-SE" sz="2400" err="1"/>
              <a:t>can</a:t>
            </a:r>
            <a:r>
              <a:rPr lang="sv-SE" sz="2400"/>
              <a:t> </a:t>
            </a:r>
            <a:r>
              <a:rPr lang="sv-SE" sz="2400" err="1"/>
              <a:t>develop</a:t>
            </a:r>
            <a:r>
              <a:rPr lang="sv-SE" sz="2400"/>
              <a:t> a </a:t>
            </a:r>
            <a:r>
              <a:rPr lang="sv-SE" sz="2400" err="1"/>
              <a:t>variety</a:t>
            </a:r>
            <a:r>
              <a:rPr lang="sv-SE" sz="2400"/>
              <a:t> </a:t>
            </a:r>
            <a:r>
              <a:rPr lang="sv-SE" sz="2400" err="1"/>
              <a:t>of</a:t>
            </a:r>
            <a:r>
              <a:rPr lang="sv-SE" sz="2400"/>
              <a:t> </a:t>
            </a:r>
            <a:r>
              <a:rPr lang="sv-SE" sz="2400" err="1"/>
              <a:t>projects</a:t>
            </a:r>
            <a:r>
              <a:rPr lang="sv-SE" sz="2400"/>
              <a:t>, from simple </a:t>
            </a:r>
            <a:r>
              <a:rPr lang="sv-SE" sz="2400" err="1"/>
              <a:t>console</a:t>
            </a:r>
            <a:r>
              <a:rPr lang="sv-SE" sz="2400"/>
              <a:t> </a:t>
            </a:r>
            <a:r>
              <a:rPr lang="sv-SE" sz="2400" err="1"/>
              <a:t>applications</a:t>
            </a:r>
            <a:r>
              <a:rPr lang="sv-SE" sz="2400"/>
              <a:t> to </a:t>
            </a:r>
            <a:r>
              <a:rPr lang="sv-SE" sz="2400" err="1"/>
              <a:t>apps</a:t>
            </a:r>
            <a:r>
              <a:rPr lang="sv-SE" sz="2400"/>
              <a:t>, and web sites.</a:t>
            </a:r>
          </a:p>
          <a:p>
            <a:pPr marL="0" indent="0">
              <a:buNone/>
            </a:pPr>
            <a:r>
              <a:rPr lang="sv-SE" sz="2400" err="1"/>
              <a:t>Our</a:t>
            </a:r>
            <a:r>
              <a:rPr lang="sv-SE" sz="2400"/>
              <a:t> </a:t>
            </a:r>
            <a:r>
              <a:rPr lang="sv-SE" sz="2400" err="1"/>
              <a:t>primary</a:t>
            </a:r>
            <a:r>
              <a:rPr lang="sv-SE" sz="2400"/>
              <a:t> focus  </a:t>
            </a:r>
            <a:r>
              <a:rPr lang="sv-SE" sz="2400" err="1"/>
              <a:t>will</a:t>
            </a:r>
            <a:r>
              <a:rPr lang="sv-SE" sz="2400"/>
              <a:t> be on </a:t>
            </a:r>
            <a:r>
              <a:rPr lang="sv-SE" sz="2400" err="1"/>
              <a:t>console</a:t>
            </a:r>
            <a:r>
              <a:rPr lang="sv-SE" sz="2400"/>
              <a:t> </a:t>
            </a:r>
            <a:r>
              <a:rPr lang="sv-SE" sz="2400" err="1"/>
              <a:t>applications</a:t>
            </a:r>
            <a:r>
              <a:rPr lang="sv-SE" sz="2400"/>
              <a:t>. So </a:t>
            </a:r>
            <a:r>
              <a:rPr lang="sv-SE" sz="2400" err="1"/>
              <a:t>that</a:t>
            </a:r>
            <a:r>
              <a:rPr lang="sv-SE" sz="2400"/>
              <a:t> </a:t>
            </a:r>
            <a:r>
              <a:rPr lang="sv-SE" sz="2400" err="1"/>
              <a:t>you</a:t>
            </a:r>
            <a:r>
              <a:rPr lang="sv-SE" sz="2400"/>
              <a:t> </a:t>
            </a:r>
            <a:r>
              <a:rPr lang="sv-SE" sz="2400" err="1"/>
              <a:t>can</a:t>
            </a:r>
            <a:r>
              <a:rPr lang="sv-SE" sz="2400"/>
              <a:t> focus on the </a:t>
            </a:r>
            <a:r>
              <a:rPr lang="sv-SE" sz="2400" err="1"/>
              <a:t>important</a:t>
            </a:r>
            <a:r>
              <a:rPr lang="sv-SE" sz="2400"/>
              <a:t> C# </a:t>
            </a:r>
            <a:r>
              <a:rPr lang="sv-SE" sz="2400" err="1"/>
              <a:t>notions</a:t>
            </a:r>
            <a:r>
              <a:rPr lang="sv-SE" sz="2400"/>
              <a:t> </a:t>
            </a:r>
            <a:r>
              <a:rPr lang="sv-SE" sz="2400" err="1"/>
              <a:t>such</a:t>
            </a:r>
            <a:r>
              <a:rPr lang="sv-SE" sz="2400"/>
              <a:t> as:</a:t>
            </a:r>
          </a:p>
          <a:p>
            <a:r>
              <a:rPr lang="sv-SE" sz="2400" err="1"/>
              <a:t>Variables</a:t>
            </a:r>
            <a:r>
              <a:rPr lang="sv-SE" sz="2400"/>
              <a:t> and data </a:t>
            </a:r>
            <a:r>
              <a:rPr lang="sv-SE" sz="2400" err="1"/>
              <a:t>types</a:t>
            </a:r>
            <a:endParaRPr lang="sv-SE" sz="2400"/>
          </a:p>
          <a:p>
            <a:r>
              <a:rPr lang="sv-SE" sz="2400"/>
              <a:t>Program </a:t>
            </a:r>
            <a:r>
              <a:rPr lang="sv-SE" sz="2400" err="1"/>
              <a:t>flow</a:t>
            </a:r>
            <a:r>
              <a:rPr lang="sv-SE" sz="2400"/>
              <a:t> </a:t>
            </a:r>
            <a:r>
              <a:rPr lang="sv-SE" sz="2400" err="1"/>
              <a:t>using</a:t>
            </a:r>
            <a:r>
              <a:rPr lang="sv-SE" sz="2400"/>
              <a:t> </a:t>
            </a:r>
            <a:r>
              <a:rPr lang="sv-SE" sz="2400" err="1"/>
              <a:t>sequences</a:t>
            </a:r>
            <a:r>
              <a:rPr lang="sv-SE" sz="2400"/>
              <a:t>, loops and </a:t>
            </a:r>
            <a:r>
              <a:rPr lang="sv-SE" sz="2400" err="1"/>
              <a:t>conditional</a:t>
            </a:r>
            <a:r>
              <a:rPr lang="sv-SE" sz="2400"/>
              <a:t> </a:t>
            </a:r>
            <a:r>
              <a:rPr lang="sv-SE" sz="2400" err="1"/>
              <a:t>statements</a:t>
            </a:r>
            <a:endParaRPr lang="sv-SE" sz="2400"/>
          </a:p>
          <a:p>
            <a:r>
              <a:rPr lang="sv-SE" sz="2400"/>
              <a:t>Classes and </a:t>
            </a:r>
            <a:r>
              <a:rPr lang="sv-SE" sz="2400" err="1"/>
              <a:t>objects</a:t>
            </a:r>
            <a:endParaRPr lang="sv-SE" sz="2400"/>
          </a:p>
          <a:p>
            <a:r>
              <a:rPr lang="sv-SE" sz="2400" err="1"/>
              <a:t>How</a:t>
            </a:r>
            <a:r>
              <a:rPr lang="sv-SE" sz="2400"/>
              <a:t> to make </a:t>
            </a:r>
            <a:r>
              <a:rPr lang="sv-SE" sz="2400" err="1"/>
              <a:t>everything</a:t>
            </a:r>
            <a:r>
              <a:rPr lang="sv-SE" sz="2400"/>
              <a:t> </a:t>
            </a:r>
            <a:r>
              <a:rPr lang="sv-SE" sz="2400" err="1"/>
              <a:t>work</a:t>
            </a:r>
            <a:r>
              <a:rPr lang="sv-SE" sz="2400"/>
              <a:t> </a:t>
            </a:r>
            <a:r>
              <a:rPr lang="sv-SE" sz="2400" err="1"/>
              <a:t>together</a:t>
            </a:r>
            <a:r>
              <a:rPr lang="sv-SE" sz="2400"/>
              <a:t> to </a:t>
            </a:r>
            <a:r>
              <a:rPr lang="sv-SE" sz="2400" err="1"/>
              <a:t>our</a:t>
            </a:r>
            <a:r>
              <a:rPr lang="sv-SE" sz="2400"/>
              <a:t> </a:t>
            </a:r>
            <a:r>
              <a:rPr lang="sv-SE" sz="2400" err="1"/>
              <a:t>advantage</a:t>
            </a:r>
            <a:r>
              <a:rPr lang="sv-SE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59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000D0B-357C-4874-9FE0-494CBAA1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</a:t>
            </a:r>
            <a:r>
              <a:rPr lang="sv-SE" err="1"/>
              <a:t>console</a:t>
            </a:r>
            <a:r>
              <a:rPr lang="sv-SE"/>
              <a:t> </a:t>
            </a:r>
            <a:r>
              <a:rPr lang="sv-SE" err="1"/>
              <a:t>application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D450E0-5648-4CB4-8E46-D1F123CD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/>
              <a:t>Is a </a:t>
            </a:r>
            <a:r>
              <a:rPr lang="sv-SE" sz="2000" err="1"/>
              <a:t>very</a:t>
            </a:r>
            <a:r>
              <a:rPr lang="sv-SE" sz="2000"/>
              <a:t> simple </a:t>
            </a:r>
            <a:r>
              <a:rPr lang="sv-SE" sz="2000" err="1"/>
              <a:t>way</a:t>
            </a:r>
            <a:r>
              <a:rPr lang="sv-SE" sz="2000"/>
              <a:t> to ”</a:t>
            </a:r>
            <a:r>
              <a:rPr lang="sv-SE" sz="2000" err="1"/>
              <a:t>jump</a:t>
            </a:r>
            <a:r>
              <a:rPr lang="sv-SE" sz="2000"/>
              <a:t> </a:t>
            </a:r>
            <a:r>
              <a:rPr lang="sv-SE" sz="2000" err="1"/>
              <a:t>into</a:t>
            </a:r>
            <a:r>
              <a:rPr lang="sv-SE" sz="2000"/>
              <a:t> it” straight </a:t>
            </a:r>
            <a:r>
              <a:rPr lang="sv-SE" sz="2000" err="1"/>
              <a:t>away</a:t>
            </a:r>
            <a:r>
              <a:rPr lang="sv-SE" sz="2000"/>
              <a:t>.</a:t>
            </a:r>
          </a:p>
          <a:p>
            <a:pPr marL="0" indent="0">
              <a:buNone/>
            </a:pPr>
            <a:r>
              <a:rPr lang="sv-SE" sz="2000" err="1"/>
              <a:t>Important</a:t>
            </a:r>
            <a:r>
              <a:rPr lang="sv-SE" sz="2000"/>
              <a:t> </a:t>
            </a:r>
            <a:r>
              <a:rPr lang="sv-SE" sz="2000" err="1"/>
              <a:t>things</a:t>
            </a:r>
            <a:r>
              <a:rPr lang="sv-SE" sz="2000"/>
              <a:t> to </a:t>
            </a:r>
            <a:r>
              <a:rPr lang="sv-SE" sz="2000" err="1"/>
              <a:t>remember</a:t>
            </a:r>
            <a:r>
              <a:rPr lang="sv-SE" sz="2000"/>
              <a:t>:</a:t>
            </a:r>
          </a:p>
          <a:p>
            <a:pPr marL="0" indent="0">
              <a:buNone/>
            </a:pPr>
            <a:r>
              <a:rPr lang="sv-SE" sz="2000"/>
              <a:t>Make a solution for </a:t>
            </a:r>
            <a:r>
              <a:rPr lang="sv-SE" sz="2000" err="1"/>
              <a:t>your</a:t>
            </a:r>
            <a:r>
              <a:rPr lang="sv-SE" sz="2000"/>
              <a:t> </a:t>
            </a:r>
            <a:r>
              <a:rPr lang="sv-SE" sz="2000" err="1"/>
              <a:t>project</a:t>
            </a:r>
            <a:r>
              <a:rPr lang="sv-SE" sz="2000"/>
              <a:t> as </a:t>
            </a:r>
            <a:r>
              <a:rPr lang="sv-SE" sz="2000" err="1"/>
              <a:t>well</a:t>
            </a:r>
            <a:r>
              <a:rPr lang="sv-SE" sz="2000"/>
              <a:t>.</a:t>
            </a:r>
          </a:p>
          <a:p>
            <a:pPr marL="0" indent="0">
              <a:buNone/>
            </a:pPr>
            <a:r>
              <a:rPr lang="sv-SE" sz="2000"/>
              <a:t>The </a:t>
            </a:r>
            <a:r>
              <a:rPr lang="sv-SE" sz="2000" b="1">
                <a:solidFill>
                  <a:schemeClr val="accent6">
                    <a:lumMod val="75000"/>
                  </a:schemeClr>
                </a:solidFill>
              </a:rPr>
              <a:t>Main </a:t>
            </a:r>
            <a:r>
              <a:rPr lang="sv-SE" sz="2000" b="1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sv-SE" sz="2000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v-SE" sz="2000"/>
              <a:t>in </a:t>
            </a:r>
            <a:r>
              <a:rPr lang="sv-SE" sz="2000" err="1"/>
              <a:t>your</a:t>
            </a:r>
            <a:r>
              <a:rPr lang="sv-SE" sz="2000"/>
              <a:t> </a:t>
            </a:r>
            <a:r>
              <a:rPr lang="sv-SE" sz="2000" b="1">
                <a:solidFill>
                  <a:schemeClr val="accent6">
                    <a:lumMod val="75000"/>
                  </a:schemeClr>
                </a:solidFill>
              </a:rPr>
              <a:t>Program </a:t>
            </a:r>
            <a:r>
              <a:rPr lang="sv-SE" sz="2000" b="1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sv-SE" sz="2000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v-SE" sz="2000"/>
              <a:t>is the </a:t>
            </a:r>
            <a:r>
              <a:rPr lang="sv-SE" sz="2000" err="1"/>
              <a:t>entry</a:t>
            </a:r>
            <a:r>
              <a:rPr lang="sv-SE" sz="2000"/>
              <a:t> </a:t>
            </a:r>
            <a:r>
              <a:rPr lang="sv-SE" sz="2000" err="1"/>
              <a:t>point</a:t>
            </a:r>
            <a:r>
              <a:rPr lang="sv-SE" sz="2000"/>
              <a:t> for </a:t>
            </a:r>
            <a:r>
              <a:rPr lang="sv-SE" sz="2000" err="1"/>
              <a:t>your</a:t>
            </a:r>
            <a:r>
              <a:rPr lang="sv-SE" sz="2000"/>
              <a:t> </a:t>
            </a:r>
            <a:r>
              <a:rPr lang="sv-SE" sz="2000" err="1"/>
              <a:t>console</a:t>
            </a:r>
            <a:r>
              <a:rPr lang="sv-SE" sz="2000"/>
              <a:t> </a:t>
            </a:r>
            <a:r>
              <a:rPr lang="sv-SE" sz="2000" err="1"/>
              <a:t>application</a:t>
            </a:r>
            <a:r>
              <a:rPr lang="sv-SE" sz="2000"/>
              <a:t>.</a:t>
            </a:r>
          </a:p>
          <a:p>
            <a:pPr marL="0" indent="0">
              <a:buNone/>
            </a:pPr>
            <a:r>
              <a:rPr lang="sv-SE" sz="2000"/>
              <a:t>Demo </a:t>
            </a:r>
            <a:r>
              <a:rPr lang="sv-SE" sz="2000" err="1"/>
              <a:t>time</a:t>
            </a:r>
            <a:r>
              <a:rPr lang="sv-SE" sz="2000"/>
              <a:t>:</a:t>
            </a:r>
          </a:p>
          <a:p>
            <a:pPr marL="0" indent="0">
              <a:buNone/>
            </a:pPr>
            <a:r>
              <a:rPr lang="sv-SE" sz="2000"/>
              <a:t>Download and install VS 2019 Community Edition:</a:t>
            </a:r>
          </a:p>
          <a:p>
            <a:pPr marL="0" indent="0">
              <a:buNone/>
            </a:pPr>
            <a:r>
              <a:rPr lang="en-GB" sz="2000">
                <a:hlinkClick r:id="rId2"/>
              </a:rPr>
              <a:t>https://visualstudio.microsoft.com/downloads/</a:t>
            </a:r>
            <a:endParaRPr lang="sv-SE" sz="2000"/>
          </a:p>
          <a:p>
            <a:r>
              <a:rPr lang="sv-SE" sz="2000"/>
              <a:t>C# is a case sensitive and hard </a:t>
            </a:r>
            <a:r>
              <a:rPr lang="sv-SE" sz="2000" err="1"/>
              <a:t>typed</a:t>
            </a:r>
            <a:r>
              <a:rPr lang="sv-SE" sz="2000"/>
              <a:t> </a:t>
            </a:r>
            <a:r>
              <a:rPr lang="sv-SE" sz="2000" err="1"/>
              <a:t>language</a:t>
            </a:r>
            <a:r>
              <a:rPr lang="sv-SE" sz="2000"/>
              <a:t>.</a:t>
            </a:r>
          </a:p>
          <a:p>
            <a:r>
              <a:rPr lang="sv-SE" sz="2000" err="1"/>
              <a:t>Intellisense</a:t>
            </a:r>
            <a:r>
              <a:rPr lang="sv-SE" sz="2000"/>
              <a:t> </a:t>
            </a:r>
            <a:r>
              <a:rPr lang="sv-SE" sz="2000" err="1"/>
              <a:t>helps</a:t>
            </a:r>
            <a:r>
              <a:rPr lang="sv-SE" sz="2000"/>
              <a:t> </a:t>
            </a:r>
            <a:r>
              <a:rPr lang="sv-SE" sz="2000" err="1"/>
              <a:t>us</a:t>
            </a:r>
            <a:r>
              <a:rPr lang="sv-SE" sz="2000"/>
              <a:t> </a:t>
            </a:r>
            <a:r>
              <a:rPr lang="sv-SE" sz="2000" err="1"/>
              <a:t>figure</a:t>
            </a:r>
            <a:r>
              <a:rPr lang="sv-SE" sz="2000"/>
              <a:t> </a:t>
            </a:r>
            <a:r>
              <a:rPr lang="sv-SE" sz="2000" err="1"/>
              <a:t>out</a:t>
            </a:r>
            <a:r>
              <a:rPr lang="sv-SE" sz="2000"/>
              <a:t> </a:t>
            </a:r>
            <a:r>
              <a:rPr lang="sv-SE" sz="2000" err="1"/>
              <a:t>what’s</a:t>
            </a:r>
            <a:r>
              <a:rPr lang="sv-SE" sz="2000"/>
              <a:t> </a:t>
            </a:r>
            <a:r>
              <a:rPr lang="sv-SE" sz="2000" err="1"/>
              <a:t>wrong</a:t>
            </a:r>
            <a:r>
              <a:rPr lang="sv-SE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2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000D0B-357C-4874-9FE0-494CBAA1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About variables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D450E0-5648-4CB4-8E46-D1F123CD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/>
              <a:t>All variables are of a certain data type and must be declared in one way or another</a:t>
            </a:r>
          </a:p>
          <a:p>
            <a:pPr marL="0" indent="0">
              <a:buNone/>
            </a:pPr>
            <a:r>
              <a:rPr lang="sv-SE" sz="2400"/>
              <a:t>Some commonly used data types: int, double, float, decimal, bool(ean), string, array, list, dictionary, DateTime but most importantly ”YourOwnCreatedClass”.</a:t>
            </a:r>
          </a:p>
          <a:p>
            <a:pPr marL="0" indent="0">
              <a:buNone/>
            </a:pPr>
            <a:r>
              <a:rPr lang="sv-SE" sz="2400"/>
              <a:t>Once a variables type has been declared, you can not change it (hard typed language).</a:t>
            </a:r>
          </a:p>
          <a:p>
            <a:pPr marL="0" indent="0">
              <a:buNone/>
            </a:pPr>
            <a:r>
              <a:rPr lang="sv-SE" sz="2400"/>
              <a:t> The name of a variable should only start with a letter or underscore.</a:t>
            </a:r>
          </a:p>
          <a:p>
            <a:pPr marL="0" indent="0">
              <a:buNone/>
            </a:pPr>
            <a:r>
              <a:rPr lang="sv-SE" sz="2400"/>
              <a:t>Conventions used:</a:t>
            </a:r>
          </a:p>
          <a:p>
            <a:r>
              <a:rPr lang="sv-SE" sz="2400"/>
              <a:t>camel casing (myVariableName)</a:t>
            </a:r>
          </a:p>
          <a:p>
            <a:r>
              <a:rPr lang="sv-SE" sz="2400"/>
              <a:t>underscore (used for ”private” variables)</a:t>
            </a:r>
          </a:p>
        </p:txBody>
      </p:sp>
    </p:spTree>
    <p:extLst>
      <p:ext uri="{BB962C8B-B14F-4D97-AF65-F5344CB8AC3E}">
        <p14:creationId xmlns:p14="http://schemas.microsoft.com/office/powerpoint/2010/main" val="32141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000D0B-357C-4874-9FE0-494CBAA1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Program flow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D450E0-5648-4CB4-8E46-D1F123CD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/>
              <a:t>Statementd are executed in a sequence</a:t>
            </a:r>
          </a:p>
          <a:p>
            <a:r>
              <a:rPr lang="sv-SE" sz="2400"/>
              <a:t>Until a conditional statement (if-else, switch-case) is encoutered. Then the branch that meets the condition criteria is executed.</a:t>
            </a:r>
          </a:p>
          <a:p>
            <a:r>
              <a:rPr lang="sv-SE" sz="2400"/>
              <a:t>Or a loop is entered (while, for, foreach)</a:t>
            </a:r>
          </a:p>
          <a:p>
            <a:r>
              <a:rPr lang="sv-SE" sz="2400"/>
              <a:t>Or until a method call is encountered. Then the code of the method is executed. A method in C# acts like a function or a subroutine in procedural languages, but is part of a class as opposed to part of a program).</a:t>
            </a:r>
          </a:p>
        </p:txBody>
      </p:sp>
    </p:spTree>
    <p:extLst>
      <p:ext uri="{BB962C8B-B14F-4D97-AF65-F5344CB8AC3E}">
        <p14:creationId xmlns:p14="http://schemas.microsoft.com/office/powerpoint/2010/main" val="384207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 3">
      <a:dk1>
        <a:srgbClr val="FEFFFF"/>
      </a:dk1>
      <a:lt1>
        <a:srgbClr val="FFFFFF"/>
      </a:lt1>
      <a:dk2>
        <a:srgbClr val="44546A"/>
      </a:dk2>
      <a:lt2>
        <a:srgbClr val="E7E6E6"/>
      </a:lt2>
      <a:accent1>
        <a:srgbClr val="FEFFFF"/>
      </a:accent1>
      <a:accent2>
        <a:srgbClr val="FEFB00"/>
      </a:accent2>
      <a:accent3>
        <a:srgbClr val="FF9200"/>
      </a:accent3>
      <a:accent4>
        <a:srgbClr val="FFC000"/>
      </a:accent4>
      <a:accent5>
        <a:srgbClr val="EAEAEA"/>
      </a:accent5>
      <a:accent6>
        <a:srgbClr val="67DA47"/>
      </a:accent6>
      <a:hlink>
        <a:srgbClr val="F0EDFF"/>
      </a:hlink>
      <a:folHlink>
        <a:srgbClr val="95EE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6960</TotalTime>
  <Words>571</Words>
  <Application>Microsoft Office PowerPoint</Application>
  <PresentationFormat>Bredbild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Office-tema</vt:lpstr>
      <vt:lpstr>Introduction to C#</vt:lpstr>
      <vt:lpstr>Presentation</vt:lpstr>
      <vt:lpstr>Introduction to C#</vt:lpstr>
      <vt:lpstr>Visual Studio as IDE</vt:lpstr>
      <vt:lpstr>Type of projects</vt:lpstr>
      <vt:lpstr>The console application</vt:lpstr>
      <vt:lpstr>About variables</vt:lpstr>
      <vt:lpstr>Program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Lars Jacobsen</dc:creator>
  <cp:lastModifiedBy>Lucian Ralea</cp:lastModifiedBy>
  <cp:revision>44</cp:revision>
  <dcterms:created xsi:type="dcterms:W3CDTF">2019-02-21T10:25:34Z</dcterms:created>
  <dcterms:modified xsi:type="dcterms:W3CDTF">2019-11-11T09:03:04Z</dcterms:modified>
</cp:coreProperties>
</file>