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9" r:id="rId3"/>
    <p:sldId id="260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85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94"/>
  </p:normalViewPr>
  <p:slideViewPr>
    <p:cSldViewPr snapToGrid="0" snapToObjects="1">
      <p:cViewPr>
        <p:scale>
          <a:sx n="75" d="100"/>
          <a:sy n="75" d="100"/>
        </p:scale>
        <p:origin x="1133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0D3EC-2E9F-9C43-8C26-52C55356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3ED04F-2CF0-8F49-9264-6C14A74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0331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015195-621E-F445-936F-C0E4823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3828D49-B657-8347-9B0A-00CF52F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6BE80C-2EA9-BD4C-9A3E-19E9608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ECEDCA-1E80-6D4E-B0E9-726B992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9BB8C3-B6C7-DC49-9B76-66CECB6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E45BC57-7B19-1C4A-9DD0-6F8AA1AE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996619F-D27A-BE4A-B12D-19C9A669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7C099E-42C4-8240-938D-DA41979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C9F235-978A-874D-9CC1-18DA5677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B6E328-524A-CD49-9371-C70CBC2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2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F74CE-7596-3341-AEF2-C7944CE1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3D9879-8624-5B43-BD67-104FF201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90A97C-B59C-BC45-B7B8-03DA1CC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EE3285-6A82-1C4C-9881-CD83F4C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E335DC-C4E1-0443-9223-B5614D1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08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47D438-B296-9340-81F3-AF0938D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CE9761-15C7-F647-AFC5-98DC55C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3D499F-C9F4-3D4B-9D40-8D76327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C75C33-1A4F-0F4B-8ECC-4B263C88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0CDAFF-A132-164B-B753-9391000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1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14FA4F-153C-054E-B097-F560798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80DE10-CCD9-FB4C-BAB9-FE885F88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A597A9-FA6E-A14F-88FF-7888ADC2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47F22A9-B58D-9843-8AF6-1ED5DE1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0BC01D-A71A-7F4D-8B8D-589D73E7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905F0D-99CB-694B-99B3-F06E590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ADCCF-1EC7-1B4A-873F-391FA63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32E5BB-9035-B049-AA82-36A45975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368D87-EE0F-874D-A821-058D9DFC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16B80A-D755-C848-9560-EFC7CCB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1781CBA-270C-5442-9298-0EA748596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1BDD72-6B61-1A4A-A964-98B89AE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143A63-1502-9E45-91E3-8B30897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9DE2FD-501D-134C-BA53-94AD7297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0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2316AD-4C32-2840-9A66-ADBCB56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10857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2B0FF8-0597-1447-952B-AAFDE8C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267BB1-85E6-EB4A-872C-D1FBABE8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6318B8-28B1-2844-B774-461420F1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84DA19-504D-504B-BBCC-66EC12B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076A3D-42A3-2349-B611-D4387DC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333750-9F50-4847-A9A5-52B35E7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6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32284C-1344-D14E-BCA6-A6E511EA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BB1DF1-B6D4-7A4C-8998-95B2A219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DB0B09-B0C6-5B47-A300-2E83580C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238F68-A940-E648-B325-1954D4A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8CA38D-D233-5A43-971F-A594DB5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444A70-C2F2-8A4A-AA26-C0057F9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3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011185">
                <a:lumMod val="75000"/>
              </a:srgbClr>
            </a:gs>
            <a:gs pos="100000">
              <a:srgbClr val="011185">
                <a:alpha val="9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6C43151-8E0D-984E-AE20-1C490F5B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5F83DB-235F-DA4A-84DB-EBA31AE3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
Nivå två
Nivå tre
Nivå fyra
Nivå fem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6A58870-FAFE-374E-B2D7-B8BF25AC4A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2985" y="5764900"/>
            <a:ext cx="2317636" cy="646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AEB29F9-A695-7943-88A7-02462B11B5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22862" y="5773518"/>
            <a:ext cx="725902" cy="7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SzPct val="120000"/>
        <a:buFont typeface="Wingdings" pitchFamily="2" charset="2"/>
        <a:buChar char="§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92C9-511D-514A-9608-F6333740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1122363"/>
            <a:ext cx="10347158" cy="2387600"/>
          </a:xfrm>
        </p:spPr>
        <p:txBody>
          <a:bodyPr>
            <a:normAutofit/>
          </a:bodyPr>
          <a:lstStyle/>
          <a:p>
            <a:r>
              <a:rPr lang="sv-SE"/>
              <a:t>Collections and loops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C03A1E-0523-4549-85A0-E94A764F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2019-11-11</a:t>
            </a:r>
            <a:endParaRPr lang="sv-SE" dirty="0"/>
          </a:p>
          <a:p>
            <a:endParaRPr lang="sv-SE" dirty="0"/>
          </a:p>
          <a:p>
            <a:r>
              <a:rPr lang="sv-SE" dirty="0"/>
              <a:t>Göteborg</a:t>
            </a:r>
          </a:p>
        </p:txBody>
      </p:sp>
    </p:spTree>
    <p:extLst>
      <p:ext uri="{BB962C8B-B14F-4D97-AF65-F5344CB8AC3E}">
        <p14:creationId xmlns:p14="http://schemas.microsoft.com/office/powerpoint/2010/main" val="15121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Collections – general features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Provide a convenient way to store together data of the same type.</a:t>
            </a:r>
          </a:p>
          <a:p>
            <a:r>
              <a:rPr lang="sv-SE"/>
              <a:t>Allows us to iterate through them one way or another, using a loop.</a:t>
            </a:r>
          </a:p>
          <a:p>
            <a:r>
              <a:rPr lang="sv-SE"/>
              <a:t>Arrays, lists and dictionaries are all data types that inherit from the collection class, making them …collections.</a:t>
            </a:r>
          </a:p>
          <a:p>
            <a:r>
              <a:rPr lang="sv-SE"/>
              <a:t>Array declaration: int[] myIntArray = new int[5];</a:t>
            </a:r>
          </a:p>
          <a:p>
            <a:r>
              <a:rPr lang="sv-SE"/>
              <a:t>List declaration: List&lt;int&gt; myIntList = new List&lt;int&gt;();</a:t>
            </a:r>
          </a:p>
          <a:p>
            <a:pPr lvl="1"/>
            <a:r>
              <a:rPr lang="sv-SE"/>
              <a:t>Note: You need to include the </a:t>
            </a:r>
            <a:r>
              <a:rPr lang="en-GB">
                <a:solidFill>
                  <a:srgbClr val="00B0F0"/>
                </a:solidFill>
              </a:rPr>
              <a:t>using System.Collections.Generic; </a:t>
            </a:r>
            <a:r>
              <a:rPr lang="en-GB">
                <a:solidFill>
                  <a:schemeClr val="bg1"/>
                </a:solidFill>
              </a:rPr>
              <a:t>directive to start using lists. 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Looping through collections: the for-loop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90000" numCol="2">
            <a:norm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The typical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/>
              <a:t> loop syntax 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Consists 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/>
              <a:t>Boolean test expression</a:t>
            </a:r>
            <a:endParaRPr lang="en-US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/>
              <a:t>Loop body block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How Visual Studio does it: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/>
          </a:p>
        </p:txBody>
      </p:sp>
      <p:pic>
        <p:nvPicPr>
          <p:cNvPr id="5" name="Bildobjekt 4" descr="En bild som visar sitter, skärm, bärbar dator, klocka&#10;&#10;Automatiskt genererad beskrivning">
            <a:extLst>
              <a:ext uri="{FF2B5EF4-FFF2-40B4-BE49-F238E27FC236}">
                <a16:creationId xmlns:a16="http://schemas.microsoft.com/office/drawing/2014/main" id="{8CD6EA21-ACE3-4906-A54A-5F6896B2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56" y="1901138"/>
            <a:ext cx="6096528" cy="1226926"/>
          </a:xfrm>
          <a:prstGeom prst="rect">
            <a:avLst/>
          </a:prstGeom>
        </p:spPr>
      </p:pic>
      <p:pic>
        <p:nvPicPr>
          <p:cNvPr id="7" name="Bildobjekt 6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CE062C49-AC74-48D3-8FF1-0D55A194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25" y="4621488"/>
            <a:ext cx="3345470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For-loop, no collections involved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Calculating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/>
              <a:t> to power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/>
              <a:t> (denoted as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/>
              <a:t>):</a:t>
            </a:r>
          </a:p>
          <a:p>
            <a:pPr>
              <a:lnSpc>
                <a:spcPct val="100000"/>
              </a:lnSpc>
            </a:pPr>
            <a:endParaRPr lang="sv-SE" sz="1000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For-loop, using a collection of integers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Creating an arary of integers and initializing it with values:</a:t>
            </a:r>
          </a:p>
          <a:p>
            <a:pPr>
              <a:lnSpc>
                <a:spcPct val="100000"/>
              </a:lnSpc>
            </a:pPr>
            <a:endParaRPr lang="sv-SE" sz="1000" dirty="0"/>
          </a:p>
          <a:p>
            <a:pPr marL="0" indent="0">
              <a:buNone/>
            </a:pPr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int[] myIntArray = new int[10];</a:t>
            </a:r>
          </a:p>
          <a:p>
            <a:pPr marL="0" indent="0">
              <a:buNone/>
            </a:pPr>
            <a:endParaRPr lang="en-GB" sz="20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 (int i = 0; i &lt; myIntArray.Length; i++)</a:t>
            </a:r>
          </a:p>
          <a:p>
            <a:pPr marL="0" indent="0">
              <a:buNone/>
            </a:pPr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myIntArray[i] = i + 1;</a:t>
            </a:r>
          </a:p>
          <a:p>
            <a:pPr marL="0" indent="0">
              <a:buNone/>
            </a:pPr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Console.WriteLine("Element {0} is: {1}", i, myIntArray[i]);</a:t>
            </a:r>
          </a:p>
          <a:p>
            <a:pPr marL="0" indent="0">
              <a:buNone/>
            </a:pPr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Looping through collections: the foreach-loop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39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The typical 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/>
              <a:t> loop syntax 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</a:t>
            </a:r>
          </a:p>
          <a:p>
            <a:pPr>
              <a:lnSpc>
                <a:spcPct val="100000"/>
              </a:lnSpc>
            </a:pPr>
            <a:endParaRPr lang="en-US" sz="1000"/>
          </a:p>
          <a:p>
            <a:pPr>
              <a:lnSpc>
                <a:spcPct val="100000"/>
              </a:lnSpc>
            </a:pPr>
            <a:r>
              <a:rPr lang="en-US" sz="2400"/>
              <a:t>Iterates over all elements of a collection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00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000"/>
              <a:t> can be list, array or other group of elements of the same type</a:t>
            </a:r>
          </a:p>
          <a:p>
            <a:pPr lvl="1">
              <a:lnSpc>
                <a:spcPct val="100000"/>
              </a:lnSpc>
            </a:pPr>
            <a:endParaRPr lang="en-US" sz="900"/>
          </a:p>
          <a:p>
            <a:pPr>
              <a:lnSpc>
                <a:spcPct val="100000"/>
              </a:lnSpc>
            </a:pPr>
            <a:r>
              <a:rPr lang="en-US" sz="2400"/>
              <a:t>How Visual Studio does it:</a:t>
            </a:r>
          </a:p>
          <a:p>
            <a:pPr>
              <a:lnSpc>
                <a:spcPct val="100000"/>
              </a:lnSpc>
            </a:pPr>
            <a:endParaRPr lang="en-US" sz="1000"/>
          </a:p>
          <a:p>
            <a:pPr>
              <a:lnSpc>
                <a:spcPct val="100000"/>
              </a:lnSpc>
            </a:pPr>
            <a:r>
              <a:rPr lang="en-US" sz="2400"/>
              <a:t>Tip: Replace </a:t>
            </a:r>
            <a:r>
              <a:rPr lang="en-US" sz="2400">
                <a:solidFill>
                  <a:srgbClr val="00B0F0"/>
                </a:solidFill>
              </a:rPr>
              <a:t>collection</a:t>
            </a:r>
            <a:r>
              <a:rPr lang="en-US" sz="2400"/>
              <a:t> with the name of the variable that stores that collection</a:t>
            </a:r>
            <a:endParaRPr lang="bg-BG" sz="2400" dirty="0"/>
          </a:p>
        </p:txBody>
      </p:sp>
      <p:pic>
        <p:nvPicPr>
          <p:cNvPr id="6" name="Bildobjekt 5" descr="En bild som visar bärbar dator, skärm, sitter, dator&#10;&#10;Automatiskt genererad beskrivning">
            <a:extLst>
              <a:ext uri="{FF2B5EF4-FFF2-40B4-BE49-F238E27FC236}">
                <a16:creationId xmlns:a16="http://schemas.microsoft.com/office/drawing/2014/main" id="{2DACCCC7-29F9-4A8B-8C17-C99AF23C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430" y="1929320"/>
            <a:ext cx="6104149" cy="1219306"/>
          </a:xfrm>
          <a:prstGeom prst="rect">
            <a:avLst/>
          </a:prstGeom>
        </p:spPr>
      </p:pic>
      <p:pic>
        <p:nvPicPr>
          <p:cNvPr id="8" name="Bildobjekt 7" descr="En bild som visar klocka, mätare&#10;&#10;Automatiskt genererad beskrivning">
            <a:extLst>
              <a:ext uri="{FF2B5EF4-FFF2-40B4-BE49-F238E27FC236}">
                <a16:creationId xmlns:a16="http://schemas.microsoft.com/office/drawing/2014/main" id="{0C46F680-69C1-4CDD-8B6A-31FEE323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30" y="4368537"/>
            <a:ext cx="3307367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Looping through collections: the foreach-loop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List&lt;int&gt; myIntList = new List&lt;int&gt;();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myIntList.Add(1);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myIntList.Add(2);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myIntList.Add(3);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myIntList.Add(4);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myIntList.Add(5);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foreach (var item in myIntList)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           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Console.WriteLine("Element on index location {0} equals: {1}", myIntList.IndexOf(item), item);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}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sv-SE" sz="1000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30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 3">
      <a:dk1>
        <a:srgbClr val="FEFFFF"/>
      </a:dk1>
      <a:lt1>
        <a:srgbClr val="FFFFFF"/>
      </a:lt1>
      <a:dk2>
        <a:srgbClr val="44546A"/>
      </a:dk2>
      <a:lt2>
        <a:srgbClr val="E7E6E6"/>
      </a:lt2>
      <a:accent1>
        <a:srgbClr val="FEFFFF"/>
      </a:accent1>
      <a:accent2>
        <a:srgbClr val="FEFB00"/>
      </a:accent2>
      <a:accent3>
        <a:srgbClr val="FF9200"/>
      </a:accent3>
      <a:accent4>
        <a:srgbClr val="FFC000"/>
      </a:accent4>
      <a:accent5>
        <a:srgbClr val="EAEAEA"/>
      </a:accent5>
      <a:accent6>
        <a:srgbClr val="67DA47"/>
      </a:accent6>
      <a:hlink>
        <a:srgbClr val="F0EDFF"/>
      </a:hlink>
      <a:folHlink>
        <a:srgbClr val="95EE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6542</TotalTime>
  <Words>458</Words>
  <Application>Microsoft Office PowerPoint</Application>
  <PresentationFormat>Bredbild</PresentationFormat>
  <Paragraphs>67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Wingdings</vt:lpstr>
      <vt:lpstr>Office-tema</vt:lpstr>
      <vt:lpstr>Collections and loops</vt:lpstr>
      <vt:lpstr>Collections – general features</vt:lpstr>
      <vt:lpstr>Looping through collections: the for-loop</vt:lpstr>
      <vt:lpstr>For-loop, no collections involved</vt:lpstr>
      <vt:lpstr>For-loop, using a collection of integers</vt:lpstr>
      <vt:lpstr>Looping through collections: the foreach-loop</vt:lpstr>
      <vt:lpstr>Looping through collections: the foreach-loop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Jacobsen</dc:creator>
  <cp:lastModifiedBy>Lucian Ralea</cp:lastModifiedBy>
  <cp:revision>43</cp:revision>
  <dcterms:created xsi:type="dcterms:W3CDTF">2019-02-21T10:25:34Z</dcterms:created>
  <dcterms:modified xsi:type="dcterms:W3CDTF">2019-11-20T09:00:10Z</dcterms:modified>
</cp:coreProperties>
</file>